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1.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sldIdLst>
    <p:sldId id="256" r:id="rId2"/>
    <p:sldId id="263" r:id="rId3"/>
    <p:sldId id="270" r:id="rId4"/>
    <p:sldId id="271" r:id="rId5"/>
    <p:sldId id="273" r:id="rId6"/>
    <p:sldId id="274" r:id="rId7"/>
    <p:sldId id="272" r:id="rId8"/>
    <p:sldId id="275" r:id="rId9"/>
    <p:sldId id="303" r:id="rId10"/>
    <p:sldId id="304" r:id="rId11"/>
    <p:sldId id="277" r:id="rId12"/>
    <p:sldId id="278" r:id="rId13"/>
    <p:sldId id="279" r:id="rId14"/>
    <p:sldId id="280" r:id="rId15"/>
    <p:sldId id="281" r:id="rId16"/>
    <p:sldId id="282" r:id="rId17"/>
    <p:sldId id="276" r:id="rId18"/>
    <p:sldId id="264" r:id="rId19"/>
    <p:sldId id="265" r:id="rId20"/>
    <p:sldId id="266" r:id="rId21"/>
    <p:sldId id="268" r:id="rId22"/>
    <p:sldId id="269" r:id="rId23"/>
    <p:sldId id="267" r:id="rId24"/>
    <p:sldId id="261" r:id="rId25"/>
    <p:sldId id="283" r:id="rId26"/>
    <p:sldId id="284" r:id="rId27"/>
    <p:sldId id="285" r:id="rId28"/>
    <p:sldId id="286" r:id="rId29"/>
    <p:sldId id="287" r:id="rId30"/>
    <p:sldId id="288" r:id="rId31"/>
    <p:sldId id="289" r:id="rId32"/>
    <p:sldId id="290" r:id="rId33"/>
    <p:sldId id="291" r:id="rId34"/>
    <p:sldId id="305" r:id="rId3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144"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_____Microsoft_Excel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_____Microsoft_Excel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_____Microsoft_Excel11.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____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____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_____Microsoft_Excel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_____Microsoft_Excel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_____Microsoft_Excel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_____Microsoft_Excel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_____Microsoft_Excel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0129297551018389"/>
          <c:y val="2.41744938151712E-2"/>
        </c:manualLayout>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pieChart>
        <c:varyColors val="1"/>
        <c:ser>
          <c:idx val="0"/>
          <c:order val="0"/>
          <c:tx>
            <c:strRef>
              <c:f>Лист1!$B$1</c:f>
              <c:strCache>
                <c:ptCount val="1"/>
                <c:pt idx="0">
                  <c:v>5698 человек</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8AB7-4A93-B8E1-680AAA2F973B}"/>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8AB7-4A93-B8E1-680AAA2F973B}"/>
              </c:ext>
            </c:extLst>
          </c:dPt>
          <c:dLbls>
            <c:dLbl>
              <c:idx val="0"/>
              <c:layout>
                <c:manualLayout>
                  <c:x val="1.8785222291797118E-2"/>
                  <c:y val="8.6522884091521833E-8"/>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manualLayout>
                      <c:w val="0.27281152160300565"/>
                      <c:h val="0.18852817306238054"/>
                    </c:manualLayout>
                  </c15:layout>
                </c:ext>
                <c:ext xmlns:c16="http://schemas.microsoft.com/office/drawing/2014/chart" uri="{C3380CC4-5D6E-409C-BE32-E72D297353CC}">
                  <c16:uniqueId val="{00000001-8AB7-4A93-B8E1-680AAA2F973B}"/>
                </c:ext>
              </c:extLst>
            </c:dLbl>
            <c:dLbl>
              <c:idx val="1"/>
              <c:layout>
                <c:manualLayout>
                  <c:x val="-2.629926190347058E-2"/>
                  <c:y val="1.4912046027405604E-2"/>
                </c:manualLayout>
              </c:layout>
              <c:tx>
                <c:rich>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latin typeface="+mn-lt"/>
                        <a:ea typeface="+mn-ea"/>
                        <a:cs typeface="+mn-cs"/>
                      </a:defRPr>
                    </a:pPr>
                    <a:r>
                      <a:rPr lang="ru-RU" sz="2400" dirty="0">
                        <a:solidFill>
                          <a:schemeClr val="accent2"/>
                        </a:solidFill>
                        <a:latin typeface="Times New Roman" panose="02020603050405020304" pitchFamily="18" charset="0"/>
                        <a:cs typeface="Times New Roman" panose="02020603050405020304" pitchFamily="18" charset="0"/>
                      </a:rPr>
                      <a:t>Городское население-3358 ч.</a:t>
                    </a:r>
                    <a:endParaRPr lang="ru-RU" dirty="0"/>
                  </a:p>
                </c:rich>
              </c:tx>
              <c:spPr>
                <a:noFill/>
                <a:ln>
                  <a:noFill/>
                </a:ln>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latin typeface="+mn-lt"/>
                      <a:ea typeface="+mn-ea"/>
                      <a:cs typeface="+mn-cs"/>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manualLayout>
                      <c:w val="0.35484841163796288"/>
                      <c:h val="0.19272107202545571"/>
                    </c:manualLayout>
                  </c15:layout>
                </c:ext>
                <c:ext xmlns:c16="http://schemas.microsoft.com/office/drawing/2014/chart" uri="{C3380CC4-5D6E-409C-BE32-E72D297353CC}">
                  <c16:uniqueId val="{00000003-8AB7-4A93-B8E1-680AAA2F973B}"/>
                </c:ext>
              </c:extLst>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Лист1!$A$2:$A$3</c:f>
              <c:strCache>
                <c:ptCount val="2"/>
                <c:pt idx="0">
                  <c:v>Сельское население - 2340 ч.</c:v>
                </c:pt>
                <c:pt idx="1">
                  <c:v>Городское население - 5698 ч.</c:v>
                </c:pt>
              </c:strCache>
            </c:strRef>
          </c:cat>
          <c:val>
            <c:numRef>
              <c:f>Лист1!$B$2:$B$3</c:f>
              <c:numCache>
                <c:formatCode>General</c:formatCode>
                <c:ptCount val="2"/>
                <c:pt idx="0">
                  <c:v>2340</c:v>
                </c:pt>
                <c:pt idx="1">
                  <c:v>5698</c:v>
                </c:pt>
              </c:numCache>
            </c:numRef>
          </c:val>
          <c:extLst>
            <c:ext xmlns:c16="http://schemas.microsoft.com/office/drawing/2014/chart" uri="{C3380CC4-5D6E-409C-BE32-E72D297353CC}">
              <c16:uniqueId val="{00000004-8AB7-4A93-B8E1-680AAA2F973B}"/>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000" b="1" i="0" u="none" strike="noStrike" kern="1200" cap="all"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pieChart>
        <c:varyColors val="1"/>
        <c:ser>
          <c:idx val="0"/>
          <c:order val="0"/>
          <c:tx>
            <c:strRef>
              <c:f>Лист1!$B$1</c:f>
              <c:strCache>
                <c:ptCount val="1"/>
                <c:pt idx="0">
                  <c:v>294 млн. 722,04 тыс.руб.</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8540-4BAC-8327-9361976A265A}"/>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8540-4BAC-8327-9361976A265A}"/>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8540-4BAC-8327-9361976A265A}"/>
              </c:ext>
            </c:extLst>
          </c:dPt>
          <c:dLbls>
            <c:dLbl>
              <c:idx val="0"/>
              <c:layout>
                <c:manualLayout>
                  <c:x val="-4.8394711992445716E-2"/>
                  <c:y val="8.4374994809609083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540-4BAC-8327-9361976A265A}"/>
                </c:ext>
              </c:extLst>
            </c:dLbl>
            <c:dLbl>
              <c:idx val="1"/>
              <c:layout>
                <c:manualLayout>
                  <c:x val="-4.5422483133667813E-2"/>
                  <c:y val="-4.6874997116449532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2"/>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manualLayout>
                      <c:w val="0.23404730031236054"/>
                      <c:h val="0.22260936130601863"/>
                    </c:manualLayout>
                  </c15:layout>
                </c:ext>
                <c:ext xmlns:c16="http://schemas.microsoft.com/office/drawing/2014/chart" uri="{C3380CC4-5D6E-409C-BE32-E72D297353CC}">
                  <c16:uniqueId val="{00000003-8540-4BAC-8327-9361976A265A}"/>
                </c:ext>
              </c:extLst>
            </c:dLbl>
            <c:dLbl>
              <c:idx val="2"/>
              <c:layout>
                <c:manualLayout>
                  <c:x val="0.13013953446624887"/>
                  <c:y val="-0.1453124910609934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3"/>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manualLayout>
                      <c:w val="0.22431282435077141"/>
                      <c:h val="0.33039841717529422"/>
                    </c:manualLayout>
                  </c15:layout>
                </c:ext>
                <c:ext xmlns:c16="http://schemas.microsoft.com/office/drawing/2014/chart" uri="{C3380CC4-5D6E-409C-BE32-E72D297353CC}">
                  <c16:uniqueId val="{00000005-8540-4BAC-8327-9361976A265A}"/>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Общегосударственные вопросы 13442,9 тыс.руб.</c:v>
                </c:pt>
                <c:pt idx="1">
                  <c:v>Культура, спорт, оздоровление детей  17179,09 тыс.руб.</c:v>
                </c:pt>
                <c:pt idx="2">
                  <c:v>Жилищно-комунальноеи дорожное хозяйства, безопасность 264100,05 тыс.руб.</c:v>
                </c:pt>
              </c:strCache>
            </c:strRef>
          </c:cat>
          <c:val>
            <c:numRef>
              <c:f>Лист1!$B$2:$B$4</c:f>
              <c:numCache>
                <c:formatCode>General</c:formatCode>
                <c:ptCount val="3"/>
                <c:pt idx="0">
                  <c:v>13442.9</c:v>
                </c:pt>
                <c:pt idx="1">
                  <c:v>17179.09</c:v>
                </c:pt>
                <c:pt idx="2">
                  <c:v>264100.05</c:v>
                </c:pt>
              </c:numCache>
            </c:numRef>
          </c:val>
          <c:extLst>
            <c:ext xmlns:c16="http://schemas.microsoft.com/office/drawing/2014/chart" uri="{C3380CC4-5D6E-409C-BE32-E72D297353CC}">
              <c16:uniqueId val="{00000006-8540-4BAC-8327-9361976A265A}"/>
            </c:ext>
          </c:extLst>
        </c:ser>
        <c:dLbls>
          <c:dLblPos val="outEnd"/>
          <c:showLegendKey val="0"/>
          <c:showVal val="0"/>
          <c:showCatName val="1"/>
          <c:showSerName val="0"/>
          <c:showPercent val="0"/>
          <c:showBubbleSize val="0"/>
          <c:showLeaderLines val="1"/>
        </c:dLbls>
        <c:firstSliceAng val="284"/>
      </c:pie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manualLayout>
          <c:layoutTarget val="inner"/>
          <c:xMode val="edge"/>
          <c:yMode val="edge"/>
          <c:x val="0.25688981930855259"/>
          <c:y val="0.15809939972321604"/>
          <c:w val="0.45236986772986237"/>
          <c:h val="0.75171144489964048"/>
        </c:manualLayout>
      </c:layout>
      <c:pieChart>
        <c:varyColors val="1"/>
        <c:ser>
          <c:idx val="0"/>
          <c:order val="0"/>
          <c:tx>
            <c:strRef>
              <c:f>Лист1!$B$1</c:f>
              <c:strCache>
                <c:ptCount val="1"/>
                <c:pt idx="0">
                  <c:v>259 млн.  627,57 тыс.руб.</c:v>
                </c:pt>
              </c:strCache>
            </c:strRef>
          </c:tx>
          <c:spPr>
            <a:ln>
              <a:solidFill>
                <a:schemeClr val="accent1"/>
              </a:solidFill>
            </a:ln>
          </c:spPr>
          <c:dPt>
            <c:idx val="0"/>
            <c:bubble3D val="0"/>
            <c:explosion val="29"/>
            <c:spPr>
              <a:solidFill>
                <a:schemeClr val="accent1"/>
              </a:solidFill>
              <a:ln>
                <a:solidFill>
                  <a:schemeClr val="accent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12E7-46A6-BBA1-AF40B2D808AE}"/>
              </c:ext>
            </c:extLst>
          </c:dPt>
          <c:dPt>
            <c:idx val="1"/>
            <c:bubble3D val="0"/>
            <c:explosion val="20"/>
            <c:spPr>
              <a:solidFill>
                <a:schemeClr val="accent2"/>
              </a:solidFill>
              <a:ln>
                <a:solidFill>
                  <a:schemeClr val="accent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12E7-46A6-BBA1-AF40B2D808AE}"/>
              </c:ext>
            </c:extLst>
          </c:dPt>
          <c:dPt>
            <c:idx val="2"/>
            <c:bubble3D val="0"/>
            <c:explosion val="25"/>
            <c:spPr>
              <a:solidFill>
                <a:schemeClr val="accent3"/>
              </a:solidFill>
              <a:ln>
                <a:solidFill>
                  <a:schemeClr val="accent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12E7-46A6-BBA1-AF40B2D808AE}"/>
              </c:ext>
            </c:extLst>
          </c:dPt>
          <c:dPt>
            <c:idx val="3"/>
            <c:bubble3D val="0"/>
            <c:explosion val="40"/>
            <c:spPr>
              <a:solidFill>
                <a:schemeClr val="accent4"/>
              </a:solidFill>
              <a:ln>
                <a:solidFill>
                  <a:schemeClr val="accent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12E7-46A6-BBA1-AF40B2D808AE}"/>
              </c:ext>
            </c:extLst>
          </c:dPt>
          <c:dLbls>
            <c:dLbl>
              <c:idx val="0"/>
              <c:layout>
                <c:manualLayout>
                  <c:x val="-1.0494693598082852E-2"/>
                  <c:y val="-7.0312495674675094E-3"/>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manualLayout>
                      <c:w val="0.22048719734620875"/>
                      <c:h val="0.17953123895600154"/>
                    </c:manualLayout>
                  </c15:layout>
                </c:ext>
                <c:ext xmlns:c16="http://schemas.microsoft.com/office/drawing/2014/chart" uri="{C3380CC4-5D6E-409C-BE32-E72D297353CC}">
                  <c16:uniqueId val="{00000001-12E7-46A6-BBA1-AF40B2D808AE}"/>
                </c:ext>
              </c:extLst>
            </c:dLbl>
            <c:dLbl>
              <c:idx val="1"/>
              <c:layout>
                <c:manualLayout>
                  <c:x val="4.7664004975400749E-2"/>
                  <c:y val="-0.11718758506474009"/>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2"/>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manualLayout>
                      <c:w val="0.19834978843441467"/>
                      <c:h val="0.136406241608868"/>
                    </c:manualLayout>
                  </c15:layout>
                </c:ext>
                <c:ext xmlns:c16="http://schemas.microsoft.com/office/drawing/2014/chart" uri="{C3380CC4-5D6E-409C-BE32-E72D297353CC}">
                  <c16:uniqueId val="{00000003-12E7-46A6-BBA1-AF40B2D808AE}"/>
                </c:ext>
              </c:extLst>
            </c:dLbl>
            <c:dLbl>
              <c:idx val="2"/>
              <c:layout>
                <c:manualLayout>
                  <c:x val="5.165975561676088E-2"/>
                  <c:y val="1.8750091120196162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manualLayout>
                      <c:w val="0.24058849660717657"/>
                      <c:h val="9.3281244261734467E-2"/>
                    </c:manualLayout>
                  </c15:layout>
                </c:ext>
                <c:ext xmlns:c16="http://schemas.microsoft.com/office/drawing/2014/chart" uri="{C3380CC4-5D6E-409C-BE32-E72D297353CC}">
                  <c16:uniqueId val="{00000005-12E7-46A6-BBA1-AF40B2D808AE}"/>
                </c:ext>
              </c:extLst>
            </c:dLbl>
            <c:dLbl>
              <c:idx val="3"/>
              <c:layout>
                <c:manualLayout>
                  <c:x val="2.2525123413257984E-2"/>
                  <c:y val="0.17578123918668559"/>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4"/>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manualLayout>
                      <c:w val="0.20897737747520626"/>
                      <c:h val="0.136406241608868"/>
                    </c:manualLayout>
                  </c15:layout>
                </c:ext>
                <c:ext xmlns:c16="http://schemas.microsoft.com/office/drawing/2014/chart" uri="{C3380CC4-5D6E-409C-BE32-E72D297353CC}">
                  <c16:uniqueId val="{00000007-12E7-46A6-BBA1-AF40B2D808A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Лист1!$A$2:$A$5</c:f>
              <c:strCache>
                <c:ptCount val="4"/>
                <c:pt idx="0">
                  <c:v>Жилищное хозяйство - 245073,02 тыс.руб.</c:v>
                </c:pt>
                <c:pt idx="1">
                  <c:v>Коммунальное хозяйство - 1126,57 тыс.руб.</c:v>
                </c:pt>
                <c:pt idx="2">
                  <c:v>Благоустройство - 6767,05 тыс.руб.</c:v>
                </c:pt>
                <c:pt idx="3">
                  <c:v>Другие вопросы в области ЖКХ - 6660,93 тыс.руб.</c:v>
                </c:pt>
              </c:strCache>
            </c:strRef>
          </c:cat>
          <c:val>
            <c:numRef>
              <c:f>Лист1!$B$2:$B$5</c:f>
              <c:numCache>
                <c:formatCode>General</c:formatCode>
                <c:ptCount val="4"/>
                <c:pt idx="0">
                  <c:v>245073.02</c:v>
                </c:pt>
                <c:pt idx="1">
                  <c:v>1126.57</c:v>
                </c:pt>
                <c:pt idx="2">
                  <c:v>6767.05</c:v>
                </c:pt>
                <c:pt idx="3">
                  <c:v>6660.93</c:v>
                </c:pt>
              </c:numCache>
            </c:numRef>
          </c:val>
          <c:extLst>
            <c:ext xmlns:c16="http://schemas.microsoft.com/office/drawing/2014/chart" uri="{C3380CC4-5D6E-409C-BE32-E72D297353CC}">
              <c16:uniqueId val="{00000008-12E7-46A6-BBA1-AF40B2D808AE}"/>
            </c:ext>
          </c:extLst>
        </c:ser>
        <c:dLbls>
          <c:dLblPos val="outEnd"/>
          <c:showLegendKey val="0"/>
          <c:showVal val="0"/>
          <c:showCatName val="1"/>
          <c:showSerName val="0"/>
          <c:showPercent val="0"/>
          <c:showBubbleSize val="0"/>
          <c:showLeaderLines val="1"/>
        </c:dLbls>
        <c:firstSliceAng val="86"/>
      </c:pie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000" b="1" i="0" u="none" strike="noStrike" kern="1200" cap="all" baseline="0">
              <a:solidFill>
                <a:schemeClr val="tx1"/>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pieChart>
        <c:varyColors val="1"/>
        <c:ser>
          <c:idx val="0"/>
          <c:order val="0"/>
          <c:tx>
            <c:strRef>
              <c:f>Лист1!$B$1</c:f>
              <c:strCache>
                <c:ptCount val="1"/>
                <c:pt idx="0">
                  <c:v>16 млн. 163,43 тыс. руб.</c:v>
                </c:pt>
              </c:strCache>
            </c:strRef>
          </c:tx>
          <c:dPt>
            <c:idx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B4BF-4B7A-B83A-DF730A7D3890}"/>
              </c:ext>
            </c:extLst>
          </c:dPt>
          <c:dPt>
            <c:idx val="1"/>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B4BF-4B7A-B83A-DF730A7D3890}"/>
              </c:ext>
            </c:extLst>
          </c:dPt>
          <c:dPt>
            <c:idx val="2"/>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B4BF-4B7A-B83A-DF730A7D3890}"/>
              </c:ext>
            </c:extLst>
          </c:dPt>
          <c:dLbls>
            <c:dLbl>
              <c:idx val="0"/>
              <c:layout>
                <c:manualLayout>
                  <c:x val="1.9373587342589604E-2"/>
                  <c:y val="2.3307589152904941E-3"/>
                </c:manualLayout>
              </c:layout>
              <c:tx>
                <c:rich>
                  <a:bodyPr rot="0" spcFirstLastPara="1" vertOverflow="ellipsis" vert="horz" wrap="square" lIns="38100" tIns="19050" rIns="38100" bIns="19050" anchor="ctr" anchorCtr="1">
                    <a:spAutoFit/>
                  </a:bodyPr>
                  <a:lstStyle/>
                  <a:p>
                    <a:pPr>
                      <a:defRPr sz="1800" b="1" i="0" u="none" strike="noStrike" kern="1200" spc="0" baseline="0">
                        <a:solidFill>
                          <a:schemeClr val="accent2"/>
                        </a:solidFill>
                        <a:latin typeface="Times New Roman" panose="02020603050405020304" pitchFamily="18" charset="0"/>
                        <a:ea typeface="+mn-ea"/>
                        <a:cs typeface="Times New Roman" panose="02020603050405020304" pitchFamily="18" charset="0"/>
                      </a:defRPr>
                    </a:pPr>
                    <a:fld id="{E89D9000-F1C0-4659-B209-E1971BFB9F4F}" type="CATEGORYNAME">
                      <a:rPr lang="ru-RU" smtClean="0"/>
                      <a:pPr>
                        <a:defRPr sz="1800">
                          <a:latin typeface="Times New Roman" panose="02020603050405020304" pitchFamily="18" charset="0"/>
                          <a:cs typeface="Times New Roman" panose="02020603050405020304" pitchFamily="18" charset="0"/>
                        </a:defRPr>
                      </a:pPr>
                      <a:t>[ИМЯ КАТЕГОРИИ]</a:t>
                    </a:fld>
                    <a:endParaRPr lang="ru-RU"/>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2"/>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1"/>
              <c:showBubbleSize val="0"/>
              <c:extLst>
                <c:ext xmlns:c15="http://schemas.microsoft.com/office/drawing/2012/chart" uri="{CE6537A1-D6FC-4f65-9D91-7224C49458BB}">
                  <c15:layout>
                    <c:manualLayout>
                      <c:w val="0.28742910856129456"/>
                      <c:h val="0.24822582447843763"/>
                    </c:manualLayout>
                  </c15:layout>
                  <c15:dlblFieldTable/>
                  <c15:showDataLabelsRange val="0"/>
                </c:ext>
                <c:ext xmlns:c16="http://schemas.microsoft.com/office/drawing/2014/chart" uri="{C3380CC4-5D6E-409C-BE32-E72D297353CC}">
                  <c16:uniqueId val="{00000001-B4BF-4B7A-B83A-DF730A7D3890}"/>
                </c:ext>
              </c:extLst>
            </c:dLbl>
            <c:dLbl>
              <c:idx val="1"/>
              <c:layout>
                <c:manualLayout>
                  <c:x val="3.7199864727764723E-2"/>
                  <c:y val="2.3307589152904828E-2"/>
                </c:manualLayout>
              </c:layout>
              <c:tx>
                <c:rich>
                  <a:bodyPr rot="0" spcFirstLastPara="1" vertOverflow="ellipsis" vert="horz" wrap="square" lIns="38100" tIns="19050" rIns="38100" bIns="19050" anchor="ctr" anchorCtr="1">
                    <a:noAutofit/>
                  </a:bodyPr>
                  <a:lstStyle/>
                  <a:p>
                    <a:pPr>
                      <a:defRPr sz="1800" b="1" i="0" u="none" strike="noStrike" kern="1200" spc="0" baseline="0">
                        <a:solidFill>
                          <a:schemeClr val="accent2"/>
                        </a:solidFill>
                        <a:latin typeface="Times New Roman" panose="02020603050405020304" pitchFamily="18" charset="0"/>
                        <a:ea typeface="+mn-ea"/>
                        <a:cs typeface="Times New Roman" panose="02020603050405020304" pitchFamily="18" charset="0"/>
                      </a:defRPr>
                    </a:pPr>
                    <a:fld id="{44B1D289-3B0E-40AC-9CF8-D306AD64E829}" type="CATEGORYNAME">
                      <a:rPr lang="ru-RU" sz="1800">
                        <a:solidFill>
                          <a:schemeClr val="accent4"/>
                        </a:solidFill>
                      </a:rPr>
                      <a:pPr>
                        <a:defRPr sz="1800">
                          <a:solidFill>
                            <a:schemeClr val="accent2"/>
                          </a:solidFill>
                          <a:latin typeface="Times New Roman" panose="02020603050405020304" pitchFamily="18" charset="0"/>
                          <a:cs typeface="Times New Roman" panose="02020603050405020304" pitchFamily="18" charset="0"/>
                        </a:defRPr>
                      </a:pPr>
                      <a:t>[ИМЯ КАТЕГОРИИ]</a:t>
                    </a:fld>
                    <a:r>
                      <a:rPr lang="ru-RU" sz="1800" baseline="0" dirty="0">
                        <a:solidFill>
                          <a:schemeClr val="accent4"/>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spc="0" baseline="0">
                      <a:solidFill>
                        <a:schemeClr val="accent2"/>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1"/>
              <c:showBubbleSize val="0"/>
              <c:extLst>
                <c:ext xmlns:c15="http://schemas.microsoft.com/office/drawing/2012/chart" uri="{CE6537A1-D6FC-4f65-9D91-7224C49458BB}">
                  <c15:layout>
                    <c:manualLayout>
                      <c:w val="0.24944413230050674"/>
                      <c:h val="0.22515112769273765"/>
                    </c:manualLayout>
                  </c15:layout>
                  <c15:dlblFieldTable/>
                  <c15:showDataLabelsRange val="0"/>
                </c:ext>
                <c:ext xmlns:c16="http://schemas.microsoft.com/office/drawing/2014/chart" uri="{C3380CC4-5D6E-409C-BE32-E72D297353CC}">
                  <c16:uniqueId val="{00000003-B4BF-4B7A-B83A-DF730A7D3890}"/>
                </c:ext>
              </c:extLst>
            </c:dLbl>
            <c:dLbl>
              <c:idx val="2"/>
              <c:layout>
                <c:manualLayout>
                  <c:x val="-3.4872457216661282E-2"/>
                  <c:y val="-4.6614260684190549E-3"/>
                </c:manualLayout>
              </c:layout>
              <c:tx>
                <c:rich>
                  <a:bodyPr rot="0" spcFirstLastPara="1" vertOverflow="ellipsis" vert="horz" wrap="square" lIns="38100" tIns="19050" rIns="38100" bIns="19050" anchor="ctr" anchorCtr="1">
                    <a:spAutoFit/>
                  </a:bodyPr>
                  <a:lstStyle/>
                  <a:p>
                    <a:pPr>
                      <a:defRPr sz="1800" b="1" i="0" u="none" strike="noStrike" kern="1200" spc="0" baseline="0">
                        <a:solidFill>
                          <a:srgbClr val="00B050"/>
                        </a:solidFill>
                        <a:latin typeface="Times New Roman" panose="02020603050405020304" pitchFamily="18" charset="0"/>
                        <a:ea typeface="+mn-ea"/>
                        <a:cs typeface="Times New Roman" panose="02020603050405020304" pitchFamily="18" charset="0"/>
                      </a:defRPr>
                    </a:pPr>
                    <a:fld id="{84C6F39C-2E3D-4AA2-B7D0-78756EF7C971}" type="CATEGORYNAME">
                      <a:rPr lang="ru-RU" smtClean="0">
                        <a:solidFill>
                          <a:srgbClr val="00B050"/>
                        </a:solidFill>
                      </a:rPr>
                      <a:pPr>
                        <a:defRPr sz="1800">
                          <a:solidFill>
                            <a:srgbClr val="00B050"/>
                          </a:solidFill>
                          <a:latin typeface="Times New Roman" panose="02020603050405020304" pitchFamily="18" charset="0"/>
                          <a:cs typeface="Times New Roman" panose="02020603050405020304" pitchFamily="18" charset="0"/>
                        </a:defRPr>
                      </a:pPr>
                      <a:t>[ИМЯ КАТЕГОРИИ]</a:t>
                    </a:fld>
                    <a:endParaRPr lang="ru-RU"/>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rgbClr val="00B050"/>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1"/>
              <c:showBubbleSize val="0"/>
              <c:extLst>
                <c:ext xmlns:c15="http://schemas.microsoft.com/office/drawing/2012/chart" uri="{CE6537A1-D6FC-4f65-9D91-7224C49458BB}">
                  <c15:layout>
                    <c:manualLayout>
                      <c:w val="0.22205365110762512"/>
                      <c:h val="0.15173240538541116"/>
                    </c:manualLayout>
                  </c15:layout>
                  <c15:dlblFieldTable/>
                  <c15:showDataLabelsRange val="0"/>
                </c:ext>
                <c:ext xmlns:c16="http://schemas.microsoft.com/office/drawing/2014/chart" uri="{C3380CC4-5D6E-409C-BE32-E72D297353CC}">
                  <c16:uniqueId val="{00000005-B4BF-4B7A-B83A-DF730A7D389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2"/>
                    </a:solidFill>
                    <a:latin typeface="+mn-lt"/>
                    <a:ea typeface="+mn-ea"/>
                    <a:cs typeface="+mn-cs"/>
                  </a:defRPr>
                </a:pPr>
                <a:endParaRPr lang="ru-RU"/>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Физическая культура и спорт - 5270,59 тыс. руб.</c:v>
                </c:pt>
                <c:pt idx="1">
                  <c:v>Молодежная политика и оздоровление детей - 161,1 тыс. руб.</c:v>
                </c:pt>
                <c:pt idx="2">
                  <c:v>КУЛЬТУРА - 10723,83 тыс. руб.</c:v>
                </c:pt>
              </c:strCache>
            </c:strRef>
          </c:cat>
          <c:val>
            <c:numRef>
              <c:f>Лист1!$B$2:$B$4</c:f>
              <c:numCache>
                <c:formatCode>General</c:formatCode>
                <c:ptCount val="3"/>
                <c:pt idx="0">
                  <c:v>5270.59</c:v>
                </c:pt>
                <c:pt idx="1">
                  <c:v>161.1</c:v>
                </c:pt>
                <c:pt idx="2">
                  <c:v>10723.83</c:v>
                </c:pt>
              </c:numCache>
            </c:numRef>
          </c:val>
          <c:extLst>
            <c:ext xmlns:c16="http://schemas.microsoft.com/office/drawing/2014/chart" uri="{C3380CC4-5D6E-409C-BE32-E72D297353CC}">
              <c16:uniqueId val="{00000006-B4BF-4B7A-B83A-DF730A7D3890}"/>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cap="all"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r>
              <a:rPr lang="ru-RU" sz="2400">
                <a:solidFill>
                  <a:schemeClr val="tx1">
                    <a:lumMod val="95000"/>
                    <a:lumOff val="5000"/>
                  </a:schemeClr>
                </a:solidFill>
                <a:latin typeface="Times New Roman" panose="02020603050405020304" pitchFamily="18" charset="0"/>
                <a:cs typeface="Times New Roman" panose="02020603050405020304" pitchFamily="18" charset="0"/>
              </a:rPr>
              <a:t>2020 года</a:t>
            </a:r>
          </a:p>
        </c:rich>
      </c:tx>
      <c:layout>
        <c:manualLayout>
          <c:xMode val="edge"/>
          <c:yMode val="edge"/>
          <c:x val="0.42641920373199466"/>
          <c:y val="0"/>
        </c:manualLayout>
      </c:layout>
      <c:overlay val="0"/>
      <c:spPr>
        <a:noFill/>
        <a:ln>
          <a:noFill/>
        </a:ln>
        <a:effectLst/>
      </c:spPr>
      <c:txPr>
        <a:bodyPr rot="0" spcFirstLastPara="1" vertOverflow="ellipsis" vert="horz" wrap="square" anchor="ctr" anchorCtr="1"/>
        <a:lstStyle/>
        <a:p>
          <a:pPr>
            <a:defRPr sz="2400" b="1" i="0" u="none" strike="noStrike" kern="1200" cap="all"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pieChart>
        <c:varyColors val="1"/>
        <c:ser>
          <c:idx val="0"/>
          <c:order val="0"/>
          <c:tx>
            <c:strRef>
              <c:f>Лист1!$B$1</c:f>
              <c:strCache>
                <c:ptCount val="1"/>
                <c:pt idx="0">
                  <c:v>БЮДЖЕТ 2020 года</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F2DB-4A8B-803B-5571F1E815E2}"/>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F2DB-4A8B-803B-5571F1E815E2}"/>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F2DB-4A8B-803B-5571F1E815E2}"/>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F2DB-4A8B-803B-5571F1E815E2}"/>
              </c:ext>
            </c:extLst>
          </c:dPt>
          <c:dLbls>
            <c:dLbl>
              <c:idx val="0"/>
              <c:layout>
                <c:manualLayout>
                  <c:x val="6.4244831211307085E-2"/>
                  <c:y val="-2.3247060170447378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2DB-4A8B-803B-5571F1E815E2}"/>
                </c:ext>
              </c:extLst>
            </c:dLbl>
            <c:dLbl>
              <c:idx val="1"/>
              <c:layout>
                <c:manualLayout>
                  <c:x val="6.7749094731923754E-2"/>
                  <c:y val="-1.4793583744830306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2"/>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F2DB-4A8B-803B-5571F1E815E2}"/>
                </c:ext>
              </c:extLst>
            </c:dLbl>
            <c:dLbl>
              <c:idx val="2"/>
              <c:layout>
                <c:manualLayout>
                  <c:x val="-6.4244831211307113E-2"/>
                  <c:y val="-3.3813905702468956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F2DB-4A8B-803B-5571F1E815E2}"/>
                </c:ext>
              </c:extLst>
            </c:dLbl>
            <c:dLbl>
              <c:idx val="3"/>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4"/>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1"/>
              <c:showSerName val="0"/>
              <c:showPercent val="0"/>
              <c:showBubbleSize val="0"/>
              <c:extLst>
                <c:ext xmlns:c16="http://schemas.microsoft.com/office/drawing/2014/chart" uri="{C3380CC4-5D6E-409C-BE32-E72D297353CC}">
                  <c16:uniqueId val="{00000007-F2DB-4A8B-803B-5571F1E815E2}"/>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Лист1!$A$2:$A$5</c:f>
              <c:strCache>
                <c:ptCount val="3"/>
                <c:pt idx="0">
                  <c:v>Дефицит 1,3%</c:v>
                </c:pt>
                <c:pt idx="1">
                  <c:v>Доходы 48,7%</c:v>
                </c:pt>
                <c:pt idx="2">
                  <c:v>Расходы 50%</c:v>
                </c:pt>
              </c:strCache>
            </c:strRef>
          </c:cat>
          <c:val>
            <c:numRef>
              <c:f>Лист1!$B$2:$B$5</c:f>
              <c:numCache>
                <c:formatCode>0.00%</c:formatCode>
                <c:ptCount val="4"/>
                <c:pt idx="0">
                  <c:v>1.2999999999999999E-2</c:v>
                </c:pt>
                <c:pt idx="1">
                  <c:v>0.48699999999999999</c:v>
                </c:pt>
                <c:pt idx="2" formatCode="0%">
                  <c:v>0.5</c:v>
                </c:pt>
              </c:numCache>
            </c:numRef>
          </c:val>
          <c:extLst>
            <c:ext xmlns:c16="http://schemas.microsoft.com/office/drawing/2014/chart" uri="{C3380CC4-5D6E-409C-BE32-E72D297353CC}">
              <c16:uniqueId val="{00000008-F2DB-4A8B-803B-5571F1E815E2}"/>
            </c:ext>
          </c:extLst>
        </c:ser>
        <c:dLbls>
          <c:dLblPos val="outEnd"/>
          <c:showLegendKey val="0"/>
          <c:showVal val="0"/>
          <c:showCatName val="1"/>
          <c:showSerName val="0"/>
          <c:showPercent val="0"/>
          <c:showBubbleSize val="0"/>
          <c:showLeaderLines val="1"/>
        </c:dLbls>
        <c:firstSliceAng val="42"/>
      </c:pie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400" b="1" i="0" u="none" strike="noStrike" kern="1200" cap="all"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pieChart>
        <c:varyColors val="1"/>
        <c:ser>
          <c:idx val="0"/>
          <c:order val="0"/>
          <c:tx>
            <c:strRef>
              <c:f>Лист1!$B$1</c:f>
              <c:strCache>
                <c:ptCount val="1"/>
                <c:pt idx="0">
                  <c:v>290740,30 тыс.руб.</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58B9-4CE3-BE4F-BD9C1A54A0B3}"/>
              </c:ext>
            </c:extLst>
          </c:dPt>
          <c:dPt>
            <c:idx val="1"/>
            <c:bubble3D val="0"/>
            <c:explosion val="11"/>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58B9-4CE3-BE4F-BD9C1A54A0B3}"/>
              </c:ext>
            </c:extLst>
          </c:dPt>
          <c:dLbls>
            <c:dLbl>
              <c:idx val="0"/>
              <c:layout>
                <c:manualLayout>
                  <c:x val="6.6357589242562728E-2"/>
                  <c:y val="-5.7243657103435271E-2"/>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manualLayout>
                      <c:w val="0.22454848951246528"/>
                      <c:h val="0.18789968931432457"/>
                    </c:manualLayout>
                  </c15:layout>
                </c:ext>
                <c:ext xmlns:c16="http://schemas.microsoft.com/office/drawing/2014/chart" uri="{C3380CC4-5D6E-409C-BE32-E72D297353CC}">
                  <c16:uniqueId val="{00000001-58B9-4CE3-BE4F-BD9C1A54A0B3}"/>
                </c:ext>
              </c:extLst>
            </c:dLbl>
            <c:dLbl>
              <c:idx val="1"/>
              <c:layout>
                <c:manualLayout>
                  <c:x val="-1.7349179476004492E-2"/>
                  <c:y val="2.3761518042935272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2"/>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manualLayout>
                      <c:w val="0.22049688459622435"/>
                      <c:h val="0.25484236605528521"/>
                    </c:manualLayout>
                  </c15:layout>
                </c:ext>
                <c:ext xmlns:c16="http://schemas.microsoft.com/office/drawing/2014/chart" uri="{C3380CC4-5D6E-409C-BE32-E72D297353CC}">
                  <c16:uniqueId val="{00000003-58B9-4CE3-BE4F-BD9C1A54A0B3}"/>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Лист1!$A$2:$A$3</c:f>
              <c:strCache>
                <c:ptCount val="2"/>
                <c:pt idx="0">
                  <c:v>Собственные доходы 24453,95 тыс. руб.</c:v>
                </c:pt>
                <c:pt idx="1">
                  <c:v>Безвозмездные поступления от других бюджетов 266286,44 тыс. руб.</c:v>
                </c:pt>
              </c:strCache>
            </c:strRef>
          </c:cat>
          <c:val>
            <c:numRef>
              <c:f>Лист1!$B$2:$B$3</c:f>
              <c:numCache>
                <c:formatCode>General</c:formatCode>
                <c:ptCount val="2"/>
                <c:pt idx="0">
                  <c:v>24453.95</c:v>
                </c:pt>
                <c:pt idx="1">
                  <c:v>266286.44</c:v>
                </c:pt>
              </c:numCache>
            </c:numRef>
          </c:val>
          <c:extLst>
            <c:ext xmlns:c16="http://schemas.microsoft.com/office/drawing/2014/chart" uri="{C3380CC4-5D6E-409C-BE32-E72D297353CC}">
              <c16:uniqueId val="{00000004-58B9-4CE3-BE4F-BD9C1A54A0B3}"/>
            </c:ext>
          </c:extLst>
        </c:ser>
        <c:dLbls>
          <c:dLblPos val="outEnd"/>
          <c:showLegendKey val="0"/>
          <c:showVal val="0"/>
          <c:showCatName val="1"/>
          <c:showSerName val="0"/>
          <c:showPercent val="0"/>
          <c:showBubbleSize val="0"/>
          <c:showLeaderLines val="1"/>
        </c:dLbls>
        <c:firstSliceAng val="56"/>
      </c:pie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cap="all"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24453,95 тыс. руб.</a:t>
            </a:r>
          </a:p>
        </c:rich>
      </c:tx>
      <c:layout/>
      <c:overlay val="0"/>
      <c:spPr>
        <a:noFill/>
        <a:ln>
          <a:noFill/>
        </a:ln>
        <a:effectLst/>
      </c:spPr>
      <c:txPr>
        <a:bodyPr rot="0" spcFirstLastPara="1" vertOverflow="ellipsis" vert="horz" wrap="square" anchor="ctr" anchorCtr="1"/>
        <a:lstStyle/>
        <a:p>
          <a:pPr>
            <a:defRPr sz="2000" b="1" i="0" u="none" strike="noStrike" kern="1200" cap="all"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pieChart>
        <c:varyColors val="1"/>
        <c:ser>
          <c:idx val="0"/>
          <c:order val="0"/>
          <c:tx>
            <c:strRef>
              <c:f>Лист1!$B$1</c:f>
              <c:strCache>
                <c:ptCount val="1"/>
                <c:pt idx="0">
                  <c:v>Продажи</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4E48-46D0-ABB7-D84F64F97144}"/>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4E48-46D0-ABB7-D84F64F97144}"/>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4E48-46D0-ABB7-D84F64F97144}"/>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4E48-46D0-ABB7-D84F64F97144}"/>
              </c:ext>
            </c:extLst>
          </c:dPt>
          <c:dLbls>
            <c:dLbl>
              <c:idx val="0"/>
              <c:layout>
                <c:manualLayout>
                  <c:x val="3.0347308081375826E-2"/>
                  <c:y val="-4.2979937844917441E-3"/>
                </c:manualLayout>
              </c:layout>
              <c:tx>
                <c:rich>
                  <a:bodyPr rot="0" spcFirstLastPara="1" vertOverflow="ellipsis" vert="horz" wrap="square" lIns="38100" tIns="19050" rIns="38100" bIns="19050" anchor="ctr" anchorCtr="1">
                    <a:spAutoFit/>
                  </a:bodyPr>
                  <a:lstStyle/>
                  <a:p>
                    <a:pPr>
                      <a:defRPr sz="24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fld id="{FE12EAD6-6FB9-4CA3-8202-98B540C2953F}" type="CATEGORYNAME">
                      <a:rPr lang="ru-RU"/>
                      <a:pPr>
                        <a:defRPr sz="2400">
                          <a:latin typeface="Times New Roman" panose="02020603050405020304" pitchFamily="18" charset="0"/>
                          <a:cs typeface="Times New Roman" panose="02020603050405020304" pitchFamily="18" charset="0"/>
                        </a:defRPr>
                      </a:pPr>
                      <a:t>[ИМЯ КАТЕГОРИИ]</a:t>
                    </a:fld>
                    <a:r>
                      <a:rPr lang="ru-RU" baseline="0" dirty="0"/>
                      <a:t>
</a:t>
                    </a:r>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1"/>
              <c:showBubbleSize val="0"/>
              <c:extLst>
                <c:ext xmlns:c15="http://schemas.microsoft.com/office/drawing/2012/chart" uri="{CE6537A1-D6FC-4f65-9D91-7224C49458BB}">
                  <c15:layout>
                    <c:manualLayout>
                      <c:w val="0.27782398561312804"/>
                      <c:h val="0.30295492149054426"/>
                    </c:manualLayout>
                  </c15:layout>
                  <c15:dlblFieldTable/>
                  <c15:showDataLabelsRange val="0"/>
                </c:ext>
                <c:ext xmlns:c16="http://schemas.microsoft.com/office/drawing/2014/chart" uri="{C3380CC4-5D6E-409C-BE32-E72D297353CC}">
                  <c16:uniqueId val="{00000001-4E48-46D0-ABB7-D84F64F97144}"/>
                </c:ext>
              </c:extLst>
            </c:dLbl>
            <c:dLbl>
              <c:idx val="1"/>
              <c:layout>
                <c:manualLayout>
                  <c:x val="-3.1471282454760038E-2"/>
                  <c:y val="-6.8767815945692326E-2"/>
                </c:manualLayout>
              </c:layout>
              <c:tx>
                <c:rich>
                  <a:bodyPr rot="0" spcFirstLastPara="1" vertOverflow="ellipsis" vert="horz" wrap="square" lIns="38100" tIns="19050" rIns="38100" bIns="19050" anchor="ctr" anchorCtr="1">
                    <a:spAutoFit/>
                  </a:bodyPr>
                  <a:lstStyle/>
                  <a:p>
                    <a:pPr>
                      <a:defRPr sz="24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fld id="{B302C0C4-FB0A-40EF-85B0-6DD5E984AD7B}" type="CATEGORYNAME">
                      <a:rPr lang="ru-RU" smtClean="0">
                        <a:solidFill>
                          <a:schemeClr val="accent2"/>
                        </a:solidFill>
                      </a:rPr>
                      <a:pPr>
                        <a:defRPr sz="2400">
                          <a:solidFill>
                            <a:schemeClr val="accent1"/>
                          </a:solidFill>
                          <a:latin typeface="Times New Roman" panose="02020603050405020304" pitchFamily="18" charset="0"/>
                          <a:cs typeface="Times New Roman" panose="02020603050405020304" pitchFamily="18" charset="0"/>
                        </a:defRPr>
                      </a:pPr>
                      <a:t>[ИМЯ КАТЕГОРИИ]</a:t>
                    </a:fld>
                    <a:endParaRPr lang="ru-RU"/>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1"/>
              <c:showBubbleSize val="0"/>
              <c:extLst>
                <c:ext xmlns:c15="http://schemas.microsoft.com/office/drawing/2012/chart" uri="{CE6537A1-D6FC-4f65-9D91-7224C49458BB}">
                  <c15:layout>
                    <c:manualLayout>
                      <c:w val="0.24481852238965801"/>
                      <c:h val="0.18435178300749233"/>
                    </c:manualLayout>
                  </c15:layout>
                  <c15:dlblFieldTable/>
                  <c15:showDataLabelsRange val="0"/>
                </c:ext>
                <c:ext xmlns:c16="http://schemas.microsoft.com/office/drawing/2014/chart" uri="{C3380CC4-5D6E-409C-BE32-E72D297353CC}">
                  <c16:uniqueId val="{00000003-4E48-46D0-ABB7-D84F64F97144}"/>
                </c:ext>
              </c:extLst>
            </c:dLbl>
            <c:dLbl>
              <c:idx val="2"/>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3"/>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1"/>
              <c:showSerName val="0"/>
              <c:showPercent val="1"/>
              <c:showBubbleSize val="0"/>
              <c:extLst>
                <c:ext xmlns:c16="http://schemas.microsoft.com/office/drawing/2014/chart" uri="{C3380CC4-5D6E-409C-BE32-E72D297353CC}">
                  <c16:uniqueId val="{00000005-4E48-46D0-ABB7-D84F64F97144}"/>
                </c:ext>
              </c:extLst>
            </c:dLbl>
            <c:dLbl>
              <c:idx val="3"/>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4"/>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1"/>
              <c:showSerName val="0"/>
              <c:showPercent val="1"/>
              <c:showBubbleSize val="0"/>
              <c:extLst>
                <c:ext xmlns:c16="http://schemas.microsoft.com/office/drawing/2014/chart" uri="{C3380CC4-5D6E-409C-BE32-E72D297353CC}">
                  <c16:uniqueId val="{00000007-4E48-46D0-ABB7-D84F64F97144}"/>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Лист1!$A$2:$A$5</c:f>
              <c:strCache>
                <c:ptCount val="2"/>
                <c:pt idx="0">
                  <c:v>Налоговые доходы 15824,18 тыс. руб.</c:v>
                </c:pt>
                <c:pt idx="1">
                  <c:v>Неналоговые доходы 8629,76 тыс. руб.</c:v>
                </c:pt>
              </c:strCache>
            </c:strRef>
          </c:cat>
          <c:val>
            <c:numRef>
              <c:f>Лист1!$B$2:$B$5</c:f>
              <c:numCache>
                <c:formatCode>General</c:formatCode>
                <c:ptCount val="4"/>
                <c:pt idx="0">
                  <c:v>15824.18</c:v>
                </c:pt>
                <c:pt idx="1">
                  <c:v>8629.76</c:v>
                </c:pt>
              </c:numCache>
            </c:numRef>
          </c:val>
          <c:extLst>
            <c:ext xmlns:c16="http://schemas.microsoft.com/office/drawing/2014/chart" uri="{C3380CC4-5D6E-409C-BE32-E72D297353CC}">
              <c16:uniqueId val="{00000008-4E48-46D0-ABB7-D84F64F97144}"/>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Продажи</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BEFE-4043-BF76-46DCD69F6EB3}"/>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BEFE-4043-BF76-46DCD69F6EB3}"/>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BEFE-4043-BF76-46DCD69F6EB3}"/>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BEFE-4043-BF76-46DCD69F6EB3}"/>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BEFE-4043-BF76-46DCD69F6EB3}"/>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BEFE-4043-BF76-46DCD69F6EB3}"/>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BEFE-4043-BF76-46DCD69F6EB3}"/>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BEFE-4043-BF76-46DCD69F6EB3}"/>
              </c:ext>
            </c:extLst>
          </c:dPt>
          <c:dLbls>
            <c:dLbl>
              <c:idx val="0"/>
              <c:layout>
                <c:manualLayout>
                  <c:x val="-5.6250000000000001E-2"/>
                  <c:y val="2.0702013425663228E-3"/>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EFE-4043-BF76-46DCD69F6EB3}"/>
                </c:ext>
              </c:extLst>
            </c:dLbl>
            <c:dLbl>
              <c:idx val="1"/>
              <c:layout>
                <c:manualLayout>
                  <c:x val="6.9791666666666585E-2"/>
                  <c:y val="-4.2911850663825543E-3"/>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2"/>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BEFE-4043-BF76-46DCD69F6EB3}"/>
                </c:ext>
              </c:extLst>
            </c:dLbl>
            <c:dLbl>
              <c:idx val="2"/>
              <c:layout>
                <c:manualLayout>
                  <c:x val="5.6250000000000001E-2"/>
                  <c:y val="-8.2808053702652911E-3"/>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BEFE-4043-BF76-46DCD69F6EB3}"/>
                </c:ext>
              </c:extLst>
            </c:dLbl>
            <c:dLbl>
              <c:idx val="3"/>
              <c:layout>
                <c:manualLayout>
                  <c:x val="4.3749999999999845E-2"/>
                  <c:y val="-2.0702013425663228E-3"/>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4"/>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BEFE-4043-BF76-46DCD69F6EB3}"/>
                </c:ext>
              </c:extLst>
            </c:dLbl>
            <c:dLbl>
              <c:idx val="4"/>
              <c:layout>
                <c:manualLayout>
                  <c:x val="7.0833333333333179E-2"/>
                  <c:y val="-2.0702013425663228E-3"/>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5"/>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BEFE-4043-BF76-46DCD69F6EB3}"/>
                </c:ext>
              </c:extLst>
            </c:dLbl>
            <c:dLbl>
              <c:idx val="5"/>
              <c:layout>
                <c:manualLayout>
                  <c:x val="7.0833333333333318E-2"/>
                  <c:y val="6.2106040276989679E-3"/>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6"/>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manualLayout>
                      <c:w val="0.23497399934383201"/>
                      <c:h val="0.19666912754380064"/>
                    </c:manualLayout>
                  </c15:layout>
                </c:ext>
                <c:ext xmlns:c16="http://schemas.microsoft.com/office/drawing/2014/chart" uri="{C3380CC4-5D6E-409C-BE32-E72D297353CC}">
                  <c16:uniqueId val="{0000000B-BEFE-4043-BF76-46DCD69F6EB3}"/>
                </c:ext>
              </c:extLst>
            </c:dLbl>
            <c:dLbl>
              <c:idx val="6"/>
              <c:layout>
                <c:manualLayout>
                  <c:x val="6.3541666666666663E-2"/>
                  <c:y val="-2.8982737291938652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lumMod val="60000"/>
                        </a:schemeClr>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manualLayout>
                      <c:w val="0.23051566601049869"/>
                      <c:h val="0.12048571813735996"/>
                    </c:manualLayout>
                  </c15:layout>
                </c:ext>
                <c:ext xmlns:c16="http://schemas.microsoft.com/office/drawing/2014/chart" uri="{C3380CC4-5D6E-409C-BE32-E72D297353CC}">
                  <c16:uniqueId val="{0000000D-BEFE-4043-BF76-46DCD69F6EB3}"/>
                </c:ext>
              </c:extLst>
            </c:dLbl>
            <c:dLbl>
              <c:idx val="7"/>
              <c:layout>
                <c:manualLayout>
                  <c:x val="9.1666666666666591E-2"/>
                  <c:y val="-3.6822198557086114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2">
                          <a:lumMod val="60000"/>
                        </a:schemeClr>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BEFE-4043-BF76-46DCD69F6EB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Лист1!$A$2:$A$9</c:f>
              <c:strCache>
                <c:ptCount val="8"/>
                <c:pt idx="0">
                  <c:v>Земельный налог 43,7%</c:v>
                </c:pt>
                <c:pt idx="1">
                  <c:v>НДФЛ 11,4%</c:v>
                </c:pt>
                <c:pt idx="2">
                  <c:v>Налог на имущество физических лиц 3,8%</c:v>
                </c:pt>
                <c:pt idx="3">
                  <c:v>Акцизы 5,8%</c:v>
                </c:pt>
                <c:pt idx="4">
                  <c:v>Прочие неналоговые доходы 1%</c:v>
                </c:pt>
                <c:pt idx="5">
                  <c:v>Доходы от использования имущества, находящ. в муниципальной собственности 11,7%</c:v>
                </c:pt>
                <c:pt idx="6">
                  <c:v>Доходы от оказания платных услуг и компенсаци затрат 5,8%</c:v>
                </c:pt>
                <c:pt idx="7">
                  <c:v>Доходы от продажи имущества, земли 17,6%</c:v>
                </c:pt>
              </c:strCache>
            </c:strRef>
          </c:cat>
          <c:val>
            <c:numRef>
              <c:f>Лист1!$B$2:$B$9</c:f>
              <c:numCache>
                <c:formatCode>0.00%</c:formatCode>
                <c:ptCount val="8"/>
                <c:pt idx="0">
                  <c:v>0.437</c:v>
                </c:pt>
                <c:pt idx="1">
                  <c:v>0.114</c:v>
                </c:pt>
                <c:pt idx="2">
                  <c:v>3.7999999999999999E-2</c:v>
                </c:pt>
                <c:pt idx="3">
                  <c:v>5.8000000000000003E-2</c:v>
                </c:pt>
                <c:pt idx="4" formatCode="0%">
                  <c:v>0.01</c:v>
                </c:pt>
                <c:pt idx="5">
                  <c:v>0.11700000000000001</c:v>
                </c:pt>
                <c:pt idx="6">
                  <c:v>5.8000000000000003E-2</c:v>
                </c:pt>
                <c:pt idx="7">
                  <c:v>0.17599999999999999</c:v>
                </c:pt>
              </c:numCache>
            </c:numRef>
          </c:val>
          <c:extLst>
            <c:ext xmlns:c16="http://schemas.microsoft.com/office/drawing/2014/chart" uri="{C3380CC4-5D6E-409C-BE32-E72D297353CC}">
              <c16:uniqueId val="{00000010-BEFE-4043-BF76-46DCD69F6EB3}"/>
            </c:ext>
          </c:extLst>
        </c:ser>
        <c:dLbls>
          <c:dLblPos val="outEnd"/>
          <c:showLegendKey val="0"/>
          <c:showVal val="0"/>
          <c:showCatName val="1"/>
          <c:showSerName val="0"/>
          <c:showPercent val="0"/>
          <c:showBubbleSize val="0"/>
          <c:showLeaderLines val="1"/>
        </c:dLbls>
        <c:firstSliceAng val="195"/>
      </c:pie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400" b="1" i="0" u="none" strike="noStrike" kern="1200" cap="all"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pieChart>
        <c:varyColors val="1"/>
        <c:ser>
          <c:idx val="0"/>
          <c:order val="0"/>
          <c:tx>
            <c:strRef>
              <c:f>Лист1!$B$1</c:f>
              <c:strCache>
                <c:ptCount val="1"/>
                <c:pt idx="0">
                  <c:v>8629,76 тыс. руб.</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5ADB-4F86-A4B9-9BAAFCDAD0A2}"/>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5ADB-4F86-A4B9-9BAAFCDAD0A2}"/>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5ADB-4F86-A4B9-9BAAFCDAD0A2}"/>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5ADB-4F86-A4B9-9BAAFCDAD0A2}"/>
              </c:ext>
            </c:extLst>
          </c:dPt>
          <c:dLbls>
            <c:dLbl>
              <c:idx val="0"/>
              <c:layout>
                <c:manualLayout>
                  <c:x val="5.1041666666666527E-2"/>
                  <c:y val="-2.8965514095518424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manualLayout>
                      <c:w val="0.25894266732283466"/>
                      <c:h val="0.17751722209967721"/>
                    </c:manualLayout>
                  </c15:layout>
                </c:ext>
                <c:ext xmlns:c16="http://schemas.microsoft.com/office/drawing/2014/chart" uri="{C3380CC4-5D6E-409C-BE32-E72D297353CC}">
                  <c16:uniqueId val="{00000001-5ADB-4F86-A4B9-9BAAFCDAD0A2}"/>
                </c:ext>
              </c:extLst>
            </c:dLbl>
            <c:dLbl>
              <c:idx val="1"/>
              <c:layout>
                <c:manualLayout>
                  <c:x val="-7.3958292322834643E-2"/>
                  <c:y val="-4.9655167020888728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2"/>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manualLayout>
                      <c:w val="0.21581249999999996"/>
                      <c:h val="0.17751722209967721"/>
                    </c:manualLayout>
                  </c15:layout>
                </c:ext>
                <c:ext xmlns:c16="http://schemas.microsoft.com/office/drawing/2014/chart" uri="{C3380CC4-5D6E-409C-BE32-E72D297353CC}">
                  <c16:uniqueId val="{00000003-5ADB-4F86-A4B9-9BAAFCDAD0A2}"/>
                </c:ext>
              </c:extLst>
            </c:dLbl>
            <c:dLbl>
              <c:idx val="2"/>
              <c:layout>
                <c:manualLayout>
                  <c:x val="-6.2499589895013419E-3"/>
                  <c:y val="1.8620769088159753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manualLayout>
                      <c:w val="0.24930208333333329"/>
                      <c:h val="0.13468964054416066"/>
                    </c:manualLayout>
                  </c15:layout>
                </c:ext>
                <c:ext xmlns:c16="http://schemas.microsoft.com/office/drawing/2014/chart" uri="{C3380CC4-5D6E-409C-BE32-E72D297353CC}">
                  <c16:uniqueId val="{00000005-5ADB-4F86-A4B9-9BAAFCDAD0A2}"/>
                </c:ext>
              </c:extLst>
            </c:dLbl>
            <c:dLbl>
              <c:idx val="3"/>
              <c:layout>
                <c:manualLayout>
                  <c:x val="1.2500000000000001E-2"/>
                  <c:y val="0"/>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4"/>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manualLayout>
                      <c:w val="0.24815624999999999"/>
                      <c:h val="9.1862058988644149E-2"/>
                    </c:manualLayout>
                  </c15:layout>
                </c:ext>
                <c:ext xmlns:c16="http://schemas.microsoft.com/office/drawing/2014/chart" uri="{C3380CC4-5D6E-409C-BE32-E72D297353CC}">
                  <c16:uniqueId val="{00000007-5ADB-4F86-A4B9-9BAAFCDAD0A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Лист1!$A$2:$A$5</c:f>
              <c:strCache>
                <c:ptCount val="4"/>
                <c:pt idx="0">
                  <c:v>Доходы от использования имущества 2851,38 тыс.руб.</c:v>
                </c:pt>
                <c:pt idx="1">
                  <c:v>Доход от платных услуг и компенсации затрат 1423,98 тыс. руб. </c:v>
                </c:pt>
                <c:pt idx="2">
                  <c:v>Доход от продажи активов 4299,68 тыс. руб.</c:v>
                </c:pt>
                <c:pt idx="3">
                  <c:v>Штрафы 46,15 тыс. руб.</c:v>
                </c:pt>
              </c:strCache>
            </c:strRef>
          </c:cat>
          <c:val>
            <c:numRef>
              <c:f>Лист1!$B$2:$B$5</c:f>
              <c:numCache>
                <c:formatCode>General</c:formatCode>
                <c:ptCount val="4"/>
                <c:pt idx="0">
                  <c:v>2851.38</c:v>
                </c:pt>
                <c:pt idx="1">
                  <c:v>1423.98</c:v>
                </c:pt>
                <c:pt idx="2">
                  <c:v>4299.68</c:v>
                </c:pt>
                <c:pt idx="3">
                  <c:v>46.15</c:v>
                </c:pt>
              </c:numCache>
            </c:numRef>
          </c:val>
          <c:extLst>
            <c:ext xmlns:c16="http://schemas.microsoft.com/office/drawing/2014/chart" uri="{C3380CC4-5D6E-409C-BE32-E72D297353CC}">
              <c16:uniqueId val="{00000008-5ADB-4F86-A4B9-9BAAFCDAD0A2}"/>
            </c:ext>
          </c:extLst>
        </c:ser>
        <c:dLbls>
          <c:dLblPos val="outEnd"/>
          <c:showLegendKey val="0"/>
          <c:showVal val="0"/>
          <c:showCatName val="1"/>
          <c:showSerName val="0"/>
          <c:showPercent val="0"/>
          <c:showBubbleSize val="0"/>
          <c:showLeaderLines val="1"/>
        </c:dLbls>
        <c:firstSliceAng val="64"/>
      </c:pie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cap="all"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r>
              <a:rPr lang="ru-RU" sz="2400" dirty="0">
                <a:solidFill>
                  <a:schemeClr val="tx1">
                    <a:lumMod val="95000"/>
                    <a:lumOff val="5000"/>
                  </a:schemeClr>
                </a:solidFill>
                <a:latin typeface="Times New Roman" panose="02020603050405020304" pitchFamily="18" charset="0"/>
                <a:cs typeface="Times New Roman" panose="02020603050405020304" pitchFamily="18" charset="0"/>
              </a:rPr>
              <a:t>2851,38 тыс. руб.</a:t>
            </a:r>
          </a:p>
        </c:rich>
      </c:tx>
      <c:layout/>
      <c:overlay val="0"/>
      <c:spPr>
        <a:noFill/>
        <a:ln>
          <a:noFill/>
        </a:ln>
        <a:effectLst/>
      </c:spPr>
      <c:txPr>
        <a:bodyPr rot="0" spcFirstLastPara="1" vertOverflow="ellipsis" vert="horz" wrap="square" anchor="ctr" anchorCtr="1"/>
        <a:lstStyle/>
        <a:p>
          <a:pPr>
            <a:defRPr sz="2400" b="1" i="0" u="none" strike="noStrike" kern="1200" cap="all"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pieChart>
        <c:varyColors val="1"/>
        <c:ser>
          <c:idx val="0"/>
          <c:order val="0"/>
          <c:tx>
            <c:strRef>
              <c:f>Лист1!$B$1</c:f>
              <c:strCache>
                <c:ptCount val="1"/>
                <c:pt idx="0">
                  <c:v>8251,38 тыс. руб.</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C2F9-4521-A9E6-C97F4A3009CC}"/>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C2F9-4521-A9E6-C97F4A3009CC}"/>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C2F9-4521-A9E6-C97F4A3009CC}"/>
              </c:ext>
            </c:extLst>
          </c:dPt>
          <c:dLbls>
            <c:dLbl>
              <c:idx val="0"/>
              <c:layout>
                <c:manualLayout>
                  <c:x val="4.9999999999999996E-2"/>
                  <c:y val="-5.7930946735710379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manualLayout>
                      <c:w val="0.20636458333333332"/>
                      <c:h val="0.13468964054416066"/>
                    </c:manualLayout>
                  </c15:layout>
                </c:ext>
                <c:ext xmlns:c16="http://schemas.microsoft.com/office/drawing/2014/chart" uri="{C3380CC4-5D6E-409C-BE32-E72D297353CC}">
                  <c16:uniqueId val="{00000001-C2F9-4521-A9E6-C97F4A3009CC}"/>
                </c:ext>
              </c:extLst>
            </c:dLbl>
            <c:dLbl>
              <c:idx val="1"/>
              <c:layout>
                <c:manualLayout>
                  <c:x val="-1.5625000000000028E-2"/>
                  <c:y val="-5.3793016150636475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2"/>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manualLayout>
                      <c:w val="0.25738016732283464"/>
                      <c:h val="0.13468964054416066"/>
                    </c:manualLayout>
                  </c15:layout>
                </c:ext>
                <c:ext xmlns:c16="http://schemas.microsoft.com/office/drawing/2014/chart" uri="{C3380CC4-5D6E-409C-BE32-E72D297353CC}">
                  <c16:uniqueId val="{00000003-C2F9-4521-A9E6-C97F4A3009CC}"/>
                </c:ext>
              </c:extLst>
            </c:dLbl>
            <c:dLbl>
              <c:idx val="2"/>
              <c:layout>
                <c:manualLayout>
                  <c:x val="-1.4062458989501321E-2"/>
                  <c:y val="-2.6896548802981396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manualLayout>
                      <c:w val="0.26525516732283461"/>
                      <c:h val="0.17751722209967721"/>
                    </c:manualLayout>
                  </c15:layout>
                </c:ext>
                <c:ext xmlns:c16="http://schemas.microsoft.com/office/drawing/2014/chart" uri="{C3380CC4-5D6E-409C-BE32-E72D297353CC}">
                  <c16:uniqueId val="{00000005-C2F9-4521-A9E6-C97F4A3009C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Арендная плата за земельный участки 1419,51 тыс. руб.</c:v>
                </c:pt>
                <c:pt idx="1">
                  <c:v>Сдача в аренду имущества  554,44 тыс. руб.</c:v>
                </c:pt>
                <c:pt idx="2">
                  <c:v>Плата за наем муниципальных жилых помещений 877,43 тыс. руб.</c:v>
                </c:pt>
              </c:strCache>
            </c:strRef>
          </c:cat>
          <c:val>
            <c:numRef>
              <c:f>Лист1!$B$2:$B$4</c:f>
              <c:numCache>
                <c:formatCode>General</c:formatCode>
                <c:ptCount val="3"/>
                <c:pt idx="0">
                  <c:v>1419.51</c:v>
                </c:pt>
                <c:pt idx="1">
                  <c:v>554.44000000000005</c:v>
                </c:pt>
                <c:pt idx="2">
                  <c:v>877.43</c:v>
                </c:pt>
              </c:numCache>
            </c:numRef>
          </c:val>
          <c:extLst>
            <c:ext xmlns:c16="http://schemas.microsoft.com/office/drawing/2014/chart" uri="{C3380CC4-5D6E-409C-BE32-E72D297353CC}">
              <c16:uniqueId val="{00000006-C2F9-4521-A9E6-C97F4A3009CC}"/>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Столбец1</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8DF8-4DB5-BBB4-99033C8ADA3D}"/>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8DF8-4DB5-BBB4-99033C8ADA3D}"/>
              </c:ext>
            </c:extLst>
          </c:dPt>
          <c:dLbls>
            <c:dLbl>
              <c:idx val="0"/>
              <c:layout>
                <c:manualLayout>
                  <c:x val="5.6770833333333326E-2"/>
                  <c:y val="-1.6406248990757363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manualLayout>
                      <c:w val="0.21563541666666666"/>
                      <c:h val="0.16871492564499718"/>
                    </c:manualLayout>
                  </c15:layout>
                </c:ext>
                <c:ext xmlns:c16="http://schemas.microsoft.com/office/drawing/2014/chart" uri="{C3380CC4-5D6E-409C-BE32-E72D297353CC}">
                  <c16:uniqueId val="{00000001-8DF8-4DB5-BBB4-99033C8ADA3D}"/>
                </c:ext>
              </c:extLst>
            </c:dLbl>
            <c:dLbl>
              <c:idx val="1"/>
              <c:layout>
                <c:manualLayout>
                  <c:x val="-1.3541666666666674E-2"/>
                  <c:y val="-2.3437498558224745E-3"/>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2"/>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manualLayout>
                      <c:w val="0.21032291666666666"/>
                      <c:h val="0.22260936130601863"/>
                    </c:manualLayout>
                  </c15:layout>
                </c:ext>
                <c:ext xmlns:c16="http://schemas.microsoft.com/office/drawing/2014/chart" uri="{C3380CC4-5D6E-409C-BE32-E72D297353CC}">
                  <c16:uniqueId val="{00000003-8DF8-4DB5-BBB4-99033C8ADA3D}"/>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Лист1!$A$2:$A$3</c:f>
              <c:strCache>
                <c:ptCount val="2"/>
                <c:pt idx="0">
                  <c:v>Собственные  доходы 24453,95 тыс. руб.</c:v>
                </c:pt>
                <c:pt idx="1">
                  <c:v>Безвомездные поступления от других бюджетов 266286,44 тыс. руб.</c:v>
                </c:pt>
              </c:strCache>
            </c:strRef>
          </c:cat>
          <c:val>
            <c:numRef>
              <c:f>Лист1!$B$2:$B$3</c:f>
              <c:numCache>
                <c:formatCode>General</c:formatCode>
                <c:ptCount val="2"/>
                <c:pt idx="0">
                  <c:v>24453.95</c:v>
                </c:pt>
                <c:pt idx="1">
                  <c:v>266286.44</c:v>
                </c:pt>
              </c:numCache>
            </c:numRef>
          </c:val>
          <c:extLst>
            <c:ext xmlns:c16="http://schemas.microsoft.com/office/drawing/2014/chart" uri="{C3380CC4-5D6E-409C-BE32-E72D297353CC}">
              <c16:uniqueId val="{00000004-8DF8-4DB5-BBB4-99033C8ADA3D}"/>
            </c:ext>
          </c:extLst>
        </c:ser>
        <c:dLbls>
          <c:dLblPos val="outEnd"/>
          <c:showLegendKey val="0"/>
          <c:showVal val="0"/>
          <c:showCatName val="1"/>
          <c:showSerName val="0"/>
          <c:showPercent val="0"/>
          <c:showBubbleSize val="0"/>
          <c:showLeaderLines val="1"/>
        </c:dLbls>
        <c:firstSliceAng val="52"/>
      </c:pie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pieChart>
        <c:varyColors val="1"/>
        <c:ser>
          <c:idx val="0"/>
          <c:order val="0"/>
          <c:tx>
            <c:strRef>
              <c:f>Лист1!$B$1</c:f>
              <c:strCache>
                <c:ptCount val="1"/>
                <c:pt idx="0">
                  <c:v>266266,44 тыс. руб.</c:v>
                </c:pt>
              </c:strCache>
            </c:strRef>
          </c:tx>
          <c:dPt>
            <c:idx val="0"/>
            <c:bubble3D val="0"/>
            <c:explosion val="16"/>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2499-412C-8276-B432D6BD3C8B}"/>
              </c:ext>
            </c:extLst>
          </c:dPt>
          <c:dPt>
            <c:idx val="1"/>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2499-412C-8276-B432D6BD3C8B}"/>
              </c:ext>
            </c:extLst>
          </c:dPt>
          <c:dPt>
            <c:idx val="2"/>
            <c:bubble3D val="0"/>
            <c:explosion val="1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2499-412C-8276-B432D6BD3C8B}"/>
              </c:ext>
            </c:extLst>
          </c:dPt>
          <c:dPt>
            <c:idx val="3"/>
            <c:bubble3D val="0"/>
            <c:explosion val="38"/>
            <c:spPr>
              <a:solidFill>
                <a:schemeClr val="accent6">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2499-412C-8276-B432D6BD3C8B}"/>
              </c:ext>
            </c:extLst>
          </c:dPt>
          <c:dLbls>
            <c:dLbl>
              <c:idx val="0"/>
              <c:layout>
                <c:manualLayout>
                  <c:x val="2.0294360611580672E-2"/>
                  <c:y val="-1.2944983818770241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tx1">
                          <a:lumMod val="95000"/>
                          <a:lumOff val="5000"/>
                        </a:schemeClr>
                      </a:solidFill>
                      <a:latin typeface="+mn-lt"/>
                      <a:ea typeface="+mn-ea"/>
                      <a:cs typeface="+mn-cs"/>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manualLayout>
                      <c:w val="0.14153499498444472"/>
                      <c:h val="0.101294498381877"/>
                    </c:manualLayout>
                  </c15:layout>
                </c:ext>
                <c:ext xmlns:c16="http://schemas.microsoft.com/office/drawing/2014/chart" uri="{C3380CC4-5D6E-409C-BE32-E72D297353CC}">
                  <c16:uniqueId val="{00000001-2499-412C-8276-B432D6BD3C8B}"/>
                </c:ext>
              </c:extLst>
            </c:dLbl>
            <c:dLbl>
              <c:idx val="1"/>
              <c:layout>
                <c:manualLayout>
                  <c:x val="2.5074447464469546E-2"/>
                  <c:y val="6.4724919093851044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tx1">
                          <a:lumMod val="95000"/>
                          <a:lumOff val="5000"/>
                        </a:schemeClr>
                      </a:solidFill>
                      <a:latin typeface="+mn-lt"/>
                      <a:ea typeface="+mn-ea"/>
                      <a:cs typeface="+mn-cs"/>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manualLayout>
                      <c:w val="0.14248493730662759"/>
                      <c:h val="0.101294498381877"/>
                    </c:manualLayout>
                  </c15:layout>
                </c:ext>
                <c:ext xmlns:c16="http://schemas.microsoft.com/office/drawing/2014/chart" uri="{C3380CC4-5D6E-409C-BE32-E72D297353CC}">
                  <c16:uniqueId val="{00000003-2499-412C-8276-B432D6BD3C8B}"/>
                </c:ext>
              </c:extLst>
            </c:dLbl>
            <c:dLbl>
              <c:idx val="2"/>
              <c:layout>
                <c:manualLayout>
                  <c:x val="-4.2444039821848925E-2"/>
                  <c:y val="-6.0409924487594406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tx1">
                          <a:lumMod val="95000"/>
                          <a:lumOff val="5000"/>
                        </a:schemeClr>
                      </a:solidFill>
                      <a:latin typeface="+mn-lt"/>
                      <a:ea typeface="+mn-ea"/>
                      <a:cs typeface="+mn-cs"/>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manualLayout>
                      <c:w val="0.1801335287412473"/>
                      <c:h val="0.101294498381877"/>
                    </c:manualLayout>
                  </c15:layout>
                </c:ext>
                <c:ext xmlns:c16="http://schemas.microsoft.com/office/drawing/2014/chart" uri="{C3380CC4-5D6E-409C-BE32-E72D297353CC}">
                  <c16:uniqueId val="{00000005-2499-412C-8276-B432D6BD3C8B}"/>
                </c:ext>
              </c:extLst>
            </c:dLbl>
            <c:dLbl>
              <c:idx val="3"/>
              <c:layout>
                <c:manualLayout>
                  <c:x val="1.3142234944351461E-2"/>
                  <c:y val="-6.0409924487594392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tx1">
                          <a:lumMod val="95000"/>
                          <a:lumOff val="5000"/>
                        </a:schemeClr>
                      </a:solidFill>
                      <a:latin typeface="+mn-lt"/>
                      <a:ea typeface="+mn-ea"/>
                      <a:cs typeface="+mn-cs"/>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manualLayout>
                      <c:w val="0.17666824377778373"/>
                      <c:h val="0.19611650485436893"/>
                    </c:manualLayout>
                  </c15:layout>
                </c:ext>
                <c:ext xmlns:c16="http://schemas.microsoft.com/office/drawing/2014/chart" uri="{C3380CC4-5D6E-409C-BE32-E72D297353CC}">
                  <c16:uniqueId val="{00000007-2499-412C-8276-B432D6BD3C8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tx1">
                        <a:lumMod val="95000"/>
                        <a:lumOff val="5000"/>
                      </a:schemeClr>
                    </a:solidFill>
                    <a:latin typeface="+mn-lt"/>
                    <a:ea typeface="+mn-ea"/>
                    <a:cs typeface="+mn-cs"/>
                  </a:defRPr>
                </a:pPr>
                <a:endParaRPr lang="ru-RU"/>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Лист1!$A$2:$A$5</c:f>
              <c:strCache>
                <c:ptCount val="4"/>
                <c:pt idx="0">
                  <c:v>ДОТАЦИИ 14006 тыс. руб.</c:v>
                </c:pt>
                <c:pt idx="1">
                  <c:v>СУБВЕНЦИИ 303,62 тыс. руб.</c:v>
                </c:pt>
                <c:pt idx="2">
                  <c:v>СУБСИДИИ 238843,05 тыс. руб.</c:v>
                </c:pt>
                <c:pt idx="3">
                  <c:v>Иные межбюджетные трансферты 13113,77 тыс. руб.</c:v>
                </c:pt>
              </c:strCache>
            </c:strRef>
          </c:cat>
          <c:val>
            <c:numRef>
              <c:f>Лист1!$B$2:$B$5</c:f>
              <c:numCache>
                <c:formatCode>General</c:formatCode>
                <c:ptCount val="4"/>
                <c:pt idx="0">
                  <c:v>14006</c:v>
                </c:pt>
                <c:pt idx="1">
                  <c:v>303.62</c:v>
                </c:pt>
                <c:pt idx="2">
                  <c:v>238843.05</c:v>
                </c:pt>
                <c:pt idx="3">
                  <c:v>13113.77</c:v>
                </c:pt>
              </c:numCache>
            </c:numRef>
          </c:val>
          <c:extLst>
            <c:ext xmlns:c16="http://schemas.microsoft.com/office/drawing/2014/chart" uri="{C3380CC4-5D6E-409C-BE32-E72D297353CC}">
              <c16:uniqueId val="{00000008-2499-412C-8276-B432D6BD3C8B}"/>
            </c:ext>
          </c:extLst>
        </c:ser>
        <c:dLbls>
          <c:dLblPos val="outEnd"/>
          <c:showLegendKey val="0"/>
          <c:showVal val="0"/>
          <c:showCatName val="1"/>
          <c:showSerName val="0"/>
          <c:showPercent val="0"/>
          <c:showBubbleSize val="0"/>
          <c:showLeaderLines val="1"/>
        </c:dLbls>
        <c:firstSliceAng val="82"/>
      </c:pie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06C350-6C9F-4975-B65F-F2A08CF0B63E}" type="datetimeFigureOut">
              <a:rPr lang="ru-RU" smtClean="0"/>
              <a:t>12.03.2022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8C20A2-04D6-41F6-8606-CE2DB40BE983}" type="slidenum">
              <a:rPr lang="ru-RU" smtClean="0"/>
              <a:t>‹#›</a:t>
            </a:fld>
            <a:endParaRPr lang="ru-RU"/>
          </a:p>
        </p:txBody>
      </p:sp>
    </p:spTree>
    <p:extLst>
      <p:ext uri="{BB962C8B-B14F-4D97-AF65-F5344CB8AC3E}">
        <p14:creationId xmlns:p14="http://schemas.microsoft.com/office/powerpoint/2010/main" val="101166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1</a:t>
            </a:fld>
            <a:endParaRPr lang="ru-RU"/>
          </a:p>
        </p:txBody>
      </p:sp>
    </p:spTree>
    <p:extLst>
      <p:ext uri="{BB962C8B-B14F-4D97-AF65-F5344CB8AC3E}">
        <p14:creationId xmlns:p14="http://schemas.microsoft.com/office/powerpoint/2010/main" val="53994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10</a:t>
            </a:fld>
            <a:endParaRPr lang="ru-RU"/>
          </a:p>
        </p:txBody>
      </p:sp>
    </p:spTree>
    <p:extLst>
      <p:ext uri="{BB962C8B-B14F-4D97-AF65-F5344CB8AC3E}">
        <p14:creationId xmlns:p14="http://schemas.microsoft.com/office/powerpoint/2010/main" val="906740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11</a:t>
            </a:fld>
            <a:endParaRPr lang="ru-RU"/>
          </a:p>
        </p:txBody>
      </p:sp>
    </p:spTree>
    <p:extLst>
      <p:ext uri="{BB962C8B-B14F-4D97-AF65-F5344CB8AC3E}">
        <p14:creationId xmlns:p14="http://schemas.microsoft.com/office/powerpoint/2010/main" val="2401755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12</a:t>
            </a:fld>
            <a:endParaRPr lang="ru-RU"/>
          </a:p>
        </p:txBody>
      </p:sp>
    </p:spTree>
    <p:extLst>
      <p:ext uri="{BB962C8B-B14F-4D97-AF65-F5344CB8AC3E}">
        <p14:creationId xmlns:p14="http://schemas.microsoft.com/office/powerpoint/2010/main" val="3226726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13</a:t>
            </a:fld>
            <a:endParaRPr lang="ru-RU"/>
          </a:p>
        </p:txBody>
      </p:sp>
    </p:spTree>
    <p:extLst>
      <p:ext uri="{BB962C8B-B14F-4D97-AF65-F5344CB8AC3E}">
        <p14:creationId xmlns:p14="http://schemas.microsoft.com/office/powerpoint/2010/main" val="1250736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14</a:t>
            </a:fld>
            <a:endParaRPr lang="ru-RU"/>
          </a:p>
        </p:txBody>
      </p:sp>
    </p:spTree>
    <p:extLst>
      <p:ext uri="{BB962C8B-B14F-4D97-AF65-F5344CB8AC3E}">
        <p14:creationId xmlns:p14="http://schemas.microsoft.com/office/powerpoint/2010/main" val="52730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15</a:t>
            </a:fld>
            <a:endParaRPr lang="ru-RU"/>
          </a:p>
        </p:txBody>
      </p:sp>
    </p:spTree>
    <p:extLst>
      <p:ext uri="{BB962C8B-B14F-4D97-AF65-F5344CB8AC3E}">
        <p14:creationId xmlns:p14="http://schemas.microsoft.com/office/powerpoint/2010/main" val="617014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16</a:t>
            </a:fld>
            <a:endParaRPr lang="ru-RU"/>
          </a:p>
        </p:txBody>
      </p:sp>
    </p:spTree>
    <p:extLst>
      <p:ext uri="{BB962C8B-B14F-4D97-AF65-F5344CB8AC3E}">
        <p14:creationId xmlns:p14="http://schemas.microsoft.com/office/powerpoint/2010/main" val="1488326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17</a:t>
            </a:fld>
            <a:endParaRPr lang="ru-RU"/>
          </a:p>
        </p:txBody>
      </p:sp>
    </p:spTree>
    <p:extLst>
      <p:ext uri="{BB962C8B-B14F-4D97-AF65-F5344CB8AC3E}">
        <p14:creationId xmlns:p14="http://schemas.microsoft.com/office/powerpoint/2010/main" val="1135354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18</a:t>
            </a:fld>
            <a:endParaRPr lang="ru-RU"/>
          </a:p>
        </p:txBody>
      </p:sp>
    </p:spTree>
    <p:extLst>
      <p:ext uri="{BB962C8B-B14F-4D97-AF65-F5344CB8AC3E}">
        <p14:creationId xmlns:p14="http://schemas.microsoft.com/office/powerpoint/2010/main" val="3050678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19</a:t>
            </a:fld>
            <a:endParaRPr lang="ru-RU"/>
          </a:p>
        </p:txBody>
      </p:sp>
    </p:spTree>
    <p:extLst>
      <p:ext uri="{BB962C8B-B14F-4D97-AF65-F5344CB8AC3E}">
        <p14:creationId xmlns:p14="http://schemas.microsoft.com/office/powerpoint/2010/main" val="3815492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2</a:t>
            </a:fld>
            <a:endParaRPr lang="ru-RU"/>
          </a:p>
        </p:txBody>
      </p:sp>
    </p:spTree>
    <p:extLst>
      <p:ext uri="{BB962C8B-B14F-4D97-AF65-F5344CB8AC3E}">
        <p14:creationId xmlns:p14="http://schemas.microsoft.com/office/powerpoint/2010/main" val="1704013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20</a:t>
            </a:fld>
            <a:endParaRPr lang="ru-RU"/>
          </a:p>
        </p:txBody>
      </p:sp>
    </p:spTree>
    <p:extLst>
      <p:ext uri="{BB962C8B-B14F-4D97-AF65-F5344CB8AC3E}">
        <p14:creationId xmlns:p14="http://schemas.microsoft.com/office/powerpoint/2010/main" val="1855330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21</a:t>
            </a:fld>
            <a:endParaRPr lang="ru-RU"/>
          </a:p>
        </p:txBody>
      </p:sp>
    </p:spTree>
    <p:extLst>
      <p:ext uri="{BB962C8B-B14F-4D97-AF65-F5344CB8AC3E}">
        <p14:creationId xmlns:p14="http://schemas.microsoft.com/office/powerpoint/2010/main" val="41007994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22</a:t>
            </a:fld>
            <a:endParaRPr lang="ru-RU"/>
          </a:p>
        </p:txBody>
      </p:sp>
    </p:spTree>
    <p:extLst>
      <p:ext uri="{BB962C8B-B14F-4D97-AF65-F5344CB8AC3E}">
        <p14:creationId xmlns:p14="http://schemas.microsoft.com/office/powerpoint/2010/main" val="24668831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23</a:t>
            </a:fld>
            <a:endParaRPr lang="ru-RU"/>
          </a:p>
        </p:txBody>
      </p:sp>
    </p:spTree>
    <p:extLst>
      <p:ext uri="{BB962C8B-B14F-4D97-AF65-F5344CB8AC3E}">
        <p14:creationId xmlns:p14="http://schemas.microsoft.com/office/powerpoint/2010/main" val="1730750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24</a:t>
            </a:fld>
            <a:endParaRPr lang="ru-RU"/>
          </a:p>
        </p:txBody>
      </p:sp>
    </p:spTree>
    <p:extLst>
      <p:ext uri="{BB962C8B-B14F-4D97-AF65-F5344CB8AC3E}">
        <p14:creationId xmlns:p14="http://schemas.microsoft.com/office/powerpoint/2010/main" val="42557071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25</a:t>
            </a:fld>
            <a:endParaRPr lang="ru-RU"/>
          </a:p>
        </p:txBody>
      </p:sp>
    </p:spTree>
    <p:extLst>
      <p:ext uri="{BB962C8B-B14F-4D97-AF65-F5344CB8AC3E}">
        <p14:creationId xmlns:p14="http://schemas.microsoft.com/office/powerpoint/2010/main" val="41001492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26</a:t>
            </a:fld>
            <a:endParaRPr lang="ru-RU"/>
          </a:p>
        </p:txBody>
      </p:sp>
    </p:spTree>
    <p:extLst>
      <p:ext uri="{BB962C8B-B14F-4D97-AF65-F5344CB8AC3E}">
        <p14:creationId xmlns:p14="http://schemas.microsoft.com/office/powerpoint/2010/main" val="14290452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27</a:t>
            </a:fld>
            <a:endParaRPr lang="ru-RU"/>
          </a:p>
        </p:txBody>
      </p:sp>
    </p:spTree>
    <p:extLst>
      <p:ext uri="{BB962C8B-B14F-4D97-AF65-F5344CB8AC3E}">
        <p14:creationId xmlns:p14="http://schemas.microsoft.com/office/powerpoint/2010/main" val="20934404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28</a:t>
            </a:fld>
            <a:endParaRPr lang="ru-RU"/>
          </a:p>
        </p:txBody>
      </p:sp>
    </p:spTree>
    <p:extLst>
      <p:ext uri="{BB962C8B-B14F-4D97-AF65-F5344CB8AC3E}">
        <p14:creationId xmlns:p14="http://schemas.microsoft.com/office/powerpoint/2010/main" val="29864488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29</a:t>
            </a:fld>
            <a:endParaRPr lang="ru-RU"/>
          </a:p>
        </p:txBody>
      </p:sp>
    </p:spTree>
    <p:extLst>
      <p:ext uri="{BB962C8B-B14F-4D97-AF65-F5344CB8AC3E}">
        <p14:creationId xmlns:p14="http://schemas.microsoft.com/office/powerpoint/2010/main" val="1468607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3</a:t>
            </a:fld>
            <a:endParaRPr lang="ru-RU"/>
          </a:p>
        </p:txBody>
      </p:sp>
    </p:spTree>
    <p:extLst>
      <p:ext uri="{BB962C8B-B14F-4D97-AF65-F5344CB8AC3E}">
        <p14:creationId xmlns:p14="http://schemas.microsoft.com/office/powerpoint/2010/main" val="25161733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30</a:t>
            </a:fld>
            <a:endParaRPr lang="ru-RU"/>
          </a:p>
        </p:txBody>
      </p:sp>
    </p:spTree>
    <p:extLst>
      <p:ext uri="{BB962C8B-B14F-4D97-AF65-F5344CB8AC3E}">
        <p14:creationId xmlns:p14="http://schemas.microsoft.com/office/powerpoint/2010/main" val="21613259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31</a:t>
            </a:fld>
            <a:endParaRPr lang="ru-RU"/>
          </a:p>
        </p:txBody>
      </p:sp>
    </p:spTree>
    <p:extLst>
      <p:ext uri="{BB962C8B-B14F-4D97-AF65-F5344CB8AC3E}">
        <p14:creationId xmlns:p14="http://schemas.microsoft.com/office/powerpoint/2010/main" val="6882678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32</a:t>
            </a:fld>
            <a:endParaRPr lang="ru-RU"/>
          </a:p>
        </p:txBody>
      </p:sp>
    </p:spTree>
    <p:extLst>
      <p:ext uri="{BB962C8B-B14F-4D97-AF65-F5344CB8AC3E}">
        <p14:creationId xmlns:p14="http://schemas.microsoft.com/office/powerpoint/2010/main" val="11494480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33</a:t>
            </a:fld>
            <a:endParaRPr lang="ru-RU"/>
          </a:p>
        </p:txBody>
      </p:sp>
    </p:spTree>
    <p:extLst>
      <p:ext uri="{BB962C8B-B14F-4D97-AF65-F5344CB8AC3E}">
        <p14:creationId xmlns:p14="http://schemas.microsoft.com/office/powerpoint/2010/main" val="42339838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34</a:t>
            </a:fld>
            <a:endParaRPr lang="ru-RU"/>
          </a:p>
        </p:txBody>
      </p:sp>
    </p:spTree>
    <p:extLst>
      <p:ext uri="{BB962C8B-B14F-4D97-AF65-F5344CB8AC3E}">
        <p14:creationId xmlns:p14="http://schemas.microsoft.com/office/powerpoint/2010/main" val="2454697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4</a:t>
            </a:fld>
            <a:endParaRPr lang="ru-RU"/>
          </a:p>
        </p:txBody>
      </p:sp>
    </p:spTree>
    <p:extLst>
      <p:ext uri="{BB962C8B-B14F-4D97-AF65-F5344CB8AC3E}">
        <p14:creationId xmlns:p14="http://schemas.microsoft.com/office/powerpoint/2010/main" val="432274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5</a:t>
            </a:fld>
            <a:endParaRPr lang="ru-RU"/>
          </a:p>
        </p:txBody>
      </p:sp>
    </p:spTree>
    <p:extLst>
      <p:ext uri="{BB962C8B-B14F-4D97-AF65-F5344CB8AC3E}">
        <p14:creationId xmlns:p14="http://schemas.microsoft.com/office/powerpoint/2010/main" val="2012113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6</a:t>
            </a:fld>
            <a:endParaRPr lang="ru-RU"/>
          </a:p>
        </p:txBody>
      </p:sp>
    </p:spTree>
    <p:extLst>
      <p:ext uri="{BB962C8B-B14F-4D97-AF65-F5344CB8AC3E}">
        <p14:creationId xmlns:p14="http://schemas.microsoft.com/office/powerpoint/2010/main" val="1065224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7</a:t>
            </a:fld>
            <a:endParaRPr lang="ru-RU"/>
          </a:p>
        </p:txBody>
      </p:sp>
    </p:spTree>
    <p:extLst>
      <p:ext uri="{BB962C8B-B14F-4D97-AF65-F5344CB8AC3E}">
        <p14:creationId xmlns:p14="http://schemas.microsoft.com/office/powerpoint/2010/main" val="2525962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8</a:t>
            </a:fld>
            <a:endParaRPr lang="ru-RU"/>
          </a:p>
        </p:txBody>
      </p:sp>
    </p:spTree>
    <p:extLst>
      <p:ext uri="{BB962C8B-B14F-4D97-AF65-F5344CB8AC3E}">
        <p14:creationId xmlns:p14="http://schemas.microsoft.com/office/powerpoint/2010/main" val="3269317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9</a:t>
            </a:fld>
            <a:endParaRPr lang="ru-RU"/>
          </a:p>
        </p:txBody>
      </p:sp>
    </p:spTree>
    <p:extLst>
      <p:ext uri="{BB962C8B-B14F-4D97-AF65-F5344CB8AC3E}">
        <p14:creationId xmlns:p14="http://schemas.microsoft.com/office/powerpoint/2010/main" val="2837411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CEE1D02A-B6C8-49F8-AA57-E6D99290A7EE}" type="datetime1">
              <a:rPr lang="ru-RU" smtClean="0"/>
              <a:t>12.03.2022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3A8C8CC-4050-4F61-A76D-F09259CAD69F}" type="slidenum">
              <a:rPr lang="ru-RU" smtClean="0"/>
              <a:t>‹#›</a:t>
            </a:fld>
            <a:endParaRPr lang="ru-RU"/>
          </a:p>
        </p:txBody>
      </p:sp>
    </p:spTree>
    <p:extLst>
      <p:ext uri="{BB962C8B-B14F-4D97-AF65-F5344CB8AC3E}">
        <p14:creationId xmlns:p14="http://schemas.microsoft.com/office/powerpoint/2010/main" val="860892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FFB8067-FBBC-4ED9-9840-DB1E03E990F2}" type="datetime1">
              <a:rPr lang="ru-RU" smtClean="0"/>
              <a:t>12.03.2022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3A8C8CC-4050-4F61-A76D-F09259CAD69F}" type="slidenum">
              <a:rPr lang="ru-RU" smtClean="0"/>
              <a:t>‹#›</a:t>
            </a:fld>
            <a:endParaRPr lang="ru-RU"/>
          </a:p>
        </p:txBody>
      </p:sp>
    </p:spTree>
    <p:extLst>
      <p:ext uri="{BB962C8B-B14F-4D97-AF65-F5344CB8AC3E}">
        <p14:creationId xmlns:p14="http://schemas.microsoft.com/office/powerpoint/2010/main" val="1613678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235EEED-E669-4996-A3EC-2E6B043E3357}" type="datetime1">
              <a:rPr lang="ru-RU" smtClean="0"/>
              <a:t>12.03.2022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3A8C8CC-4050-4F61-A76D-F09259CAD69F}" type="slidenum">
              <a:rPr lang="ru-RU" smtClean="0"/>
              <a:t>‹#›</a:t>
            </a:fld>
            <a:endParaRPr lang="ru-RU"/>
          </a:p>
        </p:txBody>
      </p:sp>
    </p:spTree>
    <p:extLst>
      <p:ext uri="{BB962C8B-B14F-4D97-AF65-F5344CB8AC3E}">
        <p14:creationId xmlns:p14="http://schemas.microsoft.com/office/powerpoint/2010/main" val="3755957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7DEA067-E8B3-41DD-BA80-A138C9308074}" type="datetime1">
              <a:rPr lang="ru-RU" smtClean="0"/>
              <a:t>12.03.2022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3A8C8CC-4050-4F61-A76D-F09259CAD69F}" type="slidenum">
              <a:rPr lang="ru-RU" smtClean="0"/>
              <a:t>‹#›</a:t>
            </a:fld>
            <a:endParaRPr lang="ru-RU"/>
          </a:p>
        </p:txBody>
      </p:sp>
    </p:spTree>
    <p:extLst>
      <p:ext uri="{BB962C8B-B14F-4D97-AF65-F5344CB8AC3E}">
        <p14:creationId xmlns:p14="http://schemas.microsoft.com/office/powerpoint/2010/main" val="355231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658A9DE5-B313-4ADF-8FB3-C95CE614C4A2}" type="datetime1">
              <a:rPr lang="ru-RU" smtClean="0"/>
              <a:t>12.03.2022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3A8C8CC-4050-4F61-A76D-F09259CAD69F}" type="slidenum">
              <a:rPr lang="ru-RU" smtClean="0"/>
              <a:t>‹#›</a:t>
            </a:fld>
            <a:endParaRPr lang="ru-RU"/>
          </a:p>
        </p:txBody>
      </p:sp>
    </p:spTree>
    <p:extLst>
      <p:ext uri="{BB962C8B-B14F-4D97-AF65-F5344CB8AC3E}">
        <p14:creationId xmlns:p14="http://schemas.microsoft.com/office/powerpoint/2010/main" val="198474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68600EF9-CA8D-4A76-A607-A951BC8B5D11}" type="datetime1">
              <a:rPr lang="ru-RU" smtClean="0"/>
              <a:t>12.03.2022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3A8C8CC-4050-4F61-A76D-F09259CAD69F}" type="slidenum">
              <a:rPr lang="ru-RU" smtClean="0"/>
              <a:t>‹#›</a:t>
            </a:fld>
            <a:endParaRPr lang="ru-RU"/>
          </a:p>
        </p:txBody>
      </p:sp>
    </p:spTree>
    <p:extLst>
      <p:ext uri="{BB962C8B-B14F-4D97-AF65-F5344CB8AC3E}">
        <p14:creationId xmlns:p14="http://schemas.microsoft.com/office/powerpoint/2010/main" val="3495887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A4B0A1DA-6345-4F4C-A44C-7805C943743C}" type="datetime1">
              <a:rPr lang="ru-RU" smtClean="0"/>
              <a:t>12.03.2022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3A8C8CC-4050-4F61-A76D-F09259CAD69F}" type="slidenum">
              <a:rPr lang="ru-RU" smtClean="0"/>
              <a:t>‹#›</a:t>
            </a:fld>
            <a:endParaRPr lang="ru-RU"/>
          </a:p>
        </p:txBody>
      </p:sp>
    </p:spTree>
    <p:extLst>
      <p:ext uri="{BB962C8B-B14F-4D97-AF65-F5344CB8AC3E}">
        <p14:creationId xmlns:p14="http://schemas.microsoft.com/office/powerpoint/2010/main" val="2630689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6BD59D7C-FA3B-4DCF-A3A1-BE6D5FD1253D}" type="datetime1">
              <a:rPr lang="ru-RU" smtClean="0"/>
              <a:t>12.03.2022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3A8C8CC-4050-4F61-A76D-F09259CAD69F}" type="slidenum">
              <a:rPr lang="ru-RU" smtClean="0"/>
              <a:t>‹#›</a:t>
            </a:fld>
            <a:endParaRPr lang="ru-RU"/>
          </a:p>
        </p:txBody>
      </p:sp>
    </p:spTree>
    <p:extLst>
      <p:ext uri="{BB962C8B-B14F-4D97-AF65-F5344CB8AC3E}">
        <p14:creationId xmlns:p14="http://schemas.microsoft.com/office/powerpoint/2010/main" val="3958709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2819575-15E6-4F81-82FC-14043254F417}" type="datetime1">
              <a:rPr lang="ru-RU" smtClean="0"/>
              <a:t>12.03.2022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3A8C8CC-4050-4F61-A76D-F09259CAD69F}" type="slidenum">
              <a:rPr lang="ru-RU" smtClean="0"/>
              <a:t>‹#›</a:t>
            </a:fld>
            <a:endParaRPr lang="ru-RU"/>
          </a:p>
        </p:txBody>
      </p:sp>
    </p:spTree>
    <p:extLst>
      <p:ext uri="{BB962C8B-B14F-4D97-AF65-F5344CB8AC3E}">
        <p14:creationId xmlns:p14="http://schemas.microsoft.com/office/powerpoint/2010/main" val="1049182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ABE0E44B-A2AF-4C78-A26F-1DA1BDE864D0}" type="datetime1">
              <a:rPr lang="ru-RU" smtClean="0"/>
              <a:t>12.03.2022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3A8C8CC-4050-4F61-A76D-F09259CAD69F}" type="slidenum">
              <a:rPr lang="ru-RU" smtClean="0"/>
              <a:t>‹#›</a:t>
            </a:fld>
            <a:endParaRPr lang="ru-RU"/>
          </a:p>
        </p:txBody>
      </p:sp>
    </p:spTree>
    <p:extLst>
      <p:ext uri="{BB962C8B-B14F-4D97-AF65-F5344CB8AC3E}">
        <p14:creationId xmlns:p14="http://schemas.microsoft.com/office/powerpoint/2010/main" val="4288493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55629929-051A-4ED3-9BE4-0D1FA68C5702}" type="datetime1">
              <a:rPr lang="ru-RU" smtClean="0"/>
              <a:t>12.03.2022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3A8C8CC-4050-4F61-A76D-F09259CAD69F}" type="slidenum">
              <a:rPr lang="ru-RU" smtClean="0"/>
              <a:t>‹#›</a:t>
            </a:fld>
            <a:endParaRPr lang="ru-RU"/>
          </a:p>
        </p:txBody>
      </p:sp>
    </p:spTree>
    <p:extLst>
      <p:ext uri="{BB962C8B-B14F-4D97-AF65-F5344CB8AC3E}">
        <p14:creationId xmlns:p14="http://schemas.microsoft.com/office/powerpoint/2010/main" val="1945784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E68C42-D383-4585-9C50-A7592E771702}" type="datetime1">
              <a:rPr lang="ru-RU" smtClean="0"/>
              <a:t>12.03.2022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8C8CC-4050-4F61-A76D-F09259CAD69F}" type="slidenum">
              <a:rPr lang="ru-RU" smtClean="0"/>
              <a:t>‹#›</a:t>
            </a:fld>
            <a:endParaRPr lang="ru-RU"/>
          </a:p>
        </p:txBody>
      </p:sp>
    </p:spTree>
    <p:extLst>
      <p:ext uri="{BB962C8B-B14F-4D97-AF65-F5344CB8AC3E}">
        <p14:creationId xmlns:p14="http://schemas.microsoft.com/office/powerpoint/2010/main" val="20986593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chart" Target="../charts/chart6.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chart" Target="../charts/chart9.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chart" Target="../charts/chart10.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chart" Target="../charts/chart1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chart" Target="../charts/char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Прямоугольник 3"/>
          <p:cNvSpPr/>
          <p:nvPr/>
        </p:nvSpPr>
        <p:spPr>
          <a:xfrm>
            <a:off x="136733" y="5689699"/>
            <a:ext cx="11703638" cy="1077218"/>
          </a:xfrm>
          <a:prstGeom prst="rect">
            <a:avLst/>
          </a:prstGeom>
        </p:spPr>
        <p:txBody>
          <a:bodyPr wrap="square" anchor="ctr">
            <a:spAutoFit/>
          </a:bodyP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ИСПОЛНЕНИЕ БЮДЖЕТА ДРУЖНОГОРСКОГО ГОРОДСКОГО ПОСЕЛЕНИЯ ЗА 2020 год</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84963"/>
            <a:ext cx="12047092" cy="5684636"/>
          </a:xfrm>
          <a:prstGeom prst="rect">
            <a:avLst/>
          </a:prstGeom>
        </p:spPr>
      </p:pic>
    </p:spTree>
    <p:extLst>
      <p:ext uri="{BB962C8B-B14F-4D97-AF65-F5344CB8AC3E}">
        <p14:creationId xmlns:p14="http://schemas.microsoft.com/office/powerpoint/2010/main" val="18492358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872" y="82296"/>
            <a:ext cx="11228578" cy="613029"/>
          </a:xfrm>
        </p:spPr>
        <p:txBody>
          <a:bodyPr>
            <a:normAutofit fontScale="90000"/>
          </a:bodyPr>
          <a:lstStyle/>
          <a:p>
            <a:pPr algn="ctr"/>
            <a:r>
              <a:rPr lang="ru-RU" sz="3200" dirty="0" smtClean="0">
                <a:latin typeface="Times New Roman" panose="02020603050405020304" pitchFamily="18" charset="0"/>
                <a:cs typeface="Times New Roman" panose="02020603050405020304" pitchFamily="18" charset="0"/>
              </a:rPr>
              <a:t/>
            </a:r>
            <a:br>
              <a:rPr lang="ru-RU" sz="3200" dirty="0" smtClean="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ru-RU" sz="3200" i="1" dirty="0" smtClean="0">
                <a:latin typeface="Times New Roman" panose="02020603050405020304" pitchFamily="18" charset="0"/>
              </a:rPr>
              <a:t>БЮДЖЕТ</a:t>
            </a:r>
            <a:endParaRPr lang="ru-RU" sz="3200" i="1" dirty="0">
              <a:latin typeface="Times New Roman" panose="02020603050405020304" pitchFamily="18" charset="0"/>
              <a:cs typeface="Times New Roman" panose="02020603050405020304" pitchFamily="18" charset="0"/>
            </a:endParaRPr>
          </a:p>
        </p:txBody>
      </p:sp>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10</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7" name="Рисунок 6"/>
          <p:cNvPicPr>
            <a:picLocks noChangeAspect="1"/>
          </p:cNvPicPr>
          <p:nvPr/>
        </p:nvPicPr>
        <p:blipFill>
          <a:blip r:embed="rId3"/>
          <a:stretch>
            <a:fillRect/>
          </a:stretch>
        </p:blipFill>
        <p:spPr>
          <a:xfrm>
            <a:off x="257175" y="0"/>
            <a:ext cx="1514475" cy="1009650"/>
          </a:xfrm>
          <a:prstGeom prst="rect">
            <a:avLst/>
          </a:prstGeom>
        </p:spPr>
      </p:pic>
      <p:graphicFrame>
        <p:nvGraphicFramePr>
          <p:cNvPr id="8" name="Диаграмма 7"/>
          <p:cNvGraphicFramePr/>
          <p:nvPr>
            <p:extLst>
              <p:ext uri="{D42A27DB-BD31-4B8C-83A1-F6EECF244321}">
                <p14:modId xmlns:p14="http://schemas.microsoft.com/office/powerpoint/2010/main" val="2852985166"/>
              </p:ext>
            </p:extLst>
          </p:nvPr>
        </p:nvGraphicFramePr>
        <p:xfrm>
          <a:off x="723899" y="1371599"/>
          <a:ext cx="10039351" cy="536109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629198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11</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Заголовок 5"/>
          <p:cNvSpPr>
            <a:spLocks noGrp="1"/>
          </p:cNvSpPr>
          <p:nvPr>
            <p:ph type="title"/>
          </p:nvPr>
        </p:nvSpPr>
        <p:spPr>
          <a:xfrm rot="10800000" flipH="1" flipV="1">
            <a:off x="2219324" y="91440"/>
            <a:ext cx="8753475" cy="918210"/>
          </a:xfrm>
        </p:spPr>
        <p:txBody>
          <a:bodyPr>
            <a:normAutofit/>
          </a:bodyPr>
          <a:lstStyle/>
          <a:p>
            <a:pPr algn="ctr"/>
            <a:r>
              <a:rPr lang="ru-RU" sz="2800" i="1" dirty="0">
                <a:solidFill>
                  <a:prstClr val="black"/>
                </a:solidFill>
                <a:latin typeface="Times New Roman" panose="02020603050405020304" pitchFamily="18" charset="0"/>
                <a:cs typeface="Times New Roman" panose="02020603050405020304" pitchFamily="18" charset="0"/>
              </a:rPr>
              <a:t>Исполнение поступления доходов в бюджет </a:t>
            </a:r>
            <a:r>
              <a:rPr lang="ru-RU" sz="2800" i="1" dirty="0" err="1">
                <a:solidFill>
                  <a:prstClr val="black"/>
                </a:solidFill>
                <a:latin typeface="Times New Roman" panose="02020603050405020304" pitchFamily="18" charset="0"/>
                <a:cs typeface="Times New Roman" panose="02020603050405020304" pitchFamily="18" charset="0"/>
              </a:rPr>
              <a:t>Дружногорского</a:t>
            </a:r>
            <a:r>
              <a:rPr lang="ru-RU" sz="2800" i="1" dirty="0">
                <a:solidFill>
                  <a:prstClr val="black"/>
                </a:solidFill>
                <a:latin typeface="Times New Roman" panose="02020603050405020304" pitchFamily="18" charset="0"/>
                <a:cs typeface="Times New Roman" panose="02020603050405020304" pitchFamily="18" charset="0"/>
              </a:rPr>
              <a:t> городского поселения за 2020 год</a:t>
            </a:r>
            <a:endParaRPr lang="ru-RU" sz="2800" i="1" dirty="0"/>
          </a:p>
        </p:txBody>
      </p:sp>
      <p:pic>
        <p:nvPicPr>
          <p:cNvPr id="7" name="Рисунок 6"/>
          <p:cNvPicPr>
            <a:picLocks noChangeAspect="1"/>
          </p:cNvPicPr>
          <p:nvPr/>
        </p:nvPicPr>
        <p:blipFill>
          <a:blip r:embed="rId3"/>
          <a:stretch>
            <a:fillRect/>
          </a:stretch>
        </p:blipFill>
        <p:spPr>
          <a:xfrm>
            <a:off x="257175" y="0"/>
            <a:ext cx="1514475" cy="1009650"/>
          </a:xfrm>
          <a:prstGeom prst="rect">
            <a:avLst/>
          </a:prstGeom>
        </p:spPr>
      </p:pic>
      <p:graphicFrame>
        <p:nvGraphicFramePr>
          <p:cNvPr id="8" name="Таблица 7"/>
          <p:cNvGraphicFramePr>
            <a:graphicFrameLocks noGrp="1"/>
          </p:cNvGraphicFramePr>
          <p:nvPr>
            <p:extLst>
              <p:ext uri="{D42A27DB-BD31-4B8C-83A1-F6EECF244321}">
                <p14:modId xmlns:p14="http://schemas.microsoft.com/office/powerpoint/2010/main" val="2933876020"/>
              </p:ext>
            </p:extLst>
          </p:nvPr>
        </p:nvGraphicFramePr>
        <p:xfrm>
          <a:off x="419099" y="1438275"/>
          <a:ext cx="11285222" cy="5229224"/>
        </p:xfrm>
        <a:graphic>
          <a:graphicData uri="http://schemas.openxmlformats.org/drawingml/2006/table">
            <a:tbl>
              <a:tblPr firstRow="1" bandRow="1">
                <a:tableStyleId>{5C22544A-7EE6-4342-B048-85BDC9FD1C3A}</a:tableStyleId>
              </a:tblPr>
              <a:tblGrid>
                <a:gridCol w="5391151">
                  <a:extLst>
                    <a:ext uri="{9D8B030D-6E8A-4147-A177-3AD203B41FA5}">
                      <a16:colId xmlns:a16="http://schemas.microsoft.com/office/drawing/2014/main" val="20000"/>
                    </a:ext>
                  </a:extLst>
                </a:gridCol>
                <a:gridCol w="219075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1645921">
                  <a:extLst>
                    <a:ext uri="{9D8B030D-6E8A-4147-A177-3AD203B41FA5}">
                      <a16:colId xmlns:a16="http://schemas.microsoft.com/office/drawing/2014/main" val="20003"/>
                    </a:ext>
                  </a:extLst>
                </a:gridCol>
              </a:tblGrid>
              <a:tr h="673274">
                <a:tc>
                  <a:txBody>
                    <a:bodyPr/>
                    <a:lstStyle/>
                    <a:p>
                      <a:pPr algn="ctr"/>
                      <a:r>
                        <a:rPr lang="ru-RU" sz="1800" dirty="0">
                          <a:latin typeface="Times New Roman" panose="02020603050405020304" pitchFamily="18" charset="0"/>
                          <a:cs typeface="Times New Roman" panose="02020603050405020304" pitchFamily="18" charset="0"/>
                        </a:rPr>
                        <a:t>Источник доходов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a:latin typeface="Times New Roman" panose="02020603050405020304" pitchFamily="18" charset="0"/>
                          <a:cs typeface="Times New Roman" panose="02020603050405020304" pitchFamily="18" charset="0"/>
                        </a:rPr>
                        <a:t>Сумма бюджета на 2020 год (</a:t>
                      </a:r>
                      <a:r>
                        <a:rPr lang="ru-RU" sz="1800" dirty="0" err="1">
                          <a:latin typeface="Times New Roman" panose="02020603050405020304" pitchFamily="18" charset="0"/>
                          <a:cs typeface="Times New Roman" panose="02020603050405020304" pitchFamily="18" charset="0"/>
                        </a:rPr>
                        <a:t>тыс.руб</a:t>
                      </a:r>
                      <a:r>
                        <a:rPr lang="ru-RU" sz="1800" dirty="0">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a:latin typeface="Times New Roman" panose="02020603050405020304" pitchFamily="18" charset="0"/>
                          <a:cs typeface="Times New Roman" panose="02020603050405020304" pitchFamily="18" charset="0"/>
                        </a:rPr>
                        <a:t>исполнено  2020 год. </a:t>
                      </a:r>
                      <a:r>
                        <a:rPr lang="ru-RU" sz="1800" dirty="0" err="1">
                          <a:latin typeface="Times New Roman" panose="02020603050405020304" pitchFamily="18" charset="0"/>
                          <a:cs typeface="Times New Roman" panose="02020603050405020304" pitchFamily="18" charset="0"/>
                        </a:rPr>
                        <a:t>тыс.руб</a:t>
                      </a:r>
                      <a:r>
                        <a:rPr lang="ru-RU" sz="1800" dirty="0">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90071">
                <a:tc>
                  <a:txBody>
                    <a:bodyPr/>
                    <a:lstStyle/>
                    <a:p>
                      <a:pPr algn="ctr" fontAlgn="b"/>
                      <a:r>
                        <a:rPr lang="ru-RU" sz="1600" b="0" i="0" u="none" strike="noStrike">
                          <a:solidFill>
                            <a:srgbClr val="000000"/>
                          </a:solidFill>
                          <a:effectLst/>
                          <a:latin typeface="Times New Roman" panose="02020603050405020304" pitchFamily="18" charset="0"/>
                        </a:rPr>
                        <a:t>НАЛОГОВЫЕ И НЕНАЛОГОВЫЕ ДОХОДЫ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23 586,55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24 453,95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103,7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90071">
                <a:tc>
                  <a:txBody>
                    <a:bodyPr/>
                    <a:lstStyle/>
                    <a:p>
                      <a:pPr algn="ctr" fontAlgn="b"/>
                      <a:r>
                        <a:rPr lang="ru-RU" sz="1600" b="0" i="0" u="none" strike="noStrike">
                          <a:solidFill>
                            <a:srgbClr val="000000"/>
                          </a:solidFill>
                          <a:effectLst/>
                          <a:latin typeface="Times New Roman" panose="02020603050405020304" pitchFamily="18" charset="0"/>
                        </a:rPr>
                        <a:t>налоговые доходы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15 380,00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15 824,18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102,9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90071">
                <a:tc>
                  <a:txBody>
                    <a:bodyPr/>
                    <a:lstStyle/>
                    <a:p>
                      <a:pPr algn="ctr" fontAlgn="b"/>
                      <a:r>
                        <a:rPr lang="ru-RU" sz="1600" b="0" i="0" u="none" strike="noStrike">
                          <a:solidFill>
                            <a:srgbClr val="000000"/>
                          </a:solidFill>
                          <a:effectLst/>
                          <a:latin typeface="Times New Roman" panose="02020603050405020304" pitchFamily="18" charset="0"/>
                        </a:rPr>
                        <a:t>Налог на доходы физических лиц</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2 750,00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2 783,04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101,2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22989">
                <a:tc>
                  <a:txBody>
                    <a:bodyPr/>
                    <a:lstStyle/>
                    <a:p>
                      <a:pPr algn="ctr" fontAlgn="b"/>
                      <a:r>
                        <a:rPr lang="ru-RU" sz="1600" b="0" i="0" u="none" strike="noStrike">
                          <a:solidFill>
                            <a:srgbClr val="000000"/>
                          </a:solidFill>
                          <a:effectLst/>
                          <a:latin typeface="Times New Roman" panose="02020603050405020304" pitchFamily="18" charset="0"/>
                        </a:rPr>
                        <a:t>Акцизы по подакцизным товарам (продукции), производимым на территории Российской Федерации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1 300,00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1 423,78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109,5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90071">
                <a:tc>
                  <a:txBody>
                    <a:bodyPr/>
                    <a:lstStyle/>
                    <a:p>
                      <a:pPr algn="ctr" fontAlgn="b"/>
                      <a:r>
                        <a:rPr lang="ru-RU" sz="1600" b="0" i="0" u="none" strike="noStrike">
                          <a:solidFill>
                            <a:srgbClr val="000000"/>
                          </a:solidFill>
                          <a:effectLst/>
                          <a:latin typeface="Times New Roman" panose="02020603050405020304" pitchFamily="18" charset="0"/>
                        </a:rPr>
                        <a:t>Налог на имущество физических лиц</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930,00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933,31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100,4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779475">
                <a:tc>
                  <a:txBody>
                    <a:bodyPr/>
                    <a:lstStyle/>
                    <a:p>
                      <a:pPr algn="ctr" fontAlgn="b"/>
                      <a:r>
                        <a:rPr lang="ru-RU" sz="1600" b="0" i="0" u="none" strike="noStrike">
                          <a:effectLst/>
                          <a:latin typeface="Times New Roman" panose="02020603050405020304" pitchFamily="18" charset="0"/>
                        </a:rPr>
                        <a:t>Налог на имущество физических лиц, взимаемый по ставкам, применяемым к объектам налогообложения, расположенным в границах городских поселений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930,00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933,31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100,4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90071">
                <a:tc>
                  <a:txBody>
                    <a:bodyPr/>
                    <a:lstStyle/>
                    <a:p>
                      <a:pPr algn="ctr" fontAlgn="b"/>
                      <a:r>
                        <a:rPr lang="ru-RU" sz="1600" b="0" i="0" u="none" strike="noStrike">
                          <a:solidFill>
                            <a:srgbClr val="000000"/>
                          </a:solidFill>
                          <a:effectLst/>
                          <a:latin typeface="Times New Roman" panose="02020603050405020304" pitchFamily="18" charset="0"/>
                        </a:rPr>
                        <a:t>Земельный налог</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10 400,00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10 684,05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102,7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90071">
                <a:tc>
                  <a:txBody>
                    <a:bodyPr/>
                    <a:lstStyle/>
                    <a:p>
                      <a:pPr algn="ctr" fontAlgn="b"/>
                      <a:r>
                        <a:rPr lang="ru-RU" sz="1600" b="0" i="0" u="none" strike="noStrike">
                          <a:solidFill>
                            <a:srgbClr val="000000"/>
                          </a:solidFill>
                          <a:effectLst/>
                          <a:latin typeface="Times New Roman" panose="02020603050405020304" pitchFamily="18" charset="0"/>
                        </a:rPr>
                        <a:t>Земельный налог с организаций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4 700,00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4 881,93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103,9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522989">
                <a:tc>
                  <a:txBody>
                    <a:bodyPr/>
                    <a:lstStyle/>
                    <a:p>
                      <a:pPr algn="ctr" fontAlgn="b"/>
                      <a:r>
                        <a:rPr lang="ru-RU" sz="1600" b="0" i="0" u="none" strike="noStrike">
                          <a:solidFill>
                            <a:srgbClr val="000000"/>
                          </a:solidFill>
                          <a:effectLst/>
                          <a:latin typeface="Times New Roman" panose="02020603050405020304" pitchFamily="18" charset="0"/>
                        </a:rPr>
                        <a:t>Земельный налог с организаций, обладающих земельным участком, расположенным в границах городских  поселений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4 700,00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4 881,93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103,9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90071">
                <a:tc>
                  <a:txBody>
                    <a:bodyPr/>
                    <a:lstStyle/>
                    <a:p>
                      <a:pPr algn="ctr" fontAlgn="b"/>
                      <a:r>
                        <a:rPr lang="ru-RU" sz="1600" b="0" i="0" u="none" strike="noStrike">
                          <a:solidFill>
                            <a:srgbClr val="000000"/>
                          </a:solidFill>
                          <a:effectLst/>
                          <a:latin typeface="Times New Roman" panose="02020603050405020304" pitchFamily="18" charset="0"/>
                        </a:rPr>
                        <a:t>Земельный налог с физических лиц</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5 700,00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5 802,12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101,8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8501598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12</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Заголовок 5"/>
          <p:cNvSpPr>
            <a:spLocks noGrp="1"/>
          </p:cNvSpPr>
          <p:nvPr>
            <p:ph type="title"/>
          </p:nvPr>
        </p:nvSpPr>
        <p:spPr>
          <a:xfrm flipH="1">
            <a:off x="1924050" y="0"/>
            <a:ext cx="8648700" cy="1009650"/>
          </a:xfrm>
        </p:spPr>
        <p:txBody>
          <a:bodyPr>
            <a:normAutofit/>
          </a:bodyPr>
          <a:lstStyle/>
          <a:p>
            <a:pPr algn="ctr"/>
            <a:r>
              <a:rPr lang="ru-RU" sz="2800" i="1" dirty="0">
                <a:solidFill>
                  <a:prstClr val="black"/>
                </a:solidFill>
                <a:latin typeface="Times New Roman" panose="02020603050405020304" pitchFamily="18" charset="0"/>
                <a:cs typeface="Times New Roman" panose="02020603050405020304" pitchFamily="18" charset="0"/>
              </a:rPr>
              <a:t>Исполнение поступления доходов в бюджет </a:t>
            </a:r>
            <a:r>
              <a:rPr lang="ru-RU" sz="2800" i="1" dirty="0" err="1">
                <a:solidFill>
                  <a:prstClr val="black"/>
                </a:solidFill>
                <a:latin typeface="Times New Roman" panose="02020603050405020304" pitchFamily="18" charset="0"/>
                <a:cs typeface="Times New Roman" panose="02020603050405020304" pitchFamily="18" charset="0"/>
              </a:rPr>
              <a:t>Дружногорского</a:t>
            </a:r>
            <a:r>
              <a:rPr lang="ru-RU" sz="2800" i="1" dirty="0">
                <a:solidFill>
                  <a:prstClr val="black"/>
                </a:solidFill>
                <a:latin typeface="Times New Roman" panose="02020603050405020304" pitchFamily="18" charset="0"/>
                <a:cs typeface="Times New Roman" panose="02020603050405020304" pitchFamily="18" charset="0"/>
              </a:rPr>
              <a:t> городского поселения за 2020 год</a:t>
            </a:r>
            <a:endParaRPr lang="ru-RU" sz="2800" i="1" dirty="0"/>
          </a:p>
        </p:txBody>
      </p:sp>
      <p:pic>
        <p:nvPicPr>
          <p:cNvPr id="8" name="Рисунок 7"/>
          <p:cNvPicPr>
            <a:picLocks noChangeAspect="1"/>
          </p:cNvPicPr>
          <p:nvPr/>
        </p:nvPicPr>
        <p:blipFill>
          <a:blip r:embed="rId3"/>
          <a:stretch>
            <a:fillRect/>
          </a:stretch>
        </p:blipFill>
        <p:spPr>
          <a:xfrm>
            <a:off x="257175" y="0"/>
            <a:ext cx="1514475" cy="1009650"/>
          </a:xfrm>
          <a:prstGeom prst="rect">
            <a:avLst/>
          </a:prstGeom>
        </p:spPr>
      </p:pic>
      <p:graphicFrame>
        <p:nvGraphicFramePr>
          <p:cNvPr id="3" name="Таблица 2"/>
          <p:cNvGraphicFramePr>
            <a:graphicFrameLocks noGrp="1"/>
          </p:cNvGraphicFramePr>
          <p:nvPr>
            <p:extLst>
              <p:ext uri="{D42A27DB-BD31-4B8C-83A1-F6EECF244321}">
                <p14:modId xmlns:p14="http://schemas.microsoft.com/office/powerpoint/2010/main" val="662127113"/>
              </p:ext>
            </p:extLst>
          </p:nvPr>
        </p:nvGraphicFramePr>
        <p:xfrm>
          <a:off x="381000" y="1133475"/>
          <a:ext cx="11323321" cy="5687113"/>
        </p:xfrm>
        <a:graphic>
          <a:graphicData uri="http://schemas.openxmlformats.org/drawingml/2006/table">
            <a:tbl>
              <a:tblPr firstRow="1" bandRow="1">
                <a:tableStyleId>{5C22544A-7EE6-4342-B048-85BDC9FD1C3A}</a:tableStyleId>
              </a:tblPr>
              <a:tblGrid>
                <a:gridCol w="5409352">
                  <a:extLst>
                    <a:ext uri="{9D8B030D-6E8A-4147-A177-3AD203B41FA5}">
                      <a16:colId xmlns:a16="http://schemas.microsoft.com/office/drawing/2014/main" val="3872889077"/>
                    </a:ext>
                  </a:extLst>
                </a:gridCol>
                <a:gridCol w="2198146">
                  <a:extLst>
                    <a:ext uri="{9D8B030D-6E8A-4147-A177-3AD203B41FA5}">
                      <a16:colId xmlns:a16="http://schemas.microsoft.com/office/drawing/2014/main" val="4070402425"/>
                    </a:ext>
                  </a:extLst>
                </a:gridCol>
                <a:gridCol w="2064346">
                  <a:extLst>
                    <a:ext uri="{9D8B030D-6E8A-4147-A177-3AD203B41FA5}">
                      <a16:colId xmlns:a16="http://schemas.microsoft.com/office/drawing/2014/main" val="3129454465"/>
                    </a:ext>
                  </a:extLst>
                </a:gridCol>
                <a:gridCol w="1651477">
                  <a:extLst>
                    <a:ext uri="{9D8B030D-6E8A-4147-A177-3AD203B41FA5}">
                      <a16:colId xmlns:a16="http://schemas.microsoft.com/office/drawing/2014/main" val="1449946478"/>
                    </a:ext>
                  </a:extLst>
                </a:gridCol>
              </a:tblGrid>
              <a:tr h="959391">
                <a:tc>
                  <a:txBody>
                    <a:bodyPr/>
                    <a:lstStyle/>
                    <a:p>
                      <a:pPr algn="ctr"/>
                      <a:r>
                        <a:rPr lang="ru-RU" sz="1800" dirty="0">
                          <a:latin typeface="Times New Roman" panose="02020603050405020304" pitchFamily="18" charset="0"/>
                          <a:cs typeface="Times New Roman" panose="02020603050405020304" pitchFamily="18" charset="0"/>
                        </a:rPr>
                        <a:t>Источник доходов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a:latin typeface="Times New Roman" panose="02020603050405020304" pitchFamily="18" charset="0"/>
                          <a:cs typeface="Times New Roman" panose="02020603050405020304" pitchFamily="18" charset="0"/>
                        </a:rPr>
                        <a:t>Сумма бюджета на 2020 год (</a:t>
                      </a:r>
                      <a:r>
                        <a:rPr lang="ru-RU" sz="1800" dirty="0" err="1">
                          <a:latin typeface="Times New Roman" panose="02020603050405020304" pitchFamily="18" charset="0"/>
                          <a:cs typeface="Times New Roman" panose="02020603050405020304" pitchFamily="18" charset="0"/>
                        </a:rPr>
                        <a:t>тыс.руб</a:t>
                      </a:r>
                      <a:r>
                        <a:rPr lang="ru-RU" sz="1800" dirty="0">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a:latin typeface="Times New Roman" panose="02020603050405020304" pitchFamily="18" charset="0"/>
                          <a:cs typeface="Times New Roman" panose="02020603050405020304" pitchFamily="18" charset="0"/>
                        </a:rPr>
                        <a:t>исполнено  2020 год. </a:t>
                      </a:r>
                      <a:r>
                        <a:rPr lang="ru-RU" sz="1800" dirty="0" err="1">
                          <a:latin typeface="Times New Roman" panose="02020603050405020304" pitchFamily="18" charset="0"/>
                          <a:cs typeface="Times New Roman" panose="02020603050405020304" pitchFamily="18" charset="0"/>
                        </a:rPr>
                        <a:t>тыс.руб</a:t>
                      </a:r>
                      <a:r>
                        <a:rPr lang="ru-RU" sz="1800" dirty="0">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1216494"/>
                  </a:ext>
                </a:extLst>
              </a:tr>
              <a:tr h="777507">
                <a:tc>
                  <a:txBody>
                    <a:bodyPr/>
                    <a:lstStyle/>
                    <a:p>
                      <a:pPr algn="ctr" fontAlgn="b"/>
                      <a:r>
                        <a:rPr lang="ru-RU" sz="1600" b="0" i="0" u="none" strike="noStrike">
                          <a:solidFill>
                            <a:srgbClr val="000000"/>
                          </a:solidFill>
                          <a:effectLst/>
                          <a:latin typeface="Times New Roman" panose="02020603050405020304" pitchFamily="18" charset="0"/>
                        </a:rPr>
                        <a:t>Земельный налог с физических лиц, обладающих земельным участком, расположенным в границах  городских  поселений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5 700,00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5 802,12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101,8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4578400"/>
                  </a:ext>
                </a:extLst>
              </a:tr>
              <a:tr h="338506">
                <a:tc>
                  <a:txBody>
                    <a:bodyPr/>
                    <a:lstStyle/>
                    <a:p>
                      <a:pPr algn="ctr" fontAlgn="b"/>
                      <a:r>
                        <a:rPr lang="ru-RU" sz="1600" b="0" i="0" u="none" strike="noStrike">
                          <a:solidFill>
                            <a:srgbClr val="000000"/>
                          </a:solidFill>
                          <a:effectLst/>
                          <a:latin typeface="Times New Roman" panose="02020603050405020304" pitchFamily="18" charset="0"/>
                        </a:rPr>
                        <a:t>неналоговые доходы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8 206,55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8 629,76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105,2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2703939"/>
                  </a:ext>
                </a:extLst>
              </a:tr>
              <a:tr h="777507">
                <a:tc>
                  <a:txBody>
                    <a:bodyPr/>
                    <a:lstStyle/>
                    <a:p>
                      <a:pPr algn="ctr" fontAlgn="b"/>
                      <a:r>
                        <a:rPr lang="ru-RU" sz="1600" b="0" i="0" u="none" strike="noStrike" dirty="0">
                          <a:solidFill>
                            <a:srgbClr val="000000"/>
                          </a:solidFill>
                          <a:effectLst/>
                          <a:latin typeface="Times New Roman" panose="02020603050405020304" pitchFamily="18" charset="0"/>
                        </a:rPr>
                        <a:t>ДОХОДЫ ОТ ИСПОЛЬЗОВАНИЯ ИМУЩЕСТВА, НАХОДЯЩЕГОСЯ В ГОСУДАРСТВЕННОЙ И МУНИЦИПАЛЬНОЙ СОБСТВЕННОСТИ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2 646,54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2 851,38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107,7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9903491"/>
                  </a:ext>
                </a:extLst>
              </a:tr>
              <a:tr h="1545020">
                <a:tc>
                  <a:txBody>
                    <a:bodyPr/>
                    <a:lstStyle/>
                    <a:p>
                      <a:pPr algn="ctr" fontAlgn="b"/>
                      <a:r>
                        <a:rPr lang="ru-RU" sz="1600" b="0" i="0" u="none" strike="noStrike">
                          <a:solidFill>
                            <a:srgbClr val="000000"/>
                          </a:solidFill>
                          <a:effectLst/>
                          <a:latin typeface="Times New Roman" panose="02020603050405020304" pitchFamily="18" charset="0"/>
                        </a:rPr>
                        <a:t>Доходы, получаемые в виде арендной платы за земельные участки, государственная собственность на которые не разграничена и которые расположены в границах городских поселений, а также средства от продажи права на заключение договоров аренды указанных земельных участков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1 300,00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1 419,51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109,2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9749493"/>
                  </a:ext>
                </a:extLst>
              </a:tr>
              <a:tr h="1289182">
                <a:tc>
                  <a:txBody>
                    <a:bodyPr/>
                    <a:lstStyle/>
                    <a:p>
                      <a:pPr algn="ctr" fontAlgn="b"/>
                      <a:r>
                        <a:rPr lang="ru-RU" sz="1600" b="0" i="0" u="none" strike="noStrike">
                          <a:effectLst/>
                          <a:latin typeface="Times New Roman" panose="02020603050405020304" pitchFamily="18" charset="0"/>
                        </a:rPr>
                        <a:t>Доходы от сдачи в аренду имущества, находящегося в оперативном управлении органов управления городских поселений и созданных ими учреждений (за исключением имущества муниципальных бюджетных и автономных учреждений)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34,65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34,65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5784275"/>
                  </a:ext>
                </a:extLst>
              </a:tr>
            </a:tbl>
          </a:graphicData>
        </a:graphic>
      </p:graphicFrame>
    </p:spTree>
    <p:extLst>
      <p:ext uri="{BB962C8B-B14F-4D97-AF65-F5344CB8AC3E}">
        <p14:creationId xmlns:p14="http://schemas.microsoft.com/office/powerpoint/2010/main" val="31188947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13</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Заголовок 5"/>
          <p:cNvSpPr>
            <a:spLocks noGrp="1"/>
          </p:cNvSpPr>
          <p:nvPr>
            <p:ph type="title"/>
          </p:nvPr>
        </p:nvSpPr>
        <p:spPr>
          <a:xfrm flipH="1">
            <a:off x="1924050" y="0"/>
            <a:ext cx="8648700" cy="1009650"/>
          </a:xfrm>
        </p:spPr>
        <p:txBody>
          <a:bodyPr>
            <a:normAutofit/>
          </a:bodyPr>
          <a:lstStyle/>
          <a:p>
            <a:pPr algn="ctr"/>
            <a:r>
              <a:rPr lang="ru-RU" sz="2800" i="1" dirty="0">
                <a:latin typeface="Times New Roman" panose="02020603050405020304" pitchFamily="18" charset="0"/>
                <a:cs typeface="Times New Roman" panose="02020603050405020304" pitchFamily="18" charset="0"/>
              </a:rPr>
              <a:t>Исполнение поступления доходов в бюджет </a:t>
            </a:r>
            <a:r>
              <a:rPr lang="ru-RU" sz="2800" i="1" dirty="0" err="1">
                <a:latin typeface="Times New Roman" panose="02020603050405020304" pitchFamily="18" charset="0"/>
                <a:cs typeface="Times New Roman" panose="02020603050405020304" pitchFamily="18" charset="0"/>
              </a:rPr>
              <a:t>Дружногорского</a:t>
            </a:r>
            <a:r>
              <a:rPr lang="ru-RU" sz="2800" i="1" dirty="0">
                <a:latin typeface="Times New Roman" panose="02020603050405020304" pitchFamily="18" charset="0"/>
                <a:cs typeface="Times New Roman" panose="02020603050405020304" pitchFamily="18" charset="0"/>
              </a:rPr>
              <a:t> городского поселения за 2020 год</a:t>
            </a:r>
            <a:endParaRPr lang="ru-RU" sz="2800" i="1" dirty="0"/>
          </a:p>
        </p:txBody>
      </p:sp>
      <p:pic>
        <p:nvPicPr>
          <p:cNvPr id="8" name="Рисунок 7"/>
          <p:cNvPicPr>
            <a:picLocks noChangeAspect="1"/>
          </p:cNvPicPr>
          <p:nvPr/>
        </p:nvPicPr>
        <p:blipFill>
          <a:blip r:embed="rId3"/>
          <a:stretch>
            <a:fillRect/>
          </a:stretch>
        </p:blipFill>
        <p:spPr>
          <a:xfrm>
            <a:off x="257175" y="0"/>
            <a:ext cx="1514475" cy="1009650"/>
          </a:xfrm>
          <a:prstGeom prst="rect">
            <a:avLst/>
          </a:prstGeom>
        </p:spPr>
      </p:pic>
      <p:graphicFrame>
        <p:nvGraphicFramePr>
          <p:cNvPr id="4" name="Таблица 3"/>
          <p:cNvGraphicFramePr>
            <a:graphicFrameLocks noGrp="1"/>
          </p:cNvGraphicFramePr>
          <p:nvPr>
            <p:extLst>
              <p:ext uri="{D42A27DB-BD31-4B8C-83A1-F6EECF244321}">
                <p14:modId xmlns:p14="http://schemas.microsoft.com/office/powerpoint/2010/main" val="1610721556"/>
              </p:ext>
            </p:extLst>
          </p:nvPr>
        </p:nvGraphicFramePr>
        <p:xfrm>
          <a:off x="390526" y="1190626"/>
          <a:ext cx="11313795" cy="5543552"/>
        </p:xfrm>
        <a:graphic>
          <a:graphicData uri="http://schemas.openxmlformats.org/drawingml/2006/table">
            <a:tbl>
              <a:tblPr firstRow="1" bandRow="1">
                <a:tableStyleId>{5C22544A-7EE6-4342-B048-85BDC9FD1C3A}</a:tableStyleId>
              </a:tblPr>
              <a:tblGrid>
                <a:gridCol w="5404801">
                  <a:extLst>
                    <a:ext uri="{9D8B030D-6E8A-4147-A177-3AD203B41FA5}">
                      <a16:colId xmlns:a16="http://schemas.microsoft.com/office/drawing/2014/main" val="2050576106"/>
                    </a:ext>
                  </a:extLst>
                </a:gridCol>
                <a:gridCol w="2196297">
                  <a:extLst>
                    <a:ext uri="{9D8B030D-6E8A-4147-A177-3AD203B41FA5}">
                      <a16:colId xmlns:a16="http://schemas.microsoft.com/office/drawing/2014/main" val="178665938"/>
                    </a:ext>
                  </a:extLst>
                </a:gridCol>
                <a:gridCol w="2062609">
                  <a:extLst>
                    <a:ext uri="{9D8B030D-6E8A-4147-A177-3AD203B41FA5}">
                      <a16:colId xmlns:a16="http://schemas.microsoft.com/office/drawing/2014/main" val="3323852833"/>
                    </a:ext>
                  </a:extLst>
                </a:gridCol>
                <a:gridCol w="1650088">
                  <a:extLst>
                    <a:ext uri="{9D8B030D-6E8A-4147-A177-3AD203B41FA5}">
                      <a16:colId xmlns:a16="http://schemas.microsoft.com/office/drawing/2014/main" val="2798859435"/>
                    </a:ext>
                  </a:extLst>
                </a:gridCol>
              </a:tblGrid>
              <a:tr h="696312">
                <a:tc>
                  <a:txBody>
                    <a:bodyPr/>
                    <a:lstStyle/>
                    <a:p>
                      <a:pPr algn="ctr"/>
                      <a:r>
                        <a:rPr lang="ru-RU" sz="1800" dirty="0">
                          <a:latin typeface="Times New Roman" panose="02020603050405020304" pitchFamily="18" charset="0"/>
                          <a:cs typeface="Times New Roman" panose="02020603050405020304" pitchFamily="18" charset="0"/>
                        </a:rPr>
                        <a:t>Источник доходов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a:latin typeface="Times New Roman" panose="02020603050405020304" pitchFamily="18" charset="0"/>
                          <a:cs typeface="Times New Roman" panose="02020603050405020304" pitchFamily="18" charset="0"/>
                        </a:rPr>
                        <a:t>Сумма бюджета на 2020 год (</a:t>
                      </a:r>
                      <a:r>
                        <a:rPr lang="ru-RU" sz="1800" dirty="0" err="1">
                          <a:latin typeface="Times New Roman" panose="02020603050405020304" pitchFamily="18" charset="0"/>
                          <a:cs typeface="Times New Roman" panose="02020603050405020304" pitchFamily="18" charset="0"/>
                        </a:rPr>
                        <a:t>тыс.руб</a:t>
                      </a:r>
                      <a:r>
                        <a:rPr lang="ru-RU" sz="1800" dirty="0">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a:latin typeface="Times New Roman" panose="02020603050405020304" pitchFamily="18" charset="0"/>
                          <a:cs typeface="Times New Roman" panose="02020603050405020304" pitchFamily="18" charset="0"/>
                        </a:rPr>
                        <a:t>исполнено  2020 год. </a:t>
                      </a:r>
                      <a:r>
                        <a:rPr lang="ru-RU" sz="1800" dirty="0" err="1">
                          <a:latin typeface="Times New Roman" panose="02020603050405020304" pitchFamily="18" charset="0"/>
                          <a:cs typeface="Times New Roman" panose="02020603050405020304" pitchFamily="18" charset="0"/>
                        </a:rPr>
                        <a:t>тыс.руб</a:t>
                      </a:r>
                      <a:r>
                        <a:rPr lang="ru-RU" sz="1800" dirty="0">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2465157"/>
                  </a:ext>
                </a:extLst>
              </a:tr>
              <a:tr h="540885">
                <a:tc>
                  <a:txBody>
                    <a:bodyPr/>
                    <a:lstStyle/>
                    <a:p>
                      <a:pPr algn="ctr" fontAlgn="b"/>
                      <a:r>
                        <a:rPr lang="ru-RU" sz="1600" b="0" i="0" u="none" strike="noStrike">
                          <a:solidFill>
                            <a:srgbClr val="000000"/>
                          </a:solidFill>
                          <a:effectLst/>
                          <a:latin typeface="Times New Roman" panose="02020603050405020304" pitchFamily="18" charset="0"/>
                        </a:rPr>
                        <a:t>Доходы от сдачи в аренду имущества, составляющего казну городских поселений (за исключением земельных участков)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489,00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519,79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106,3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2244802"/>
                  </a:ext>
                </a:extLst>
              </a:tr>
              <a:tr h="1601930">
                <a:tc>
                  <a:txBody>
                    <a:bodyPr/>
                    <a:lstStyle/>
                    <a:p>
                      <a:pPr algn="ctr" fontAlgn="b"/>
                      <a:r>
                        <a:rPr lang="ru-RU" sz="1600" b="0" i="0" u="none" strike="noStrike" dirty="0">
                          <a:solidFill>
                            <a:srgbClr val="000000"/>
                          </a:solidFill>
                          <a:effectLst/>
                          <a:latin typeface="Times New Roman" panose="02020603050405020304" pitchFamily="18" charset="0"/>
                        </a:rPr>
                        <a:t>Прочие поступления от использования имущества, находящегося в собственности городских поселений (за исключением имущества муниципальных бюджетных и автономных учреждений, а также имущества муниципальных унитарных предприятий, в том числе казенных)</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822,89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877,43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106,6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3728396"/>
                  </a:ext>
                </a:extLst>
              </a:tr>
              <a:tr h="540885">
                <a:tc>
                  <a:txBody>
                    <a:bodyPr/>
                    <a:lstStyle/>
                    <a:p>
                      <a:pPr algn="ctr" fontAlgn="b"/>
                      <a:r>
                        <a:rPr lang="ru-RU" sz="1600" b="0" i="0" u="none" strike="noStrike">
                          <a:solidFill>
                            <a:srgbClr val="000000"/>
                          </a:solidFill>
                          <a:effectLst/>
                          <a:latin typeface="Times New Roman" panose="02020603050405020304" pitchFamily="18" charset="0"/>
                        </a:rPr>
                        <a:t>ДОХОДЫ ОТ ОКАЗАНИЯ ПЛАТНЫХ УСЛУГ (РАБОТ) И КОМПЕНСАЦИИ ЗАТРАТ ГОСУДАРСТВА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1 470,00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1 423,98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96,9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1358618"/>
                  </a:ext>
                </a:extLst>
              </a:tr>
              <a:tr h="540885">
                <a:tc>
                  <a:txBody>
                    <a:bodyPr/>
                    <a:lstStyle/>
                    <a:p>
                      <a:pPr algn="ctr" fontAlgn="b"/>
                      <a:r>
                        <a:rPr lang="ru-RU" sz="1600" b="0" i="0" u="none" strike="noStrike">
                          <a:solidFill>
                            <a:srgbClr val="000000"/>
                          </a:solidFill>
                          <a:effectLst/>
                          <a:latin typeface="Times New Roman" panose="02020603050405020304" pitchFamily="18" charset="0"/>
                        </a:rPr>
                        <a:t>Прочие доходы от оказания платных услуг (работ) получателями средств бюджетов городских поселений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870,00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812,47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93,4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9736339"/>
                  </a:ext>
                </a:extLst>
              </a:tr>
              <a:tr h="540885">
                <a:tc>
                  <a:txBody>
                    <a:bodyPr/>
                    <a:lstStyle/>
                    <a:p>
                      <a:pPr algn="ctr" fontAlgn="b"/>
                      <a:r>
                        <a:rPr lang="ru-RU" sz="1600" b="0" i="0" u="none" strike="noStrike">
                          <a:effectLst/>
                          <a:latin typeface="Times New Roman" panose="02020603050405020304" pitchFamily="18" charset="0"/>
                        </a:rPr>
                        <a:t>Прочие доходы от компенсации затрат бюджетов городских поселений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600,000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611,51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101,9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7454440"/>
                  </a:ext>
                </a:extLst>
              </a:tr>
              <a:tr h="540885">
                <a:tc>
                  <a:txBody>
                    <a:bodyPr/>
                    <a:lstStyle/>
                    <a:p>
                      <a:pPr algn="ctr" fontAlgn="b"/>
                      <a:r>
                        <a:rPr lang="ru-RU" sz="1600" b="0" i="0" u="none" strike="noStrike">
                          <a:solidFill>
                            <a:srgbClr val="000000"/>
                          </a:solidFill>
                          <a:effectLst/>
                          <a:latin typeface="Times New Roman" panose="02020603050405020304" pitchFamily="18" charset="0"/>
                          <a:cs typeface="Times New Roman" panose="02020603050405020304" pitchFamily="18" charset="0"/>
                        </a:rPr>
                        <a:t>ДОХОДЫ ОТ ПРОДАЖИ МАТЕРИАЛЬНЫХ И НЕМАТЕРИАЛЬНЫХ АКТИВОВ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cs typeface="Times New Roman" panose="02020603050405020304" pitchFamily="18" charset="0"/>
                        </a:rPr>
                        <a:t>4 041,60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cs typeface="Times New Roman" panose="02020603050405020304" pitchFamily="18" charset="0"/>
                        </a:rPr>
                        <a:t>4 299,68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cs typeface="Times New Roman" panose="02020603050405020304" pitchFamily="18" charset="0"/>
                        </a:rPr>
                        <a:t>106,4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1513699"/>
                  </a:ext>
                </a:extLst>
              </a:tr>
              <a:tr h="540885">
                <a:tc>
                  <a:txBody>
                    <a:bodyPr/>
                    <a:lstStyle/>
                    <a:p>
                      <a:pPr algn="ctr" fontAlgn="b"/>
                      <a:r>
                        <a:rPr lang="ru-RU" sz="1600" b="0" i="0" u="none" strike="noStrike">
                          <a:solidFill>
                            <a:srgbClr val="000000"/>
                          </a:solidFill>
                          <a:effectLst/>
                          <a:latin typeface="Times New Roman" panose="02020603050405020304" pitchFamily="18" charset="0"/>
                          <a:cs typeface="Times New Roman" panose="02020603050405020304" pitchFamily="18" charset="0"/>
                        </a:rPr>
                        <a:t>Доходы от продажи земельных участков, находящихся в государственной и муниципальной собственности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cs typeface="Times New Roman" panose="02020603050405020304" pitchFamily="18" charset="0"/>
                        </a:rPr>
                        <a:t>4 041,60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cs typeface="Times New Roman" panose="02020603050405020304" pitchFamily="18" charset="0"/>
                        </a:rPr>
                        <a:t>4 299,68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cs typeface="Times New Roman" panose="02020603050405020304" pitchFamily="18" charset="0"/>
                        </a:rPr>
                        <a:t>106,4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6329226"/>
                  </a:ext>
                </a:extLst>
              </a:tr>
            </a:tbl>
          </a:graphicData>
        </a:graphic>
      </p:graphicFrame>
    </p:spTree>
    <p:extLst>
      <p:ext uri="{BB962C8B-B14F-4D97-AF65-F5344CB8AC3E}">
        <p14:creationId xmlns:p14="http://schemas.microsoft.com/office/powerpoint/2010/main" val="19644429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14</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Заголовок 5"/>
          <p:cNvSpPr>
            <a:spLocks noGrp="1"/>
          </p:cNvSpPr>
          <p:nvPr>
            <p:ph type="title"/>
          </p:nvPr>
        </p:nvSpPr>
        <p:spPr>
          <a:xfrm flipH="1">
            <a:off x="1924050" y="0"/>
            <a:ext cx="8648700" cy="1009650"/>
          </a:xfrm>
        </p:spPr>
        <p:txBody>
          <a:bodyPr>
            <a:normAutofit/>
          </a:bodyPr>
          <a:lstStyle/>
          <a:p>
            <a:pPr algn="ctr"/>
            <a:r>
              <a:rPr lang="ru-RU" sz="2800" i="1" dirty="0">
                <a:latin typeface="Times New Roman" panose="02020603050405020304" pitchFamily="18" charset="0"/>
                <a:cs typeface="Times New Roman" panose="02020603050405020304" pitchFamily="18" charset="0"/>
              </a:rPr>
              <a:t>Исполнение поступления доходов в бюджет </a:t>
            </a:r>
            <a:r>
              <a:rPr lang="ru-RU" sz="2800" i="1" dirty="0" err="1">
                <a:latin typeface="Times New Roman" panose="02020603050405020304" pitchFamily="18" charset="0"/>
                <a:cs typeface="Times New Roman" panose="02020603050405020304" pitchFamily="18" charset="0"/>
              </a:rPr>
              <a:t>Дружногорского</a:t>
            </a:r>
            <a:r>
              <a:rPr lang="ru-RU" sz="2800" i="1" dirty="0">
                <a:latin typeface="Times New Roman" panose="02020603050405020304" pitchFamily="18" charset="0"/>
                <a:cs typeface="Times New Roman" panose="02020603050405020304" pitchFamily="18" charset="0"/>
              </a:rPr>
              <a:t> городского поселения за 2020 год</a:t>
            </a:r>
            <a:endParaRPr lang="ru-RU" sz="2800" i="1" dirty="0"/>
          </a:p>
        </p:txBody>
      </p:sp>
      <p:pic>
        <p:nvPicPr>
          <p:cNvPr id="8" name="Рисунок 7"/>
          <p:cNvPicPr>
            <a:picLocks noChangeAspect="1"/>
          </p:cNvPicPr>
          <p:nvPr/>
        </p:nvPicPr>
        <p:blipFill>
          <a:blip r:embed="rId3"/>
          <a:stretch>
            <a:fillRect/>
          </a:stretch>
        </p:blipFill>
        <p:spPr>
          <a:xfrm>
            <a:off x="257175" y="0"/>
            <a:ext cx="1514475" cy="1009650"/>
          </a:xfrm>
          <a:prstGeom prst="rect">
            <a:avLst/>
          </a:prstGeom>
        </p:spPr>
      </p:pic>
      <p:graphicFrame>
        <p:nvGraphicFramePr>
          <p:cNvPr id="3" name="Таблица 2"/>
          <p:cNvGraphicFramePr>
            <a:graphicFrameLocks noGrp="1"/>
          </p:cNvGraphicFramePr>
          <p:nvPr>
            <p:extLst>
              <p:ext uri="{D42A27DB-BD31-4B8C-83A1-F6EECF244321}">
                <p14:modId xmlns:p14="http://schemas.microsoft.com/office/powerpoint/2010/main" val="3088996278"/>
              </p:ext>
            </p:extLst>
          </p:nvPr>
        </p:nvGraphicFramePr>
        <p:xfrm>
          <a:off x="390526" y="1200151"/>
          <a:ext cx="11382374" cy="5467349"/>
        </p:xfrm>
        <a:graphic>
          <a:graphicData uri="http://schemas.openxmlformats.org/drawingml/2006/table">
            <a:tbl>
              <a:tblPr firstRow="1" bandRow="1">
                <a:tableStyleId>{5C22544A-7EE6-4342-B048-85BDC9FD1C3A}</a:tableStyleId>
              </a:tblPr>
              <a:tblGrid>
                <a:gridCol w="5437562">
                  <a:extLst>
                    <a:ext uri="{9D8B030D-6E8A-4147-A177-3AD203B41FA5}">
                      <a16:colId xmlns:a16="http://schemas.microsoft.com/office/drawing/2014/main" val="2928921099"/>
                    </a:ext>
                  </a:extLst>
                </a:gridCol>
                <a:gridCol w="2209610">
                  <a:extLst>
                    <a:ext uri="{9D8B030D-6E8A-4147-A177-3AD203B41FA5}">
                      <a16:colId xmlns:a16="http://schemas.microsoft.com/office/drawing/2014/main" val="1914334037"/>
                    </a:ext>
                  </a:extLst>
                </a:gridCol>
                <a:gridCol w="2075112">
                  <a:extLst>
                    <a:ext uri="{9D8B030D-6E8A-4147-A177-3AD203B41FA5}">
                      <a16:colId xmlns:a16="http://schemas.microsoft.com/office/drawing/2014/main" val="1964638952"/>
                    </a:ext>
                  </a:extLst>
                </a:gridCol>
                <a:gridCol w="1660090">
                  <a:extLst>
                    <a:ext uri="{9D8B030D-6E8A-4147-A177-3AD203B41FA5}">
                      <a16:colId xmlns:a16="http://schemas.microsoft.com/office/drawing/2014/main" val="3202220883"/>
                    </a:ext>
                  </a:extLst>
                </a:gridCol>
              </a:tblGrid>
              <a:tr h="643518">
                <a:tc>
                  <a:txBody>
                    <a:bodyPr/>
                    <a:lstStyle/>
                    <a:p>
                      <a:pPr algn="ctr"/>
                      <a:r>
                        <a:rPr lang="ru-RU" sz="1800" dirty="0">
                          <a:latin typeface="Times New Roman" panose="02020603050405020304" pitchFamily="18" charset="0"/>
                          <a:cs typeface="Times New Roman" panose="02020603050405020304" pitchFamily="18" charset="0"/>
                        </a:rPr>
                        <a:t>Источник доходов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a:latin typeface="Times New Roman" panose="02020603050405020304" pitchFamily="18" charset="0"/>
                          <a:cs typeface="Times New Roman" panose="02020603050405020304" pitchFamily="18" charset="0"/>
                        </a:rPr>
                        <a:t>Сумма бюджета на 2020 год (</a:t>
                      </a:r>
                      <a:r>
                        <a:rPr lang="ru-RU" sz="1800" dirty="0" err="1">
                          <a:latin typeface="Times New Roman" panose="02020603050405020304" pitchFamily="18" charset="0"/>
                          <a:cs typeface="Times New Roman" panose="02020603050405020304" pitchFamily="18" charset="0"/>
                        </a:rPr>
                        <a:t>тыс.руб</a:t>
                      </a:r>
                      <a:r>
                        <a:rPr lang="ru-RU" sz="1800" dirty="0">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a:latin typeface="Times New Roman" panose="02020603050405020304" pitchFamily="18" charset="0"/>
                          <a:cs typeface="Times New Roman" panose="02020603050405020304" pitchFamily="18" charset="0"/>
                        </a:rPr>
                        <a:t>исполнено  2020 год. </a:t>
                      </a:r>
                      <a:r>
                        <a:rPr lang="ru-RU" sz="1800" dirty="0" err="1">
                          <a:latin typeface="Times New Roman" panose="02020603050405020304" pitchFamily="18" charset="0"/>
                          <a:cs typeface="Times New Roman" panose="02020603050405020304" pitchFamily="18" charset="0"/>
                        </a:rPr>
                        <a:t>тыс.руб</a:t>
                      </a:r>
                      <a:r>
                        <a:rPr lang="ru-RU" sz="1800" dirty="0">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6680868"/>
                  </a:ext>
                </a:extLst>
              </a:tr>
              <a:tr h="745025">
                <a:tc>
                  <a:txBody>
                    <a:bodyPr/>
                    <a:lstStyle/>
                    <a:p>
                      <a:pPr algn="ctr" fontAlgn="b"/>
                      <a:r>
                        <a:rPr lang="ru-RU" sz="1600" b="0" i="0" u="none" strike="noStrike">
                          <a:solidFill>
                            <a:srgbClr val="000000"/>
                          </a:solidFill>
                          <a:effectLst/>
                          <a:latin typeface="Times New Roman" panose="02020603050405020304" pitchFamily="18" charset="0"/>
                        </a:rPr>
                        <a:t>Доходы от продажи земельных участков, государственная собственность на которые не разграничена и которые расположены в границах городских поселений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4 041,60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4 299,68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106,4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3785892"/>
                  </a:ext>
                </a:extLst>
              </a:tr>
              <a:tr h="372832">
                <a:tc>
                  <a:txBody>
                    <a:bodyPr/>
                    <a:lstStyle/>
                    <a:p>
                      <a:pPr algn="ctr" fontAlgn="b"/>
                      <a:r>
                        <a:rPr lang="ru-RU" sz="1600" b="0" i="0" u="none" strike="noStrike">
                          <a:solidFill>
                            <a:srgbClr val="000000"/>
                          </a:solidFill>
                          <a:effectLst/>
                          <a:latin typeface="Times New Roman" panose="02020603050405020304" pitchFamily="18" charset="0"/>
                        </a:rPr>
                        <a:t>ШТРАФЫ, САНКЦИИ, ВОЗМЕЩЕНИЕ УЩЕРБА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46,15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46,15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0012269"/>
                  </a:ext>
                </a:extLst>
              </a:tr>
              <a:tr h="1235324">
                <a:tc>
                  <a:txBody>
                    <a:bodyPr/>
                    <a:lstStyle/>
                    <a:p>
                      <a:pPr algn="ctr" fontAlgn="b"/>
                      <a:r>
                        <a:rPr lang="ru-RU" sz="1600" b="0" i="0" u="none" strike="noStrike">
                          <a:solidFill>
                            <a:srgbClr val="000000"/>
                          </a:solidFill>
                          <a:effectLst/>
                          <a:latin typeface="Times New Roman" panose="02020603050405020304" pitchFamily="18" charset="0"/>
                        </a:rPr>
                        <a:t>Административные штрафы, установленные Главой 7 Кодекса Российской Федерации об административных правонарушениях, за административные правонарушения в области охраны собственности, выявленные должностными лицами органов муниципального контроля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3336182"/>
                  </a:ext>
                </a:extLst>
              </a:tr>
              <a:tr h="1480475">
                <a:tc>
                  <a:txBody>
                    <a:bodyPr/>
                    <a:lstStyle/>
                    <a:p>
                      <a:pPr algn="ctr" fontAlgn="b"/>
                      <a:r>
                        <a:rPr lang="ru-RU" sz="1600" b="0" i="0" u="none" strike="noStrike">
                          <a:solidFill>
                            <a:srgbClr val="000000"/>
                          </a:solidFill>
                          <a:effectLst/>
                          <a:latin typeface="Times New Roman" panose="02020603050405020304" pitchFamily="18" charset="0"/>
                        </a:rPr>
                        <a:t>Административные штрафы, установленные Главой 8 Кодекса Российской Федерации об административных правонарушениях, за административные правонарушения в области охраны окружающей среды и природопользования, выявленные должностными лицами органов муниципального контроля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4329003"/>
                  </a:ext>
                </a:extLst>
              </a:tr>
              <a:tr h="990175">
                <a:tc>
                  <a:txBody>
                    <a:bodyPr/>
                    <a:lstStyle/>
                    <a:p>
                      <a:pPr algn="ctr" fontAlgn="b"/>
                      <a:r>
                        <a:rPr lang="ru-RU" sz="1600" b="0" i="0" u="none" strike="noStrike">
                          <a:effectLst/>
                          <a:latin typeface="Times New Roman" panose="02020603050405020304" pitchFamily="18" charset="0"/>
                        </a:rPr>
                        <a:t>Административные штрафы, установленные законами субъектов Российской Федерации об административных правонарушениях, за нарушение муниципальных правовых актов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7124197"/>
                  </a:ext>
                </a:extLst>
              </a:tr>
            </a:tbl>
          </a:graphicData>
        </a:graphic>
      </p:graphicFrame>
    </p:spTree>
    <p:extLst>
      <p:ext uri="{BB962C8B-B14F-4D97-AF65-F5344CB8AC3E}">
        <p14:creationId xmlns:p14="http://schemas.microsoft.com/office/powerpoint/2010/main" val="42231697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15</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Заголовок 5"/>
          <p:cNvSpPr>
            <a:spLocks noGrp="1"/>
          </p:cNvSpPr>
          <p:nvPr>
            <p:ph type="title"/>
          </p:nvPr>
        </p:nvSpPr>
        <p:spPr>
          <a:xfrm flipH="1">
            <a:off x="1924050" y="0"/>
            <a:ext cx="8648700" cy="1009650"/>
          </a:xfrm>
        </p:spPr>
        <p:txBody>
          <a:bodyPr>
            <a:normAutofit/>
          </a:bodyPr>
          <a:lstStyle/>
          <a:p>
            <a:pPr algn="ctr"/>
            <a:r>
              <a:rPr lang="ru-RU" sz="2800" i="1" dirty="0">
                <a:latin typeface="Times New Roman" panose="02020603050405020304" pitchFamily="18" charset="0"/>
                <a:cs typeface="Times New Roman" panose="02020603050405020304" pitchFamily="18" charset="0"/>
              </a:rPr>
              <a:t>Исполнение поступления доходов в бюджет </a:t>
            </a:r>
            <a:r>
              <a:rPr lang="ru-RU" sz="2800" i="1" dirty="0" err="1">
                <a:latin typeface="Times New Roman" panose="02020603050405020304" pitchFamily="18" charset="0"/>
                <a:cs typeface="Times New Roman" panose="02020603050405020304" pitchFamily="18" charset="0"/>
              </a:rPr>
              <a:t>Дружногорского</a:t>
            </a:r>
            <a:r>
              <a:rPr lang="ru-RU" sz="2800" i="1" dirty="0">
                <a:latin typeface="Times New Roman" panose="02020603050405020304" pitchFamily="18" charset="0"/>
                <a:cs typeface="Times New Roman" panose="02020603050405020304" pitchFamily="18" charset="0"/>
              </a:rPr>
              <a:t> городского поселения за 2020 </a:t>
            </a:r>
            <a:r>
              <a:rPr lang="ru-RU" sz="2800" i="1" dirty="0" smtClean="0">
                <a:latin typeface="Times New Roman" panose="02020603050405020304" pitchFamily="18" charset="0"/>
                <a:cs typeface="Times New Roman" panose="02020603050405020304" pitchFamily="18" charset="0"/>
              </a:rPr>
              <a:t>го</a:t>
            </a:r>
            <a:r>
              <a:rPr lang="ru-RU" sz="2800" i="1" dirty="0">
                <a:solidFill>
                  <a:prstClr val="black"/>
                </a:solidFill>
                <a:latin typeface="Times New Roman" panose="02020603050405020304" pitchFamily="18" charset="0"/>
                <a:cs typeface="Times New Roman" panose="02020603050405020304" pitchFamily="18" charset="0"/>
              </a:rPr>
              <a:t>д</a:t>
            </a:r>
            <a:endParaRPr lang="ru-RU" sz="2800" i="1" dirty="0"/>
          </a:p>
        </p:txBody>
      </p:sp>
      <p:pic>
        <p:nvPicPr>
          <p:cNvPr id="8" name="Рисунок 7"/>
          <p:cNvPicPr>
            <a:picLocks noChangeAspect="1"/>
          </p:cNvPicPr>
          <p:nvPr/>
        </p:nvPicPr>
        <p:blipFill>
          <a:blip r:embed="rId3"/>
          <a:stretch>
            <a:fillRect/>
          </a:stretch>
        </p:blipFill>
        <p:spPr>
          <a:xfrm>
            <a:off x="257175" y="0"/>
            <a:ext cx="1514475" cy="1009650"/>
          </a:xfrm>
          <a:prstGeom prst="rect">
            <a:avLst/>
          </a:prstGeom>
        </p:spPr>
      </p:pic>
      <p:graphicFrame>
        <p:nvGraphicFramePr>
          <p:cNvPr id="2" name="Таблица 1"/>
          <p:cNvGraphicFramePr>
            <a:graphicFrameLocks noGrp="1"/>
          </p:cNvGraphicFramePr>
          <p:nvPr>
            <p:extLst>
              <p:ext uri="{D42A27DB-BD31-4B8C-83A1-F6EECF244321}">
                <p14:modId xmlns:p14="http://schemas.microsoft.com/office/powerpoint/2010/main" val="2427224932"/>
              </p:ext>
            </p:extLst>
          </p:nvPr>
        </p:nvGraphicFramePr>
        <p:xfrm>
          <a:off x="400050" y="1200148"/>
          <a:ext cx="11304271" cy="5342257"/>
        </p:xfrm>
        <a:graphic>
          <a:graphicData uri="http://schemas.openxmlformats.org/drawingml/2006/table">
            <a:tbl>
              <a:tblPr firstRow="1" bandRow="1">
                <a:tableStyleId>{5C22544A-7EE6-4342-B048-85BDC9FD1C3A}</a:tableStyleId>
              </a:tblPr>
              <a:tblGrid>
                <a:gridCol w="5400251">
                  <a:extLst>
                    <a:ext uri="{9D8B030D-6E8A-4147-A177-3AD203B41FA5}">
                      <a16:colId xmlns:a16="http://schemas.microsoft.com/office/drawing/2014/main" val="214345625"/>
                    </a:ext>
                  </a:extLst>
                </a:gridCol>
                <a:gridCol w="2194448">
                  <a:extLst>
                    <a:ext uri="{9D8B030D-6E8A-4147-A177-3AD203B41FA5}">
                      <a16:colId xmlns:a16="http://schemas.microsoft.com/office/drawing/2014/main" val="1353203377"/>
                    </a:ext>
                  </a:extLst>
                </a:gridCol>
                <a:gridCol w="2060873">
                  <a:extLst>
                    <a:ext uri="{9D8B030D-6E8A-4147-A177-3AD203B41FA5}">
                      <a16:colId xmlns:a16="http://schemas.microsoft.com/office/drawing/2014/main" val="3950791352"/>
                    </a:ext>
                  </a:extLst>
                </a:gridCol>
                <a:gridCol w="1648699">
                  <a:extLst>
                    <a:ext uri="{9D8B030D-6E8A-4147-A177-3AD203B41FA5}">
                      <a16:colId xmlns:a16="http://schemas.microsoft.com/office/drawing/2014/main" val="823341563"/>
                    </a:ext>
                  </a:extLst>
                </a:gridCol>
              </a:tblGrid>
              <a:tr h="724959">
                <a:tc>
                  <a:txBody>
                    <a:bodyPr/>
                    <a:lstStyle/>
                    <a:p>
                      <a:pPr algn="ctr"/>
                      <a:r>
                        <a:rPr lang="ru-RU" sz="1800" dirty="0">
                          <a:latin typeface="Times New Roman" panose="02020603050405020304" pitchFamily="18" charset="0"/>
                          <a:cs typeface="Times New Roman" panose="02020603050405020304" pitchFamily="18" charset="0"/>
                        </a:rPr>
                        <a:t>Источник доходов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a:latin typeface="Times New Roman" panose="02020603050405020304" pitchFamily="18" charset="0"/>
                          <a:cs typeface="Times New Roman" panose="02020603050405020304" pitchFamily="18" charset="0"/>
                        </a:rPr>
                        <a:t>Сумма бюджета на 2020 год (</a:t>
                      </a:r>
                      <a:r>
                        <a:rPr lang="ru-RU" sz="1800" dirty="0" err="1">
                          <a:latin typeface="Times New Roman" panose="02020603050405020304" pitchFamily="18" charset="0"/>
                          <a:cs typeface="Times New Roman" panose="02020603050405020304" pitchFamily="18" charset="0"/>
                        </a:rPr>
                        <a:t>тыс.руб</a:t>
                      </a:r>
                      <a:r>
                        <a:rPr lang="ru-RU" sz="1800" dirty="0">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a:latin typeface="Times New Roman" panose="02020603050405020304" pitchFamily="18" charset="0"/>
                          <a:cs typeface="Times New Roman" panose="02020603050405020304" pitchFamily="18" charset="0"/>
                        </a:rPr>
                        <a:t>исполнено  2020 год. </a:t>
                      </a:r>
                      <a:r>
                        <a:rPr lang="ru-RU" sz="1800" dirty="0" err="1">
                          <a:latin typeface="Times New Roman" panose="02020603050405020304" pitchFamily="18" charset="0"/>
                          <a:cs typeface="Times New Roman" panose="02020603050405020304" pitchFamily="18" charset="0"/>
                        </a:rPr>
                        <a:t>тыс.руб</a:t>
                      </a:r>
                      <a:r>
                        <a:rPr lang="ru-RU" sz="1800" dirty="0">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7457148"/>
                  </a:ext>
                </a:extLst>
              </a:tr>
              <a:tr h="1391662">
                <a:tc>
                  <a:txBody>
                    <a:bodyPr/>
                    <a:lstStyle/>
                    <a:p>
                      <a:pPr algn="ctr" fontAlgn="b"/>
                      <a:r>
                        <a:rPr lang="ru-RU" sz="1600" b="0" i="0" u="none" strike="noStrike">
                          <a:effectLst/>
                          <a:latin typeface="Times New Roman" panose="02020603050405020304" pitchFamily="18" charset="0"/>
                        </a:rPr>
                        <a:t>Штрафы, неустойки, пени, уплаченные в случае просрочки исполнения поставщиком (подрядчиком, исполнителем) обязательств, предусмотренных муниципальным контрактом, заключенным муниципальным органом, казенным учреждением городского поселения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30,15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30,15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9969444"/>
                  </a:ext>
                </a:extLst>
              </a:tr>
              <a:tr h="420016">
                <a:tc>
                  <a:txBody>
                    <a:bodyPr/>
                    <a:lstStyle/>
                    <a:p>
                      <a:pPr algn="ctr" fontAlgn="b"/>
                      <a:r>
                        <a:rPr lang="ru-RU" sz="1600" b="0" i="0" u="none" strike="noStrike">
                          <a:solidFill>
                            <a:srgbClr val="000000"/>
                          </a:solidFill>
                          <a:effectLst/>
                          <a:latin typeface="Times New Roman" panose="02020603050405020304" pitchFamily="18" charset="0"/>
                        </a:rPr>
                        <a:t>ПРОЧИЕ НЕНАЛОГОВЫЕ ДОХОДЫ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2,26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8,57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379,0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7038843"/>
                  </a:ext>
                </a:extLst>
              </a:tr>
              <a:tr h="563138">
                <a:tc>
                  <a:txBody>
                    <a:bodyPr/>
                    <a:lstStyle/>
                    <a:p>
                      <a:pPr algn="ctr" fontAlgn="b"/>
                      <a:r>
                        <a:rPr lang="ru-RU" sz="1600" b="0" i="0" u="none" strike="noStrike">
                          <a:solidFill>
                            <a:srgbClr val="000000"/>
                          </a:solidFill>
                          <a:effectLst/>
                          <a:latin typeface="Times New Roman" panose="02020603050405020304" pitchFamily="18" charset="0"/>
                        </a:rPr>
                        <a:t>Невыясненные поступления, зачисляемые в бюджеты городских поселений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6,31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3105293"/>
                  </a:ext>
                </a:extLst>
              </a:tr>
              <a:tr h="420016">
                <a:tc>
                  <a:txBody>
                    <a:bodyPr/>
                    <a:lstStyle/>
                    <a:p>
                      <a:pPr algn="ctr" fontAlgn="b"/>
                      <a:r>
                        <a:rPr lang="ru-RU" sz="1600" b="0" i="0" u="none" strike="noStrike">
                          <a:solidFill>
                            <a:srgbClr val="000000"/>
                          </a:solidFill>
                          <a:effectLst/>
                          <a:latin typeface="Times New Roman" panose="02020603050405020304" pitchFamily="18" charset="0"/>
                        </a:rPr>
                        <a:t>Прочие неналоговые доходы бюджетов городских поселений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2,26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2,26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7350951"/>
                  </a:ext>
                </a:extLst>
              </a:tr>
              <a:tr h="420016">
                <a:tc>
                  <a:txBody>
                    <a:bodyPr/>
                    <a:lstStyle/>
                    <a:p>
                      <a:pPr algn="ctr" fontAlgn="b"/>
                      <a:r>
                        <a:rPr lang="ru-RU" sz="1600" b="0" i="0" u="none" strike="noStrike">
                          <a:solidFill>
                            <a:srgbClr val="000000"/>
                          </a:solidFill>
                          <a:effectLst/>
                          <a:latin typeface="Times New Roman" panose="02020603050405020304" pitchFamily="18" charset="0"/>
                        </a:rPr>
                        <a:t>БЕЗВОЗМЕЗДНЫЕ ПОСТУПЛЕНИЯ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267 196,11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266 286,44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99,7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4036590"/>
                  </a:ext>
                </a:extLst>
              </a:tr>
              <a:tr h="839312">
                <a:tc>
                  <a:txBody>
                    <a:bodyPr/>
                    <a:lstStyle/>
                    <a:p>
                      <a:pPr algn="ctr" fontAlgn="b"/>
                      <a:r>
                        <a:rPr lang="ru-RU" sz="1600" b="0" i="0" u="none" strike="noStrike">
                          <a:solidFill>
                            <a:srgbClr val="000000"/>
                          </a:solidFill>
                          <a:effectLst/>
                          <a:latin typeface="Times New Roman" panose="02020603050405020304" pitchFamily="18" charset="0"/>
                        </a:rPr>
                        <a:t>БЕЗВОЗМЕЗДНЫЕ ПОСТУПЛЕНИЯ ОТ ДРУГИХ БЮДЖЕТОВ БЮДЖЕТНОЙ СИСТЕМЫ РОССИЙСКОЙ ФЕДЕРАЦИИ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267 176,11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266 266,44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99,7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5231053"/>
                  </a:ext>
                </a:extLst>
              </a:tr>
              <a:tr h="563138">
                <a:tc>
                  <a:txBody>
                    <a:bodyPr/>
                    <a:lstStyle/>
                    <a:p>
                      <a:pPr algn="ctr" fontAlgn="b"/>
                      <a:r>
                        <a:rPr lang="ru-RU" sz="1600" b="0" i="0" u="none" strike="noStrike">
                          <a:solidFill>
                            <a:srgbClr val="000000"/>
                          </a:solidFill>
                          <a:effectLst/>
                          <a:latin typeface="Times New Roman" panose="02020603050405020304" pitchFamily="18" charset="0"/>
                        </a:rPr>
                        <a:t>Дотации бюджетам городских поселений на выравнивание бюджетной обеспеченности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14 006,00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14 006,00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4940807"/>
                  </a:ext>
                </a:extLst>
              </a:tr>
            </a:tbl>
          </a:graphicData>
        </a:graphic>
      </p:graphicFrame>
    </p:spTree>
    <p:extLst>
      <p:ext uri="{BB962C8B-B14F-4D97-AF65-F5344CB8AC3E}">
        <p14:creationId xmlns:p14="http://schemas.microsoft.com/office/powerpoint/2010/main" val="5939626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16</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Заголовок 5"/>
          <p:cNvSpPr>
            <a:spLocks noGrp="1"/>
          </p:cNvSpPr>
          <p:nvPr>
            <p:ph type="title"/>
          </p:nvPr>
        </p:nvSpPr>
        <p:spPr>
          <a:xfrm flipH="1">
            <a:off x="1924050" y="0"/>
            <a:ext cx="8648700" cy="1009650"/>
          </a:xfrm>
        </p:spPr>
        <p:txBody>
          <a:bodyPr>
            <a:normAutofit/>
          </a:bodyPr>
          <a:lstStyle/>
          <a:p>
            <a:pPr algn="ctr"/>
            <a:r>
              <a:rPr lang="ru-RU" sz="2800" i="1" dirty="0">
                <a:latin typeface="Times New Roman" panose="02020603050405020304" pitchFamily="18" charset="0"/>
                <a:cs typeface="Times New Roman" panose="02020603050405020304" pitchFamily="18" charset="0"/>
              </a:rPr>
              <a:t>Исполнение поступления доходов в бюджет </a:t>
            </a:r>
            <a:r>
              <a:rPr lang="ru-RU" sz="2800" i="1" dirty="0" err="1">
                <a:latin typeface="Times New Roman" panose="02020603050405020304" pitchFamily="18" charset="0"/>
                <a:cs typeface="Times New Roman" panose="02020603050405020304" pitchFamily="18" charset="0"/>
              </a:rPr>
              <a:t>Дружногорского</a:t>
            </a:r>
            <a:r>
              <a:rPr lang="ru-RU" sz="2800" i="1" dirty="0">
                <a:latin typeface="Times New Roman" panose="02020603050405020304" pitchFamily="18" charset="0"/>
                <a:cs typeface="Times New Roman" panose="02020603050405020304" pitchFamily="18" charset="0"/>
              </a:rPr>
              <a:t> городского поселения за 2020 год</a:t>
            </a:r>
            <a:endParaRPr lang="ru-RU" sz="2800" i="1" dirty="0"/>
          </a:p>
        </p:txBody>
      </p:sp>
      <p:pic>
        <p:nvPicPr>
          <p:cNvPr id="8" name="Рисунок 7"/>
          <p:cNvPicPr>
            <a:picLocks noChangeAspect="1"/>
          </p:cNvPicPr>
          <p:nvPr/>
        </p:nvPicPr>
        <p:blipFill>
          <a:blip r:embed="rId3"/>
          <a:stretch>
            <a:fillRect/>
          </a:stretch>
        </p:blipFill>
        <p:spPr>
          <a:xfrm>
            <a:off x="257175" y="0"/>
            <a:ext cx="1514475" cy="1009650"/>
          </a:xfrm>
          <a:prstGeom prst="rect">
            <a:avLst/>
          </a:prstGeom>
        </p:spPr>
      </p:pic>
      <p:graphicFrame>
        <p:nvGraphicFramePr>
          <p:cNvPr id="3" name="Таблица 2"/>
          <p:cNvGraphicFramePr>
            <a:graphicFrameLocks noGrp="1"/>
          </p:cNvGraphicFramePr>
          <p:nvPr>
            <p:extLst>
              <p:ext uri="{D42A27DB-BD31-4B8C-83A1-F6EECF244321}">
                <p14:modId xmlns:p14="http://schemas.microsoft.com/office/powerpoint/2010/main" val="1482885054"/>
              </p:ext>
            </p:extLst>
          </p:nvPr>
        </p:nvGraphicFramePr>
        <p:xfrm>
          <a:off x="419099" y="1476376"/>
          <a:ext cx="11285222" cy="4919344"/>
        </p:xfrm>
        <a:graphic>
          <a:graphicData uri="http://schemas.openxmlformats.org/drawingml/2006/table">
            <a:tbl>
              <a:tblPr firstRow="1" bandRow="1">
                <a:tableStyleId>{5C22544A-7EE6-4342-B048-85BDC9FD1C3A}</a:tableStyleId>
              </a:tblPr>
              <a:tblGrid>
                <a:gridCol w="5391151">
                  <a:extLst>
                    <a:ext uri="{9D8B030D-6E8A-4147-A177-3AD203B41FA5}">
                      <a16:colId xmlns:a16="http://schemas.microsoft.com/office/drawing/2014/main" val="1191885281"/>
                    </a:ext>
                  </a:extLst>
                </a:gridCol>
                <a:gridCol w="2190750">
                  <a:extLst>
                    <a:ext uri="{9D8B030D-6E8A-4147-A177-3AD203B41FA5}">
                      <a16:colId xmlns:a16="http://schemas.microsoft.com/office/drawing/2014/main" val="825491000"/>
                    </a:ext>
                  </a:extLst>
                </a:gridCol>
                <a:gridCol w="2057400">
                  <a:extLst>
                    <a:ext uri="{9D8B030D-6E8A-4147-A177-3AD203B41FA5}">
                      <a16:colId xmlns:a16="http://schemas.microsoft.com/office/drawing/2014/main" val="723146332"/>
                    </a:ext>
                  </a:extLst>
                </a:gridCol>
                <a:gridCol w="1645921">
                  <a:extLst>
                    <a:ext uri="{9D8B030D-6E8A-4147-A177-3AD203B41FA5}">
                      <a16:colId xmlns:a16="http://schemas.microsoft.com/office/drawing/2014/main" val="4164352672"/>
                    </a:ext>
                  </a:extLst>
                </a:gridCol>
              </a:tblGrid>
              <a:tr h="688995">
                <a:tc>
                  <a:txBody>
                    <a:bodyPr/>
                    <a:lstStyle/>
                    <a:p>
                      <a:pPr algn="ctr"/>
                      <a:r>
                        <a:rPr lang="ru-RU" sz="1800" dirty="0">
                          <a:latin typeface="Times New Roman" panose="02020603050405020304" pitchFamily="18" charset="0"/>
                          <a:cs typeface="Times New Roman" panose="02020603050405020304" pitchFamily="18" charset="0"/>
                        </a:rPr>
                        <a:t>Источник доходов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a:latin typeface="Times New Roman" panose="02020603050405020304" pitchFamily="18" charset="0"/>
                          <a:cs typeface="Times New Roman" panose="02020603050405020304" pitchFamily="18" charset="0"/>
                        </a:rPr>
                        <a:t>Сумма бюджета на 2020 год (</a:t>
                      </a:r>
                      <a:r>
                        <a:rPr lang="ru-RU" sz="1800" dirty="0" err="1">
                          <a:latin typeface="Times New Roman" panose="02020603050405020304" pitchFamily="18" charset="0"/>
                          <a:cs typeface="Times New Roman" panose="02020603050405020304" pitchFamily="18" charset="0"/>
                        </a:rPr>
                        <a:t>тыс.руб</a:t>
                      </a:r>
                      <a:r>
                        <a:rPr lang="ru-RU" sz="1800" dirty="0">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a:latin typeface="Times New Roman" panose="02020603050405020304" pitchFamily="18" charset="0"/>
                          <a:cs typeface="Times New Roman" panose="02020603050405020304" pitchFamily="18" charset="0"/>
                        </a:rPr>
                        <a:t>исполнено  2020 год. </a:t>
                      </a:r>
                      <a:r>
                        <a:rPr lang="ru-RU" sz="1800" dirty="0" err="1">
                          <a:latin typeface="Times New Roman" panose="02020603050405020304" pitchFamily="18" charset="0"/>
                          <a:cs typeface="Times New Roman" panose="02020603050405020304" pitchFamily="18" charset="0"/>
                        </a:rPr>
                        <a:t>тыс.руб</a:t>
                      </a:r>
                      <a:r>
                        <a:rPr lang="ru-RU" sz="1800" dirty="0">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1545402"/>
                  </a:ext>
                </a:extLst>
              </a:tr>
              <a:tr h="535202">
                <a:tc>
                  <a:txBody>
                    <a:bodyPr/>
                    <a:lstStyle/>
                    <a:p>
                      <a:pPr algn="ctr" fontAlgn="b"/>
                      <a:r>
                        <a:rPr lang="ru-RU" sz="1600" b="0" i="0" u="none" strike="noStrike">
                          <a:solidFill>
                            <a:srgbClr val="000000"/>
                          </a:solidFill>
                          <a:effectLst/>
                          <a:latin typeface="Times New Roman" panose="02020603050405020304" pitchFamily="18" charset="0"/>
                          <a:cs typeface="Times New Roman" panose="02020603050405020304" pitchFamily="18" charset="0"/>
                        </a:rPr>
                        <a:t>Субсидии бюджетам бюджетной системы  Российской Федерации (межбюджетные субсидии)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cs typeface="Times New Roman" panose="02020603050405020304" pitchFamily="18" charset="0"/>
                        </a:rPr>
                        <a:t>239 877,62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cs typeface="Times New Roman" panose="02020603050405020304" pitchFamily="18" charset="0"/>
                        </a:rPr>
                        <a:t>238 843,05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cs typeface="Times New Roman" panose="02020603050405020304" pitchFamily="18" charset="0"/>
                        </a:rPr>
                        <a:t>99,6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2089394"/>
                  </a:ext>
                </a:extLst>
              </a:tr>
              <a:tr h="1585099">
                <a:tc>
                  <a:txBody>
                    <a:bodyPr/>
                    <a:lstStyle/>
                    <a:p>
                      <a:pPr algn="ctr" fontAlgn="b"/>
                      <a:r>
                        <a:rPr lang="ru-RU" sz="1600" b="0" i="0" u="none" strike="noStrike">
                          <a:solidFill>
                            <a:srgbClr val="000000"/>
                          </a:solidFill>
                          <a:effectLst/>
                          <a:latin typeface="Times New Roman" panose="02020603050405020304" pitchFamily="18" charset="0"/>
                          <a:cs typeface="Times New Roman" panose="02020603050405020304" pitchFamily="18" charset="0"/>
                        </a:rPr>
                        <a:t>Субсидии бюджетам городских поселений на осуществление дорожной деятельности в отношении автомобильных дорог общего пользования, а также капитального ремонта и ремонта дворовых территорий многоквартирных домов, проездов к дворовым территориям многоквартирных домов населенных пунктов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cs typeface="Times New Roman" panose="02020603050405020304" pitchFamily="18" charset="0"/>
                        </a:rPr>
                        <a:t>1 284,50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cs typeface="Times New Roman" panose="02020603050405020304" pitchFamily="18" charset="0"/>
                        </a:rPr>
                        <a:t>1 284,50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cs typeface="Times New Roman" panose="02020603050405020304" pitchFamily="18" charset="0"/>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5964681"/>
                  </a:ext>
                </a:extLst>
              </a:tr>
              <a:tr h="2110048">
                <a:tc>
                  <a:txBody>
                    <a:bodyPr/>
                    <a:lstStyle/>
                    <a:p>
                      <a:pPr algn="ctr" fontAlgn="b"/>
                      <a:r>
                        <a:rPr lang="ru-RU" sz="1600" b="0" i="0" u="none" strike="noStrike">
                          <a:solidFill>
                            <a:srgbClr val="000000"/>
                          </a:solidFill>
                          <a:effectLst/>
                          <a:latin typeface="Times New Roman" panose="02020603050405020304" pitchFamily="18" charset="0"/>
                          <a:cs typeface="Times New Roman" panose="02020603050405020304" pitchFamily="18" charset="0"/>
                        </a:rPr>
                        <a:t>Субсидии бюджетам городских поселений на обеспечение мероприятий по переселению граждан из аварийного жилищного фонда, в том числе переселению граждан из аварийного жилищного фонда с учетом необходимости развития малоэтажного жилищного строительства, за счет средств, поступивших от государственной корпорации - Фонда содействия реформированию жилищно-коммунального хозяйства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cs typeface="Times New Roman" panose="02020603050405020304" pitchFamily="18" charset="0"/>
                        </a:rPr>
                        <a:t>137 508,86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cs typeface="Times New Roman" panose="02020603050405020304" pitchFamily="18" charset="0"/>
                        </a:rPr>
                        <a:t>137 165,95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cs typeface="Times New Roman" panose="02020603050405020304" pitchFamily="18" charset="0"/>
                        </a:rPr>
                        <a:t>99,8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3218847"/>
                  </a:ext>
                </a:extLst>
              </a:tr>
            </a:tbl>
          </a:graphicData>
        </a:graphic>
      </p:graphicFrame>
    </p:spTree>
    <p:extLst>
      <p:ext uri="{BB962C8B-B14F-4D97-AF65-F5344CB8AC3E}">
        <p14:creationId xmlns:p14="http://schemas.microsoft.com/office/powerpoint/2010/main" val="28856861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1650" y="0"/>
            <a:ext cx="9201150" cy="1009650"/>
          </a:xfrm>
        </p:spPr>
        <p:txBody>
          <a:bodyPr>
            <a:normAutofit/>
          </a:bodyPr>
          <a:lstStyle/>
          <a:p>
            <a:pPr algn="ctr"/>
            <a:r>
              <a:rPr lang="ru-RU" sz="2800" i="1" dirty="0">
                <a:solidFill>
                  <a:prstClr val="black"/>
                </a:solidFill>
                <a:latin typeface="Times New Roman" panose="02020603050405020304" pitchFamily="18" charset="0"/>
                <a:cs typeface="Times New Roman" panose="02020603050405020304" pitchFamily="18" charset="0"/>
              </a:rPr>
              <a:t>Исполнение поступления доходов в бюджет </a:t>
            </a:r>
            <a:r>
              <a:rPr lang="ru-RU" sz="2800" i="1" dirty="0" err="1">
                <a:solidFill>
                  <a:prstClr val="black"/>
                </a:solidFill>
                <a:latin typeface="Times New Roman" panose="02020603050405020304" pitchFamily="18" charset="0"/>
                <a:cs typeface="Times New Roman" panose="02020603050405020304" pitchFamily="18" charset="0"/>
              </a:rPr>
              <a:t>Дружногорского</a:t>
            </a:r>
            <a:r>
              <a:rPr lang="ru-RU" sz="2800" i="1" dirty="0">
                <a:solidFill>
                  <a:prstClr val="black"/>
                </a:solidFill>
                <a:latin typeface="Times New Roman" panose="02020603050405020304" pitchFamily="18" charset="0"/>
                <a:cs typeface="Times New Roman" panose="02020603050405020304" pitchFamily="18" charset="0"/>
              </a:rPr>
              <a:t> городского поселения за 2020 год</a:t>
            </a:r>
            <a:endParaRPr lang="ru-RU" sz="2800" i="1" dirty="0">
              <a:latin typeface="Times New Roman" panose="02020603050405020304" pitchFamily="18" charset="0"/>
              <a:cs typeface="Times New Roman" panose="02020603050405020304" pitchFamily="18" charset="0"/>
            </a:endParaRPr>
          </a:p>
        </p:txBody>
      </p:sp>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17</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7" name="Рисунок 6"/>
          <p:cNvPicPr>
            <a:picLocks noChangeAspect="1"/>
          </p:cNvPicPr>
          <p:nvPr/>
        </p:nvPicPr>
        <p:blipFill>
          <a:blip r:embed="rId3"/>
          <a:stretch>
            <a:fillRect/>
          </a:stretch>
        </p:blipFill>
        <p:spPr>
          <a:xfrm>
            <a:off x="257175" y="0"/>
            <a:ext cx="1514475" cy="1009650"/>
          </a:xfrm>
          <a:prstGeom prst="rect">
            <a:avLst/>
          </a:prstGeom>
        </p:spPr>
      </p:pic>
      <p:graphicFrame>
        <p:nvGraphicFramePr>
          <p:cNvPr id="3" name="Таблица 2"/>
          <p:cNvGraphicFramePr>
            <a:graphicFrameLocks noGrp="1"/>
          </p:cNvGraphicFramePr>
          <p:nvPr>
            <p:extLst>
              <p:ext uri="{D42A27DB-BD31-4B8C-83A1-F6EECF244321}">
                <p14:modId xmlns:p14="http://schemas.microsoft.com/office/powerpoint/2010/main" val="1050400012"/>
              </p:ext>
            </p:extLst>
          </p:nvPr>
        </p:nvGraphicFramePr>
        <p:xfrm>
          <a:off x="381000" y="1257300"/>
          <a:ext cx="11323321" cy="5158105"/>
        </p:xfrm>
        <a:graphic>
          <a:graphicData uri="http://schemas.openxmlformats.org/drawingml/2006/table">
            <a:tbl>
              <a:tblPr firstRow="1" bandRow="1">
                <a:tableStyleId>{5C22544A-7EE6-4342-B048-85BDC9FD1C3A}</a:tableStyleId>
              </a:tblPr>
              <a:tblGrid>
                <a:gridCol w="5409352">
                  <a:extLst>
                    <a:ext uri="{9D8B030D-6E8A-4147-A177-3AD203B41FA5}">
                      <a16:colId xmlns:a16="http://schemas.microsoft.com/office/drawing/2014/main" val="331257257"/>
                    </a:ext>
                  </a:extLst>
                </a:gridCol>
                <a:gridCol w="2198146">
                  <a:extLst>
                    <a:ext uri="{9D8B030D-6E8A-4147-A177-3AD203B41FA5}">
                      <a16:colId xmlns:a16="http://schemas.microsoft.com/office/drawing/2014/main" val="2752961162"/>
                    </a:ext>
                  </a:extLst>
                </a:gridCol>
                <a:gridCol w="2064346">
                  <a:extLst>
                    <a:ext uri="{9D8B030D-6E8A-4147-A177-3AD203B41FA5}">
                      <a16:colId xmlns:a16="http://schemas.microsoft.com/office/drawing/2014/main" val="2950356508"/>
                    </a:ext>
                  </a:extLst>
                </a:gridCol>
                <a:gridCol w="1651477">
                  <a:extLst>
                    <a:ext uri="{9D8B030D-6E8A-4147-A177-3AD203B41FA5}">
                      <a16:colId xmlns:a16="http://schemas.microsoft.com/office/drawing/2014/main" val="285925383"/>
                    </a:ext>
                  </a:extLst>
                </a:gridCol>
              </a:tblGrid>
              <a:tr h="719337">
                <a:tc>
                  <a:txBody>
                    <a:bodyPr/>
                    <a:lstStyle/>
                    <a:p>
                      <a:pPr algn="ctr"/>
                      <a:r>
                        <a:rPr lang="ru-RU" sz="1800" dirty="0">
                          <a:latin typeface="Times New Roman" panose="02020603050405020304" pitchFamily="18" charset="0"/>
                          <a:cs typeface="Times New Roman" panose="02020603050405020304" pitchFamily="18" charset="0"/>
                        </a:rPr>
                        <a:t>Источник доходов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a:latin typeface="Times New Roman" panose="02020603050405020304" pitchFamily="18" charset="0"/>
                          <a:cs typeface="Times New Roman" panose="02020603050405020304" pitchFamily="18" charset="0"/>
                        </a:rPr>
                        <a:t>Сумма бюджета на 2020 год (</a:t>
                      </a:r>
                      <a:r>
                        <a:rPr lang="ru-RU" sz="1800" dirty="0" err="1">
                          <a:latin typeface="Times New Roman" panose="02020603050405020304" pitchFamily="18" charset="0"/>
                          <a:cs typeface="Times New Roman" panose="02020603050405020304" pitchFamily="18" charset="0"/>
                        </a:rPr>
                        <a:t>тыс.руб</a:t>
                      </a:r>
                      <a:r>
                        <a:rPr lang="ru-RU" sz="1800" dirty="0">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a:latin typeface="Times New Roman" panose="02020603050405020304" pitchFamily="18" charset="0"/>
                          <a:cs typeface="Times New Roman" panose="02020603050405020304" pitchFamily="18" charset="0"/>
                        </a:rPr>
                        <a:t>исполнено  2020 год. </a:t>
                      </a:r>
                      <a:r>
                        <a:rPr lang="ru-RU" sz="1800" dirty="0" err="1">
                          <a:latin typeface="Times New Roman" panose="02020603050405020304" pitchFamily="18" charset="0"/>
                          <a:cs typeface="Times New Roman" panose="02020603050405020304" pitchFamily="18" charset="0"/>
                        </a:rPr>
                        <a:t>тыс.руб</a:t>
                      </a:r>
                      <a:r>
                        <a:rPr lang="ru-RU" sz="1800" dirty="0">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930729"/>
                  </a:ext>
                </a:extLst>
              </a:tr>
              <a:tr h="1654904">
                <a:tc>
                  <a:txBody>
                    <a:bodyPr/>
                    <a:lstStyle/>
                    <a:p>
                      <a:pPr algn="ctr"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Субсидии бюджетам городских поселений на обеспечение мероприятий по переселению граждан из аварийного жилищного фонда, в том числе переселению граждан из аварийного жилищного фонда с учетом необходимости развития малоэтажного жилищного строительства, за счет средств бюджетов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cs typeface="Times New Roman" panose="02020603050405020304" pitchFamily="18" charset="0"/>
                        </a:rPr>
                        <a:t>83 364,48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cs typeface="Times New Roman" panose="02020603050405020304" pitchFamily="18" charset="0"/>
                        </a:rPr>
                        <a:t>82 822,95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cs typeface="Times New Roman" panose="02020603050405020304" pitchFamily="18" charset="0"/>
                        </a:rPr>
                        <a:t>99,4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7075648"/>
                  </a:ext>
                </a:extLst>
              </a:tr>
              <a:tr h="416759">
                <a:tc>
                  <a:txBody>
                    <a:bodyPr/>
                    <a:lstStyle/>
                    <a:p>
                      <a:pPr algn="ctr" fontAlgn="b"/>
                      <a:r>
                        <a:rPr lang="ru-RU" sz="1600" b="0" i="0" u="none" strike="noStrike" dirty="0">
                          <a:effectLst/>
                          <a:latin typeface="Times New Roman" panose="02020603050405020304" pitchFamily="18" charset="0"/>
                          <a:cs typeface="Times New Roman" panose="02020603050405020304" pitchFamily="18" charset="0"/>
                        </a:rPr>
                        <a:t>Прочие субсидии бюджетам городских поселений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cs typeface="Times New Roman" panose="02020603050405020304" pitchFamily="18" charset="0"/>
                        </a:rPr>
                        <a:t>17 719,78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cs typeface="Times New Roman" panose="02020603050405020304" pitchFamily="18" charset="0"/>
                        </a:rPr>
                        <a:t>17 569,66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cs typeface="Times New Roman" panose="02020603050405020304" pitchFamily="18" charset="0"/>
                        </a:rPr>
                        <a:t>99,2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4504439"/>
                  </a:ext>
                </a:extLst>
              </a:tr>
              <a:tr h="558771">
                <a:tc>
                  <a:txBody>
                    <a:bodyPr/>
                    <a:lstStyle/>
                    <a:p>
                      <a:pPr algn="ctr"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Субвенции бюджетам субъектов Российской Федерации и муниципальных образований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cs typeface="Times New Roman" panose="02020603050405020304" pitchFamily="18" charset="0"/>
                        </a:rPr>
                        <a:t>303,62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cs typeface="Times New Roman" panose="02020603050405020304" pitchFamily="18" charset="0"/>
                        </a:rPr>
                        <a:t>303,62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cs typeface="Times New Roman" panose="02020603050405020304" pitchFamily="18" charset="0"/>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5862500"/>
                  </a:ext>
                </a:extLst>
              </a:tr>
              <a:tr h="558771">
                <a:tc>
                  <a:txBody>
                    <a:bodyPr/>
                    <a:lstStyle/>
                    <a:p>
                      <a:pPr algn="ctr" fontAlgn="b"/>
                      <a:r>
                        <a:rPr lang="ru-RU" sz="1600" b="0" i="0" u="none" strike="noStrike" dirty="0">
                          <a:effectLst/>
                          <a:latin typeface="Times New Roman" panose="02020603050405020304" pitchFamily="18" charset="0"/>
                          <a:cs typeface="Times New Roman" panose="02020603050405020304" pitchFamily="18" charset="0"/>
                        </a:rPr>
                        <a:t>Субвенции бюджетам городских поселений на выполнение передаваемых полномочий субъектов Российской Федерации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cs typeface="Times New Roman" panose="02020603050405020304" pitchFamily="18" charset="0"/>
                        </a:rPr>
                        <a:t>3,520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cs typeface="Times New Roman" panose="02020603050405020304" pitchFamily="18" charset="0"/>
                        </a:rPr>
                        <a:t>3,52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cs typeface="Times New Roman" panose="02020603050405020304" pitchFamily="18" charset="0"/>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4041651"/>
                  </a:ext>
                </a:extLst>
              </a:tr>
              <a:tr h="832804">
                <a:tc>
                  <a:txBody>
                    <a:bodyPr/>
                    <a:lstStyle/>
                    <a:p>
                      <a:pPr algn="ctr" fontAlgn="b"/>
                      <a:r>
                        <a:rPr lang="ru-RU" sz="1600" b="0" i="0" u="none" strike="noStrike" dirty="0">
                          <a:effectLst/>
                          <a:latin typeface="Times New Roman" panose="02020603050405020304" pitchFamily="18" charset="0"/>
                          <a:cs typeface="Times New Roman" panose="02020603050405020304" pitchFamily="18" charset="0"/>
                        </a:rPr>
                        <a:t>Субвенции бюджетам городских поселений на осуществление первичного воинского учета на территориях, где отсутствуют военные комиссариаты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cs typeface="Times New Roman" panose="02020603050405020304" pitchFamily="18" charset="0"/>
                        </a:rPr>
                        <a:t>300,100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cs typeface="Times New Roman" panose="02020603050405020304" pitchFamily="18" charset="0"/>
                        </a:rPr>
                        <a:t>300,10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cs typeface="Times New Roman" panose="02020603050405020304" pitchFamily="18" charset="0"/>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3849828"/>
                  </a:ext>
                </a:extLst>
              </a:tr>
              <a:tr h="416759">
                <a:tc>
                  <a:txBody>
                    <a:bodyPr/>
                    <a:lstStyle/>
                    <a:p>
                      <a:pPr algn="ctr"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Иные межбюджетные трансферты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cs typeface="Times New Roman" panose="02020603050405020304" pitchFamily="18" charset="0"/>
                        </a:rPr>
                        <a:t>12 988,87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cs typeface="Times New Roman" panose="02020603050405020304" pitchFamily="18" charset="0"/>
                        </a:rPr>
                        <a:t>13 113,77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cs typeface="Times New Roman" panose="02020603050405020304" pitchFamily="18" charset="0"/>
                        </a:rPr>
                        <a:t>101,0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755553"/>
                  </a:ext>
                </a:extLst>
              </a:tr>
            </a:tbl>
          </a:graphicData>
        </a:graphic>
      </p:graphicFrame>
    </p:spTree>
    <p:extLst>
      <p:ext uri="{BB962C8B-B14F-4D97-AF65-F5344CB8AC3E}">
        <p14:creationId xmlns:p14="http://schemas.microsoft.com/office/powerpoint/2010/main" val="11255292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1651" y="0"/>
            <a:ext cx="9201150" cy="1009650"/>
          </a:xfrm>
        </p:spPr>
        <p:txBody>
          <a:bodyPr>
            <a:normAutofit/>
          </a:bodyPr>
          <a:lstStyle/>
          <a:p>
            <a:pPr algn="ctr"/>
            <a:r>
              <a:rPr lang="ru-RU" sz="2800" i="1" dirty="0">
                <a:solidFill>
                  <a:prstClr val="black"/>
                </a:solidFill>
                <a:latin typeface="Times New Roman" panose="02020603050405020304" pitchFamily="18" charset="0"/>
                <a:cs typeface="Times New Roman" panose="02020603050405020304" pitchFamily="18" charset="0"/>
              </a:rPr>
              <a:t>Исполнение поступления доходов в бюджет </a:t>
            </a:r>
            <a:r>
              <a:rPr lang="ru-RU" sz="2800" i="1" dirty="0" err="1">
                <a:solidFill>
                  <a:prstClr val="black"/>
                </a:solidFill>
                <a:latin typeface="Times New Roman" panose="02020603050405020304" pitchFamily="18" charset="0"/>
                <a:cs typeface="Times New Roman" panose="02020603050405020304" pitchFamily="18" charset="0"/>
              </a:rPr>
              <a:t>Дружногорского</a:t>
            </a:r>
            <a:r>
              <a:rPr lang="ru-RU" sz="2800" i="1" dirty="0">
                <a:solidFill>
                  <a:prstClr val="black"/>
                </a:solidFill>
                <a:latin typeface="Times New Roman" panose="02020603050405020304" pitchFamily="18" charset="0"/>
                <a:cs typeface="Times New Roman" panose="02020603050405020304" pitchFamily="18" charset="0"/>
              </a:rPr>
              <a:t> городского поселения за 2020 год</a:t>
            </a:r>
            <a:endParaRPr lang="ru-RU" sz="2800" i="1" dirty="0">
              <a:latin typeface="Times New Roman" panose="02020603050405020304" pitchFamily="18" charset="0"/>
              <a:cs typeface="Times New Roman" panose="02020603050405020304" pitchFamily="18" charset="0"/>
            </a:endParaRPr>
          </a:p>
        </p:txBody>
      </p:sp>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18</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7" name="Рисунок 6"/>
          <p:cNvPicPr>
            <a:picLocks noChangeAspect="1"/>
          </p:cNvPicPr>
          <p:nvPr/>
        </p:nvPicPr>
        <p:blipFill>
          <a:blip r:embed="rId3"/>
          <a:stretch>
            <a:fillRect/>
          </a:stretch>
        </p:blipFill>
        <p:spPr>
          <a:xfrm>
            <a:off x="257175" y="0"/>
            <a:ext cx="1514475" cy="1009650"/>
          </a:xfrm>
          <a:prstGeom prst="rect">
            <a:avLst/>
          </a:prstGeom>
        </p:spPr>
      </p:pic>
      <p:graphicFrame>
        <p:nvGraphicFramePr>
          <p:cNvPr id="3" name="Таблица 2"/>
          <p:cNvGraphicFramePr>
            <a:graphicFrameLocks noGrp="1"/>
          </p:cNvGraphicFramePr>
          <p:nvPr>
            <p:extLst>
              <p:ext uri="{D42A27DB-BD31-4B8C-83A1-F6EECF244321}">
                <p14:modId xmlns:p14="http://schemas.microsoft.com/office/powerpoint/2010/main" val="2119741238"/>
              </p:ext>
            </p:extLst>
          </p:nvPr>
        </p:nvGraphicFramePr>
        <p:xfrm>
          <a:off x="428625" y="1825625"/>
          <a:ext cx="11275696" cy="2376170"/>
        </p:xfrm>
        <a:graphic>
          <a:graphicData uri="http://schemas.openxmlformats.org/drawingml/2006/table">
            <a:tbl>
              <a:tblPr firstRow="1" bandRow="1">
                <a:tableStyleId>{5C22544A-7EE6-4342-B048-85BDC9FD1C3A}</a:tableStyleId>
              </a:tblPr>
              <a:tblGrid>
                <a:gridCol w="5386601">
                  <a:extLst>
                    <a:ext uri="{9D8B030D-6E8A-4147-A177-3AD203B41FA5}">
                      <a16:colId xmlns:a16="http://schemas.microsoft.com/office/drawing/2014/main" val="1835152561"/>
                    </a:ext>
                  </a:extLst>
                </a:gridCol>
                <a:gridCol w="2188901">
                  <a:extLst>
                    <a:ext uri="{9D8B030D-6E8A-4147-A177-3AD203B41FA5}">
                      <a16:colId xmlns:a16="http://schemas.microsoft.com/office/drawing/2014/main" val="3786893900"/>
                    </a:ext>
                  </a:extLst>
                </a:gridCol>
                <a:gridCol w="2055663">
                  <a:extLst>
                    <a:ext uri="{9D8B030D-6E8A-4147-A177-3AD203B41FA5}">
                      <a16:colId xmlns:a16="http://schemas.microsoft.com/office/drawing/2014/main" val="2805185183"/>
                    </a:ext>
                  </a:extLst>
                </a:gridCol>
                <a:gridCol w="1644531">
                  <a:extLst>
                    <a:ext uri="{9D8B030D-6E8A-4147-A177-3AD203B41FA5}">
                      <a16:colId xmlns:a16="http://schemas.microsoft.com/office/drawing/2014/main" val="3883314626"/>
                    </a:ext>
                  </a:extLst>
                </a:gridCol>
              </a:tblGrid>
              <a:tr h="364824">
                <a:tc>
                  <a:txBody>
                    <a:bodyPr/>
                    <a:lstStyle/>
                    <a:p>
                      <a:pPr algn="ctr"/>
                      <a:r>
                        <a:rPr lang="ru-RU" sz="1800" dirty="0">
                          <a:latin typeface="Times New Roman" panose="02020603050405020304" pitchFamily="18" charset="0"/>
                          <a:cs typeface="Times New Roman" panose="02020603050405020304" pitchFamily="18" charset="0"/>
                        </a:rPr>
                        <a:t>Источник доходов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a:latin typeface="Times New Roman" panose="02020603050405020304" pitchFamily="18" charset="0"/>
                          <a:cs typeface="Times New Roman" panose="02020603050405020304" pitchFamily="18" charset="0"/>
                        </a:rPr>
                        <a:t>Сумма бюджета на 2020 год (</a:t>
                      </a:r>
                      <a:r>
                        <a:rPr lang="ru-RU" sz="1800" dirty="0" err="1">
                          <a:latin typeface="Times New Roman" panose="02020603050405020304" pitchFamily="18" charset="0"/>
                          <a:cs typeface="Times New Roman" panose="02020603050405020304" pitchFamily="18" charset="0"/>
                        </a:rPr>
                        <a:t>тыс.руб</a:t>
                      </a:r>
                      <a:r>
                        <a:rPr lang="ru-RU" sz="1800" dirty="0">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a:latin typeface="Times New Roman" panose="02020603050405020304" pitchFamily="18" charset="0"/>
                          <a:cs typeface="Times New Roman" panose="02020603050405020304" pitchFamily="18" charset="0"/>
                        </a:rPr>
                        <a:t>исполнено  2020 год. </a:t>
                      </a:r>
                      <a:r>
                        <a:rPr lang="ru-RU" sz="1800" dirty="0" err="1">
                          <a:latin typeface="Times New Roman" panose="02020603050405020304" pitchFamily="18" charset="0"/>
                          <a:cs typeface="Times New Roman" panose="02020603050405020304" pitchFamily="18" charset="0"/>
                        </a:rPr>
                        <a:t>тыс.руб</a:t>
                      </a:r>
                      <a:r>
                        <a:rPr lang="ru-RU" sz="1800" dirty="0">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9018272"/>
                  </a:ext>
                </a:extLst>
              </a:tr>
              <a:tr h="370840">
                <a:tc>
                  <a:txBody>
                    <a:bodyPr/>
                    <a:lstStyle/>
                    <a:p>
                      <a:pPr algn="ctr" fontAlgn="b"/>
                      <a:r>
                        <a:rPr lang="ru-RU" sz="1600" b="0" i="0" u="none" strike="noStrike">
                          <a:effectLst/>
                          <a:latin typeface="Times New Roman" panose="02020603050405020304" pitchFamily="18" charset="0"/>
                        </a:rPr>
                        <a:t>Прочие межбюджетные трансферты, передаваемые бюджетам городских поселений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12 988,87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13 113,77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101,0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5263828"/>
                  </a:ext>
                </a:extLst>
              </a:tr>
              <a:tr h="370840">
                <a:tc>
                  <a:txBody>
                    <a:bodyPr/>
                    <a:lstStyle/>
                    <a:p>
                      <a:pPr algn="ctr" fontAlgn="b"/>
                      <a:r>
                        <a:rPr lang="ru-RU" sz="1600" b="0" i="0" u="none" strike="noStrike">
                          <a:solidFill>
                            <a:srgbClr val="000000"/>
                          </a:solidFill>
                          <a:effectLst/>
                          <a:latin typeface="Times New Roman" panose="02020603050405020304" pitchFamily="18" charset="0"/>
                        </a:rPr>
                        <a:t>ПРОЧИЕ БЕЗВОЗМЕЗДНЫЕ ПОСТУПЛЕНИЯ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20,00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20,00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6342378"/>
                  </a:ext>
                </a:extLst>
              </a:tr>
              <a:tr h="370840">
                <a:tc>
                  <a:txBody>
                    <a:bodyPr/>
                    <a:lstStyle/>
                    <a:p>
                      <a:pPr algn="ctr" fontAlgn="ctr"/>
                      <a:r>
                        <a:rPr lang="ru-RU" sz="1600" b="0" i="0" u="none" strike="noStrike">
                          <a:effectLst/>
                          <a:latin typeface="Times New Roman" panose="02020603050405020304" pitchFamily="18" charset="0"/>
                        </a:rPr>
                        <a:t>Прочие безвозмездные поступления в бюджеты городских поселений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20,000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20,00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6083269"/>
                  </a:ext>
                </a:extLst>
              </a:tr>
              <a:tr h="370840">
                <a:tc>
                  <a:txBody>
                    <a:bodyPr/>
                    <a:lstStyle/>
                    <a:p>
                      <a:pPr algn="ctr" fontAlgn="b"/>
                      <a:r>
                        <a:rPr lang="ru-RU" sz="1600" b="0" i="0" u="none" strike="noStrike">
                          <a:solidFill>
                            <a:srgbClr val="000000"/>
                          </a:solidFill>
                          <a:effectLst/>
                          <a:latin typeface="Times New Roman" panose="02020603050405020304" pitchFamily="18" charset="0"/>
                        </a:rPr>
                        <a:t>Доходы бюджета - Всего</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290 782,66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290 740,39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401909"/>
                  </a:ext>
                </a:extLst>
              </a:tr>
            </a:tbl>
          </a:graphicData>
        </a:graphic>
      </p:graphicFrame>
    </p:spTree>
    <p:extLst>
      <p:ext uri="{BB962C8B-B14F-4D97-AF65-F5344CB8AC3E}">
        <p14:creationId xmlns:p14="http://schemas.microsoft.com/office/powerpoint/2010/main" val="32449158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1650" y="0"/>
            <a:ext cx="9201150" cy="657225"/>
          </a:xfrm>
        </p:spPr>
        <p:txBody>
          <a:bodyPr>
            <a:normAutofit/>
          </a:bodyPr>
          <a:lstStyle/>
          <a:p>
            <a:pPr algn="ctr"/>
            <a:r>
              <a:rPr lang="ru-RU" sz="2800" i="1" dirty="0">
                <a:latin typeface="Times New Roman" panose="02020603050405020304" pitchFamily="18" charset="0"/>
                <a:cs typeface="Times New Roman" panose="02020603050405020304" pitchFamily="18" charset="0"/>
              </a:rPr>
              <a:t>Доходная часть бюджета </a:t>
            </a:r>
            <a:r>
              <a:rPr lang="ru-RU" sz="2800" i="1" dirty="0" err="1">
                <a:latin typeface="Times New Roman" panose="02020603050405020304" pitchFamily="18" charset="0"/>
                <a:cs typeface="Times New Roman" panose="02020603050405020304" pitchFamily="18" charset="0"/>
              </a:rPr>
              <a:t>Дружногорского</a:t>
            </a:r>
            <a:r>
              <a:rPr lang="ru-RU" sz="2800" i="1" dirty="0">
                <a:latin typeface="Times New Roman" panose="02020603050405020304" pitchFamily="18" charset="0"/>
                <a:cs typeface="Times New Roman" panose="02020603050405020304" pitchFamily="18" charset="0"/>
              </a:rPr>
              <a:t> ГП за 2020 год</a:t>
            </a:r>
            <a:endParaRPr lang="ru-RU" sz="2800" i="1" dirty="0">
              <a:latin typeface="Times New Roman" panose="02020603050405020304" pitchFamily="18" charset="0"/>
              <a:cs typeface="Times New Roman" panose="02020603050405020304" pitchFamily="18" charset="0"/>
            </a:endParaRPr>
          </a:p>
        </p:txBody>
      </p:sp>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19</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7" name="Рисунок 6"/>
          <p:cNvPicPr>
            <a:picLocks noChangeAspect="1"/>
          </p:cNvPicPr>
          <p:nvPr/>
        </p:nvPicPr>
        <p:blipFill>
          <a:blip r:embed="rId3"/>
          <a:stretch>
            <a:fillRect/>
          </a:stretch>
        </p:blipFill>
        <p:spPr>
          <a:xfrm>
            <a:off x="257175" y="0"/>
            <a:ext cx="1514475" cy="1009650"/>
          </a:xfrm>
          <a:prstGeom prst="rect">
            <a:avLst/>
          </a:prstGeom>
        </p:spPr>
      </p:pic>
      <p:graphicFrame>
        <p:nvGraphicFramePr>
          <p:cNvPr id="8" name="Диаграмма 7"/>
          <p:cNvGraphicFramePr/>
          <p:nvPr>
            <p:extLst>
              <p:ext uri="{D42A27DB-BD31-4B8C-83A1-F6EECF244321}">
                <p14:modId xmlns:p14="http://schemas.microsoft.com/office/powerpoint/2010/main" val="2166248710"/>
              </p:ext>
            </p:extLst>
          </p:nvPr>
        </p:nvGraphicFramePr>
        <p:xfrm>
          <a:off x="438150" y="1438275"/>
          <a:ext cx="11191875" cy="51606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13258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0"/>
            <a:ext cx="10515600" cy="6572250"/>
          </a:xfrm>
        </p:spPr>
        <p:txBody>
          <a:bodyPr>
            <a:normAutofit/>
          </a:bodyPr>
          <a:lstStyle/>
          <a:p>
            <a:pPr algn="ctr"/>
            <a:r>
              <a:rPr lang="ru-RU" sz="3200" dirty="0" err="1" smtClean="0">
                <a:latin typeface="Times New Roman" panose="02020603050405020304" pitchFamily="18" charset="0"/>
                <a:cs typeface="Times New Roman" panose="02020603050405020304" pitchFamily="18" charset="0"/>
              </a:rPr>
              <a:t>Дружногорское</a:t>
            </a:r>
            <a:r>
              <a:rPr lang="ru-RU" sz="3200" dirty="0" smtClean="0">
                <a:latin typeface="Times New Roman" panose="02020603050405020304" pitchFamily="18" charset="0"/>
                <a:cs typeface="Times New Roman" panose="02020603050405020304" pitchFamily="18" charset="0"/>
              </a:rPr>
              <a:t> городское поселение</a:t>
            </a:r>
            <a:br>
              <a:rPr lang="ru-RU" sz="3200" dirty="0" smtClean="0">
                <a:latin typeface="Times New Roman" panose="02020603050405020304" pitchFamily="18" charset="0"/>
                <a:cs typeface="Times New Roman" panose="02020603050405020304" pitchFamily="18" charset="0"/>
              </a:rPr>
            </a:br>
            <a:r>
              <a:rPr lang="ru-RU" sz="3200" dirty="0" smtClean="0">
                <a:latin typeface="Times New Roman" panose="02020603050405020304" pitchFamily="18" charset="0"/>
                <a:cs typeface="Times New Roman" panose="02020603050405020304" pitchFamily="18" charset="0"/>
              </a:rPr>
              <a:t>Гатчинского муниципального района</a:t>
            </a:r>
            <a:br>
              <a:rPr lang="ru-RU" sz="3200" dirty="0" smtClean="0">
                <a:latin typeface="Times New Roman" panose="02020603050405020304" pitchFamily="18" charset="0"/>
                <a:cs typeface="Times New Roman" panose="02020603050405020304" pitchFamily="18" charset="0"/>
              </a:rPr>
            </a:br>
            <a:r>
              <a:rPr lang="ru-RU" sz="3200" dirty="0" smtClean="0">
                <a:latin typeface="Times New Roman" panose="02020603050405020304" pitchFamily="18" charset="0"/>
                <a:cs typeface="Times New Roman" panose="02020603050405020304" pitchFamily="18" charset="0"/>
              </a:rPr>
              <a:t>Ленинградской области</a:t>
            </a:r>
            <a:br>
              <a:rPr lang="ru-RU" sz="3200" dirty="0" smtClean="0">
                <a:latin typeface="Times New Roman" panose="02020603050405020304" pitchFamily="18" charset="0"/>
                <a:cs typeface="Times New Roman" panose="02020603050405020304" pitchFamily="18" charset="0"/>
              </a:rPr>
            </a:br>
            <a:r>
              <a:rPr lang="ru-RU" sz="3200" dirty="0" smtClean="0">
                <a:latin typeface="Times New Roman" panose="02020603050405020304" pitchFamily="18" charset="0"/>
                <a:cs typeface="Times New Roman" panose="02020603050405020304" pitchFamily="18" charset="0"/>
              </a:rPr>
              <a:t/>
            </a:r>
            <a:br>
              <a:rPr lang="ru-RU" sz="3200" dirty="0" smtClean="0">
                <a:latin typeface="Times New Roman" panose="02020603050405020304" pitchFamily="18" charset="0"/>
                <a:cs typeface="Times New Roman" panose="02020603050405020304" pitchFamily="18" charset="0"/>
              </a:rPr>
            </a:br>
            <a:r>
              <a:rPr lang="ru-RU" sz="3200" dirty="0" smtClean="0">
                <a:latin typeface="Times New Roman" panose="02020603050405020304" pitchFamily="18" charset="0"/>
                <a:cs typeface="Times New Roman" panose="02020603050405020304" pitchFamily="18" charset="0"/>
              </a:rPr>
              <a:t>Административно-территориальное устройство</a:t>
            </a:r>
            <a:br>
              <a:rPr lang="ru-RU" sz="3200" dirty="0" smtClean="0">
                <a:latin typeface="Times New Roman" panose="02020603050405020304" pitchFamily="18" charset="0"/>
                <a:cs typeface="Times New Roman" panose="02020603050405020304" pitchFamily="18" charset="0"/>
              </a:rPr>
            </a:br>
            <a:r>
              <a:rPr lang="ru-RU" sz="3200" dirty="0" smtClean="0">
                <a:latin typeface="Times New Roman" panose="02020603050405020304" pitchFamily="18" charset="0"/>
                <a:cs typeface="Times New Roman" panose="02020603050405020304" pitchFamily="18" charset="0"/>
              </a:rPr>
              <a:t/>
            </a:r>
            <a:br>
              <a:rPr lang="ru-RU" sz="3200" dirty="0" smtClean="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ru-RU" sz="1800" dirty="0"/>
              <a:t>Поселение граничит на севере – с Сиверским городским поселением, на востоке – с </a:t>
            </a:r>
            <a:r>
              <a:rPr lang="ru-RU" sz="1800" dirty="0" err="1"/>
              <a:t>Вырицким</a:t>
            </a:r>
            <a:r>
              <a:rPr lang="ru-RU" sz="1800" dirty="0"/>
              <a:t> городским поселением, на западе – с Рождественским сельским поселением, на юге – с </a:t>
            </a:r>
            <a:r>
              <a:rPr lang="ru-RU" sz="1800" dirty="0" err="1"/>
              <a:t>Лужским</a:t>
            </a:r>
            <a:r>
              <a:rPr lang="ru-RU" sz="1800" dirty="0"/>
              <a:t> муниципальным районом Ленобласти.</a:t>
            </a:r>
            <a:br>
              <a:rPr lang="ru-RU" sz="1800" dirty="0"/>
            </a:br>
            <a:r>
              <a:rPr lang="ru-RU" sz="1800" dirty="0"/>
              <a:t>В состав </a:t>
            </a:r>
            <a:r>
              <a:rPr lang="ru-RU" sz="1800" dirty="0" err="1"/>
              <a:t>Дружногорского</a:t>
            </a:r>
            <a:r>
              <a:rPr lang="ru-RU" sz="1800" dirty="0"/>
              <a:t> городского поселения входит 1 городской поселок и 11 сельских населенных пунктов (1 село, 9 деревень и 1 поселок при ж/д станции). Административный центр поселения – </a:t>
            </a:r>
            <a:r>
              <a:rPr lang="ru-RU" sz="1800" dirty="0" err="1"/>
              <a:t>гп</a:t>
            </a:r>
            <a:r>
              <a:rPr lang="ru-RU" sz="1800" dirty="0"/>
              <a:t>. Дружная Горка.</a:t>
            </a:r>
            <a:br>
              <a:rPr lang="ru-RU" sz="1800" dirty="0"/>
            </a:br>
            <a:r>
              <a:rPr lang="ru-RU" sz="1800" dirty="0"/>
              <a:t>В состав </a:t>
            </a:r>
            <a:r>
              <a:rPr lang="ru-RU" sz="1800" dirty="0" err="1"/>
              <a:t>Дружногорского</a:t>
            </a:r>
            <a:r>
              <a:rPr lang="ru-RU" sz="1800" dirty="0"/>
              <a:t> городского поселения входят следующие населенные пункты:</a:t>
            </a:r>
            <a:br>
              <a:rPr lang="ru-RU" sz="1800" dirty="0"/>
            </a:br>
            <a:r>
              <a:rPr lang="ru-RU" sz="1800" dirty="0"/>
              <a:t>городской поселок Дружная Горка, деревня Заозерье, деревня Зайцево, деревня </a:t>
            </a:r>
            <a:r>
              <a:rPr lang="ru-RU" sz="1800" dirty="0" err="1"/>
              <a:t>Изора</a:t>
            </a:r>
            <a:r>
              <a:rPr lang="ru-RU" sz="1800" dirty="0"/>
              <a:t>, деревня </a:t>
            </a:r>
            <a:r>
              <a:rPr lang="ru-RU" sz="1800" dirty="0" err="1"/>
              <a:t>Кургино</a:t>
            </a:r>
            <a:r>
              <a:rPr lang="ru-RU" sz="1800" dirty="0"/>
              <a:t>, деревня </a:t>
            </a:r>
            <a:r>
              <a:rPr lang="ru-RU" sz="1800" dirty="0" err="1"/>
              <a:t>Лампово</a:t>
            </a:r>
            <a:r>
              <a:rPr lang="ru-RU" sz="1800" dirty="0"/>
              <a:t>, деревня </a:t>
            </a:r>
            <a:r>
              <a:rPr lang="ru-RU" sz="1800" dirty="0" err="1"/>
              <a:t>Лязево</a:t>
            </a:r>
            <a:r>
              <a:rPr lang="ru-RU" sz="1800" dirty="0"/>
              <a:t>, село </a:t>
            </a:r>
            <a:r>
              <a:rPr lang="ru-RU" sz="1800" dirty="0" err="1"/>
              <a:t>Орлино</a:t>
            </a:r>
            <a:r>
              <a:rPr lang="ru-RU" sz="1800" dirty="0"/>
              <a:t>, деревня Остров, деревня </a:t>
            </a:r>
            <a:r>
              <a:rPr lang="ru-RU" sz="1800" dirty="0" err="1"/>
              <a:t>Протасовка</a:t>
            </a:r>
            <a:r>
              <a:rPr lang="ru-RU" sz="1800" dirty="0"/>
              <a:t>, деревня </a:t>
            </a:r>
            <a:r>
              <a:rPr lang="ru-RU" sz="1800" dirty="0" err="1"/>
              <a:t>Симанково</a:t>
            </a:r>
            <a:r>
              <a:rPr lang="ru-RU" sz="1800" dirty="0"/>
              <a:t>, п. ж/д. ст. </a:t>
            </a:r>
            <a:r>
              <a:rPr lang="ru-RU" sz="1800" dirty="0" err="1"/>
              <a:t>Строганово</a:t>
            </a:r>
            <a:r>
              <a:rPr lang="ru-RU" sz="1800" dirty="0"/>
              <a:t>.</a:t>
            </a:r>
            <a:r>
              <a:rPr lang="ru-RU" dirty="0"/>
              <a:t/>
            </a:r>
            <a:br>
              <a:rPr lang="ru-RU" dirty="0"/>
            </a:br>
            <a:endParaRPr lang="ru-RU" sz="3200" dirty="0">
              <a:latin typeface="Times New Roman" panose="02020603050405020304" pitchFamily="18" charset="0"/>
              <a:cs typeface="Times New Roman" panose="02020603050405020304" pitchFamily="18" charset="0"/>
            </a:endParaRPr>
          </a:p>
        </p:txBody>
      </p:sp>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a:t>
            </a:r>
          </a:p>
        </p:txBody>
      </p:sp>
      <p:pic>
        <p:nvPicPr>
          <p:cNvPr id="7" name="Рисунок 6"/>
          <p:cNvPicPr>
            <a:picLocks noChangeAspect="1"/>
          </p:cNvPicPr>
          <p:nvPr/>
        </p:nvPicPr>
        <p:blipFill>
          <a:blip r:embed="rId3"/>
          <a:stretch>
            <a:fillRect/>
          </a:stretch>
        </p:blipFill>
        <p:spPr>
          <a:xfrm>
            <a:off x="257175" y="0"/>
            <a:ext cx="1514475" cy="1009650"/>
          </a:xfrm>
          <a:prstGeom prst="rect">
            <a:avLst/>
          </a:prstGeom>
        </p:spPr>
      </p:pic>
    </p:spTree>
    <p:extLst>
      <p:ext uri="{BB962C8B-B14F-4D97-AF65-F5344CB8AC3E}">
        <p14:creationId xmlns:p14="http://schemas.microsoft.com/office/powerpoint/2010/main" val="42660673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1650" y="0"/>
            <a:ext cx="9201150" cy="1009649"/>
          </a:xfrm>
        </p:spPr>
        <p:txBody>
          <a:bodyPr>
            <a:normAutofit/>
          </a:bodyPr>
          <a:lstStyle/>
          <a:p>
            <a:pPr algn="ctr"/>
            <a:r>
              <a:rPr lang="ru-RU" sz="2800" i="1" dirty="0">
                <a:latin typeface="Times New Roman" panose="02020603050405020304" pitchFamily="18" charset="0"/>
                <a:cs typeface="Times New Roman" panose="02020603050405020304" pitchFamily="18" charset="0"/>
              </a:rPr>
              <a:t>Собственные доходы бюджета </a:t>
            </a:r>
            <a:r>
              <a:rPr lang="ru-RU" sz="2800" i="1" dirty="0" err="1">
                <a:latin typeface="Times New Roman" panose="02020603050405020304" pitchFamily="18" charset="0"/>
                <a:cs typeface="Times New Roman" panose="02020603050405020304" pitchFamily="18" charset="0"/>
              </a:rPr>
              <a:t>Дружногорского</a:t>
            </a:r>
            <a:r>
              <a:rPr lang="ru-RU" sz="2800" i="1" dirty="0">
                <a:latin typeface="Times New Roman" panose="02020603050405020304" pitchFamily="18" charset="0"/>
                <a:cs typeface="Times New Roman" panose="02020603050405020304" pitchFamily="18" charset="0"/>
              </a:rPr>
              <a:t> ГП за 2020 год</a:t>
            </a:r>
            <a:endParaRPr lang="ru-RU" sz="2800" i="1" dirty="0">
              <a:latin typeface="Times New Roman" panose="02020603050405020304" pitchFamily="18" charset="0"/>
              <a:cs typeface="Times New Roman" panose="02020603050405020304" pitchFamily="18" charset="0"/>
            </a:endParaRPr>
          </a:p>
        </p:txBody>
      </p:sp>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20</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7" name="Рисунок 6"/>
          <p:cNvPicPr>
            <a:picLocks noChangeAspect="1"/>
          </p:cNvPicPr>
          <p:nvPr/>
        </p:nvPicPr>
        <p:blipFill>
          <a:blip r:embed="rId3"/>
          <a:stretch>
            <a:fillRect/>
          </a:stretch>
        </p:blipFill>
        <p:spPr>
          <a:xfrm>
            <a:off x="257175" y="0"/>
            <a:ext cx="1514475" cy="1009650"/>
          </a:xfrm>
          <a:prstGeom prst="rect">
            <a:avLst/>
          </a:prstGeom>
        </p:spPr>
      </p:pic>
      <p:graphicFrame>
        <p:nvGraphicFramePr>
          <p:cNvPr id="8" name="Диаграмма 7"/>
          <p:cNvGraphicFramePr/>
          <p:nvPr>
            <p:extLst>
              <p:ext uri="{D42A27DB-BD31-4B8C-83A1-F6EECF244321}">
                <p14:modId xmlns:p14="http://schemas.microsoft.com/office/powerpoint/2010/main" val="991533366"/>
              </p:ext>
            </p:extLst>
          </p:nvPr>
        </p:nvGraphicFramePr>
        <p:xfrm>
          <a:off x="1047750" y="1228725"/>
          <a:ext cx="9858375" cy="54043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611350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1650" y="0"/>
            <a:ext cx="9210040" cy="723331"/>
          </a:xfrm>
        </p:spPr>
        <p:txBody>
          <a:bodyPr>
            <a:normAutofit/>
          </a:bodyPr>
          <a:lstStyle/>
          <a:p>
            <a:pPr algn="ctr"/>
            <a:r>
              <a:rPr lang="ru-RU" sz="2800" i="1" dirty="0">
                <a:latin typeface="Times New Roman" panose="02020603050405020304" pitchFamily="18" charset="0"/>
                <a:cs typeface="Times New Roman" panose="02020603050405020304" pitchFamily="18" charset="0"/>
              </a:rPr>
              <a:t>Структура собственных доходов в 2020 году</a:t>
            </a:r>
            <a:endParaRPr lang="ru-RU" sz="2800" i="1" dirty="0">
              <a:latin typeface="Times New Roman" panose="02020603050405020304" pitchFamily="18" charset="0"/>
              <a:cs typeface="Times New Roman" panose="02020603050405020304" pitchFamily="18" charset="0"/>
            </a:endParaRPr>
          </a:p>
        </p:txBody>
      </p:sp>
      <p:sp>
        <p:nvSpPr>
          <p:cNvPr id="5" name="Блок-схема: ссылка на другую страницу 4"/>
          <p:cNvSpPr/>
          <p:nvPr/>
        </p:nvSpPr>
        <p:spPr>
          <a:xfrm>
            <a:off x="10981690" y="-3665"/>
            <a:ext cx="731520" cy="1013315"/>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21</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7" name="Рисунок 6"/>
          <p:cNvPicPr>
            <a:picLocks noChangeAspect="1"/>
          </p:cNvPicPr>
          <p:nvPr/>
        </p:nvPicPr>
        <p:blipFill>
          <a:blip r:embed="rId3"/>
          <a:stretch>
            <a:fillRect/>
          </a:stretch>
        </p:blipFill>
        <p:spPr>
          <a:xfrm>
            <a:off x="257175" y="0"/>
            <a:ext cx="1514475" cy="1009650"/>
          </a:xfrm>
          <a:prstGeom prst="rect">
            <a:avLst/>
          </a:prstGeom>
        </p:spPr>
      </p:pic>
      <p:graphicFrame>
        <p:nvGraphicFramePr>
          <p:cNvPr id="8" name="Диаграмма 7"/>
          <p:cNvGraphicFramePr/>
          <p:nvPr>
            <p:extLst>
              <p:ext uri="{D42A27DB-BD31-4B8C-83A1-F6EECF244321}">
                <p14:modId xmlns:p14="http://schemas.microsoft.com/office/powerpoint/2010/main" val="3279864460"/>
              </p:ext>
            </p:extLst>
          </p:nvPr>
        </p:nvGraphicFramePr>
        <p:xfrm>
          <a:off x="257174" y="1247774"/>
          <a:ext cx="11563351" cy="56102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505962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1650" y="-1"/>
            <a:ext cx="9201150" cy="723331"/>
          </a:xfrm>
        </p:spPr>
        <p:txBody>
          <a:bodyPr>
            <a:normAutofit/>
          </a:bodyPr>
          <a:lstStyle/>
          <a:p>
            <a:pPr algn="ctr"/>
            <a:r>
              <a:rPr lang="ru-RU" sz="2800" i="1" dirty="0">
                <a:latin typeface="Times New Roman" panose="02020603050405020304" pitchFamily="18" charset="0"/>
                <a:cs typeface="Times New Roman" panose="02020603050405020304" pitchFamily="18" charset="0"/>
              </a:rPr>
              <a:t>Структура неналоговых доходов за 2020 год</a:t>
            </a:r>
            <a:endParaRPr lang="ru-RU" sz="2800" i="1" dirty="0">
              <a:latin typeface="Times New Roman" panose="02020603050405020304" pitchFamily="18" charset="0"/>
              <a:cs typeface="Times New Roman" panose="02020603050405020304" pitchFamily="18" charset="0"/>
            </a:endParaRPr>
          </a:p>
        </p:txBody>
      </p:sp>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22</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7" name="Рисунок 6"/>
          <p:cNvPicPr>
            <a:picLocks noChangeAspect="1"/>
          </p:cNvPicPr>
          <p:nvPr/>
        </p:nvPicPr>
        <p:blipFill>
          <a:blip r:embed="rId3"/>
          <a:stretch>
            <a:fillRect/>
          </a:stretch>
        </p:blipFill>
        <p:spPr>
          <a:xfrm>
            <a:off x="257175" y="0"/>
            <a:ext cx="1514475" cy="1009650"/>
          </a:xfrm>
          <a:prstGeom prst="rect">
            <a:avLst/>
          </a:prstGeom>
        </p:spPr>
      </p:pic>
      <p:graphicFrame>
        <p:nvGraphicFramePr>
          <p:cNvPr id="8" name="Диаграмма 7"/>
          <p:cNvGraphicFramePr/>
          <p:nvPr>
            <p:extLst>
              <p:ext uri="{D42A27DB-BD31-4B8C-83A1-F6EECF244321}">
                <p14:modId xmlns:p14="http://schemas.microsoft.com/office/powerpoint/2010/main" val="364120945"/>
              </p:ext>
            </p:extLst>
          </p:nvPr>
        </p:nvGraphicFramePr>
        <p:xfrm>
          <a:off x="561975" y="1009650"/>
          <a:ext cx="10953750" cy="56578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774051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23</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Рисунок 3"/>
          <p:cNvPicPr>
            <a:picLocks noChangeAspect="1"/>
          </p:cNvPicPr>
          <p:nvPr/>
        </p:nvPicPr>
        <p:blipFill>
          <a:blip r:embed="rId3"/>
          <a:stretch>
            <a:fillRect/>
          </a:stretch>
        </p:blipFill>
        <p:spPr>
          <a:xfrm>
            <a:off x="257175" y="0"/>
            <a:ext cx="1514475" cy="1009650"/>
          </a:xfrm>
          <a:prstGeom prst="rect">
            <a:avLst/>
          </a:prstGeom>
        </p:spPr>
      </p:pic>
      <p:sp>
        <p:nvSpPr>
          <p:cNvPr id="2" name="Заголовок 1"/>
          <p:cNvSpPr>
            <a:spLocks noGrp="1"/>
          </p:cNvSpPr>
          <p:nvPr>
            <p:ph type="title"/>
          </p:nvPr>
        </p:nvSpPr>
        <p:spPr>
          <a:xfrm>
            <a:off x="1771650" y="1"/>
            <a:ext cx="9201150" cy="1009649"/>
          </a:xfrm>
        </p:spPr>
        <p:txBody>
          <a:bodyPr/>
          <a:lstStyle/>
          <a:p>
            <a:r>
              <a:rPr lang="ru-RU" sz="2800" i="1" dirty="0">
                <a:solidFill>
                  <a:prstClr val="black"/>
                </a:solidFill>
                <a:latin typeface="Times New Roman" panose="02020603050405020304" pitchFamily="18" charset="0"/>
                <a:cs typeface="Times New Roman" panose="02020603050405020304" pitchFamily="18" charset="0"/>
              </a:rPr>
              <a:t>Структура доходов от использования имущества 2020 год</a:t>
            </a:r>
            <a:endParaRPr lang="ru-RU" i="1" dirty="0"/>
          </a:p>
        </p:txBody>
      </p:sp>
      <p:graphicFrame>
        <p:nvGraphicFramePr>
          <p:cNvPr id="8" name="Диаграмма 7"/>
          <p:cNvGraphicFramePr/>
          <p:nvPr>
            <p:extLst>
              <p:ext uri="{D42A27DB-BD31-4B8C-83A1-F6EECF244321}">
                <p14:modId xmlns:p14="http://schemas.microsoft.com/office/powerpoint/2010/main" val="2196954904"/>
              </p:ext>
            </p:extLst>
          </p:nvPr>
        </p:nvGraphicFramePr>
        <p:xfrm>
          <a:off x="419100" y="1009650"/>
          <a:ext cx="11487150" cy="55245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437777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9715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24</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Рисунок 5"/>
          <p:cNvPicPr>
            <a:picLocks noChangeAspect="1"/>
          </p:cNvPicPr>
          <p:nvPr/>
        </p:nvPicPr>
        <p:blipFill>
          <a:blip r:embed="rId3"/>
          <a:stretch>
            <a:fillRect/>
          </a:stretch>
        </p:blipFill>
        <p:spPr>
          <a:xfrm>
            <a:off x="257175" y="0"/>
            <a:ext cx="1514475" cy="1009650"/>
          </a:xfrm>
          <a:prstGeom prst="rect">
            <a:avLst/>
          </a:prstGeom>
        </p:spPr>
      </p:pic>
      <p:graphicFrame>
        <p:nvGraphicFramePr>
          <p:cNvPr id="9" name="Диаграмма 8"/>
          <p:cNvGraphicFramePr/>
          <p:nvPr>
            <p:extLst>
              <p:ext uri="{D42A27DB-BD31-4B8C-83A1-F6EECF244321}">
                <p14:modId xmlns:p14="http://schemas.microsoft.com/office/powerpoint/2010/main" val="3240696634"/>
              </p:ext>
            </p:extLst>
          </p:nvPr>
        </p:nvGraphicFramePr>
        <p:xfrm>
          <a:off x="0" y="719666"/>
          <a:ext cx="12192000" cy="54186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093121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1650" y="0"/>
            <a:ext cx="9201150" cy="1009650"/>
          </a:xfrm>
        </p:spPr>
        <p:txBody>
          <a:bodyPr>
            <a:normAutofit/>
          </a:bodyPr>
          <a:lstStyle/>
          <a:p>
            <a:pPr lvl="0" algn="ctr">
              <a:lnSpc>
                <a:spcPct val="100000"/>
              </a:lnSpc>
              <a:spcBef>
                <a:spcPts val="0"/>
              </a:spcBef>
            </a:pPr>
            <a:r>
              <a:rPr lang="ru-RU" sz="2800" i="1" dirty="0">
                <a:solidFill>
                  <a:prstClr val="black"/>
                </a:solidFill>
                <a:latin typeface="Times New Roman" panose="02020603050405020304" pitchFamily="18" charset="0"/>
                <a:cs typeface="Times New Roman" panose="02020603050405020304" pitchFamily="18" charset="0"/>
              </a:rPr>
              <a:t>Структура безвозмездных поступлений от других бюджетов в 2020 году</a:t>
            </a:r>
            <a:endParaRPr lang="ru-RU" sz="2800" i="1" dirty="0">
              <a:latin typeface="Times New Roman" panose="02020603050405020304" pitchFamily="18" charset="0"/>
              <a:cs typeface="Times New Roman" panose="02020603050405020304" pitchFamily="18" charset="0"/>
            </a:endParaRPr>
          </a:p>
        </p:txBody>
      </p:sp>
      <p:sp>
        <p:nvSpPr>
          <p:cNvPr id="5" name="Блок-схема: ссылка на другую страницу 4"/>
          <p:cNvSpPr/>
          <p:nvPr/>
        </p:nvSpPr>
        <p:spPr>
          <a:xfrm>
            <a:off x="10972800" y="0"/>
            <a:ext cx="731520" cy="9715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25</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Рисунок 5"/>
          <p:cNvPicPr>
            <a:picLocks noChangeAspect="1"/>
          </p:cNvPicPr>
          <p:nvPr/>
        </p:nvPicPr>
        <p:blipFill>
          <a:blip r:embed="rId3"/>
          <a:stretch>
            <a:fillRect/>
          </a:stretch>
        </p:blipFill>
        <p:spPr>
          <a:xfrm>
            <a:off x="257175" y="0"/>
            <a:ext cx="1514475" cy="1009650"/>
          </a:xfrm>
          <a:prstGeom prst="rect">
            <a:avLst/>
          </a:prstGeom>
        </p:spPr>
      </p:pic>
      <p:graphicFrame>
        <p:nvGraphicFramePr>
          <p:cNvPr id="7" name="Диаграмма 6"/>
          <p:cNvGraphicFramePr/>
          <p:nvPr>
            <p:extLst>
              <p:ext uri="{D42A27DB-BD31-4B8C-83A1-F6EECF244321}">
                <p14:modId xmlns:p14="http://schemas.microsoft.com/office/powerpoint/2010/main" val="3614970120"/>
              </p:ext>
            </p:extLst>
          </p:nvPr>
        </p:nvGraphicFramePr>
        <p:xfrm>
          <a:off x="447675" y="1133474"/>
          <a:ext cx="11496675" cy="539115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141093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26</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Заголовок 5"/>
          <p:cNvSpPr>
            <a:spLocks noGrp="1"/>
          </p:cNvSpPr>
          <p:nvPr>
            <p:ph type="title"/>
          </p:nvPr>
        </p:nvSpPr>
        <p:spPr>
          <a:xfrm flipH="1">
            <a:off x="1771650" y="276224"/>
            <a:ext cx="9201150" cy="942976"/>
          </a:xfrm>
        </p:spPr>
        <p:txBody>
          <a:bodyPr>
            <a:noAutofit/>
          </a:bodyPr>
          <a:lstStyle/>
          <a:p>
            <a:pPr algn="ctr"/>
            <a:r>
              <a:rPr lang="ru-RU" sz="2800" i="1" dirty="0">
                <a:latin typeface="Times New Roman" panose="02020603050405020304" pitchFamily="18" charset="0"/>
                <a:cs typeface="Times New Roman" panose="02020603050405020304" pitchFamily="18" charset="0"/>
              </a:rPr>
              <a:t>Исполнение расходов бюджета по разделам и подразделам, классификации расходов бюджета </a:t>
            </a:r>
            <a:r>
              <a:rPr lang="ru-RU" sz="2800" i="1" dirty="0" err="1">
                <a:latin typeface="Times New Roman" panose="02020603050405020304" pitchFamily="18" charset="0"/>
                <a:cs typeface="Times New Roman" panose="02020603050405020304" pitchFamily="18" charset="0"/>
              </a:rPr>
              <a:t>Дружногорского</a:t>
            </a:r>
            <a:r>
              <a:rPr lang="ru-RU" sz="2800" i="1" dirty="0">
                <a:latin typeface="Times New Roman" panose="02020603050405020304" pitchFamily="18" charset="0"/>
                <a:cs typeface="Times New Roman" panose="02020603050405020304" pitchFamily="18" charset="0"/>
              </a:rPr>
              <a:t> городского поселения  2020 год</a:t>
            </a:r>
            <a:endParaRPr lang="ru-RU" sz="2800" i="1" dirty="0"/>
          </a:p>
        </p:txBody>
      </p:sp>
      <p:pic>
        <p:nvPicPr>
          <p:cNvPr id="8" name="Рисунок 7"/>
          <p:cNvPicPr>
            <a:picLocks noChangeAspect="1"/>
          </p:cNvPicPr>
          <p:nvPr/>
        </p:nvPicPr>
        <p:blipFill>
          <a:blip r:embed="rId3"/>
          <a:stretch>
            <a:fillRect/>
          </a:stretch>
        </p:blipFill>
        <p:spPr>
          <a:xfrm>
            <a:off x="257175" y="0"/>
            <a:ext cx="1514475" cy="1009650"/>
          </a:xfrm>
          <a:prstGeom prst="rect">
            <a:avLst/>
          </a:prstGeom>
        </p:spPr>
      </p:pic>
      <p:graphicFrame>
        <p:nvGraphicFramePr>
          <p:cNvPr id="2" name="Таблица 1"/>
          <p:cNvGraphicFramePr>
            <a:graphicFrameLocks noGrp="1"/>
          </p:cNvGraphicFramePr>
          <p:nvPr>
            <p:extLst>
              <p:ext uri="{D42A27DB-BD31-4B8C-83A1-F6EECF244321}">
                <p14:modId xmlns:p14="http://schemas.microsoft.com/office/powerpoint/2010/main" val="1491905002"/>
              </p:ext>
            </p:extLst>
          </p:nvPr>
        </p:nvGraphicFramePr>
        <p:xfrm>
          <a:off x="257175" y="1381126"/>
          <a:ext cx="11668125" cy="5343526"/>
        </p:xfrm>
        <a:graphic>
          <a:graphicData uri="http://schemas.openxmlformats.org/drawingml/2006/table">
            <a:tbl>
              <a:tblPr firstRow="1" bandRow="1">
                <a:tableStyleId>{5C22544A-7EE6-4342-B048-85BDC9FD1C3A}</a:tableStyleId>
              </a:tblPr>
              <a:tblGrid>
                <a:gridCol w="5574071">
                  <a:extLst>
                    <a:ext uri="{9D8B030D-6E8A-4147-A177-3AD203B41FA5}">
                      <a16:colId xmlns:a16="http://schemas.microsoft.com/office/drawing/2014/main" val="192293367"/>
                    </a:ext>
                  </a:extLst>
                </a:gridCol>
                <a:gridCol w="2265081">
                  <a:extLst>
                    <a:ext uri="{9D8B030D-6E8A-4147-A177-3AD203B41FA5}">
                      <a16:colId xmlns:a16="http://schemas.microsoft.com/office/drawing/2014/main" val="2433936134"/>
                    </a:ext>
                  </a:extLst>
                </a:gridCol>
                <a:gridCol w="2127207">
                  <a:extLst>
                    <a:ext uri="{9D8B030D-6E8A-4147-A177-3AD203B41FA5}">
                      <a16:colId xmlns:a16="http://schemas.microsoft.com/office/drawing/2014/main" val="3831719179"/>
                    </a:ext>
                  </a:extLst>
                </a:gridCol>
                <a:gridCol w="1701766">
                  <a:extLst>
                    <a:ext uri="{9D8B030D-6E8A-4147-A177-3AD203B41FA5}">
                      <a16:colId xmlns:a16="http://schemas.microsoft.com/office/drawing/2014/main" val="1985534405"/>
                    </a:ext>
                  </a:extLst>
                </a:gridCol>
              </a:tblGrid>
              <a:tr h="594627">
                <a:tc>
                  <a:txBody>
                    <a:bodyPr/>
                    <a:lstStyle/>
                    <a:p>
                      <a:pPr algn="ctr"/>
                      <a:r>
                        <a:rPr lang="ru-RU" sz="1800" dirty="0">
                          <a:latin typeface="Times New Roman" panose="02020603050405020304" pitchFamily="18" charset="0"/>
                          <a:cs typeface="Times New Roman" panose="02020603050405020304" pitchFamily="18" charset="0"/>
                        </a:rPr>
                        <a:t>Наименование показателя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1" i="0" u="none" strike="noStrike" dirty="0">
                          <a:effectLst/>
                          <a:latin typeface="Times New Roman" panose="02020603050405020304" pitchFamily="18" charset="0"/>
                        </a:rPr>
                        <a:t>Бюджет на  2020 г.</a:t>
                      </a:r>
                      <a:r>
                        <a:rPr lang="en-US" sz="1800" b="1" i="0" u="none" strike="noStrike" dirty="0">
                          <a:effectLst/>
                          <a:latin typeface="Times New Roman" panose="02020603050405020304" pitchFamily="18" charset="0"/>
                        </a:rPr>
                        <a:t> </a:t>
                      </a:r>
                      <a:r>
                        <a:rPr lang="ru-RU" sz="1800" b="1" i="0" u="none" strike="noStrike" dirty="0">
                          <a:effectLst/>
                          <a:latin typeface="Times New Roman" panose="02020603050405020304" pitchFamily="18" charset="0"/>
                        </a:rPr>
                        <a:t>тысяч рублей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1" i="0" u="none" strike="noStrike" dirty="0">
                          <a:effectLst/>
                          <a:latin typeface="Times New Roman" panose="02020603050405020304" pitchFamily="18" charset="0"/>
                        </a:rPr>
                        <a:t>Исполнено 2020 год  сумма, тыс.</a:t>
                      </a:r>
                      <a:r>
                        <a:rPr lang="en-US" sz="1800" b="1" i="0" u="none" strike="noStrike" dirty="0">
                          <a:effectLst/>
                          <a:latin typeface="Times New Roman" panose="02020603050405020304" pitchFamily="18" charset="0"/>
                        </a:rPr>
                        <a:t> </a:t>
                      </a:r>
                      <a:r>
                        <a:rPr lang="ru-RU" sz="1800" b="1" i="0" u="none" strike="noStrike" dirty="0">
                          <a:effectLst/>
                          <a:latin typeface="Times New Roman" panose="02020603050405020304" pitchFamily="18" charset="0"/>
                        </a:rPr>
                        <a:t>руб.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1" i="0" u="none" strike="noStrike" dirty="0">
                          <a:effectLst/>
                          <a:latin typeface="Times New Roman" panose="02020603050405020304" pitchFamily="18" charset="0"/>
                        </a:rPr>
                        <a:t>% исполнения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9271147"/>
                  </a:ext>
                </a:extLst>
              </a:tr>
              <a:tr h="395065">
                <a:tc>
                  <a:txBody>
                    <a:bodyPr/>
                    <a:lstStyle/>
                    <a:p>
                      <a:pPr algn="ctr" fontAlgn="b"/>
                      <a:r>
                        <a:rPr lang="ru-RU" sz="1600" b="1" i="0" u="none" strike="noStrike">
                          <a:effectLst/>
                          <a:latin typeface="Times New Roman" panose="02020603050405020304" pitchFamily="18" charset="0"/>
                        </a:rPr>
                        <a:t>Общегосударственные вопросы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a:effectLst/>
                          <a:latin typeface="Times New Roman" panose="02020603050405020304" pitchFamily="18" charset="0"/>
                        </a:rPr>
                        <a:t>13 582,23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a:effectLst/>
                          <a:latin typeface="Times New Roman" panose="02020603050405020304" pitchFamily="18" charset="0"/>
                        </a:rPr>
                        <a:t>13 442,90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99,0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8901926"/>
                  </a:ext>
                </a:extLst>
              </a:tr>
              <a:tr h="529685">
                <a:tc>
                  <a:txBody>
                    <a:bodyPr/>
                    <a:lstStyle/>
                    <a:p>
                      <a:pPr algn="ctr" fontAlgn="b"/>
                      <a:r>
                        <a:rPr lang="ru-RU" sz="1600" b="0" i="0" u="none" strike="noStrike">
                          <a:effectLst/>
                          <a:latin typeface="Times New Roman" panose="02020603050405020304" pitchFamily="18" charset="0"/>
                        </a:rPr>
                        <a:t>Функционирование представительных органов местного самоуправления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7390811"/>
                  </a:ext>
                </a:extLst>
              </a:tr>
              <a:tr h="395065">
                <a:tc>
                  <a:txBody>
                    <a:bodyPr/>
                    <a:lstStyle/>
                    <a:p>
                      <a:pPr algn="ctr" fontAlgn="b"/>
                      <a:r>
                        <a:rPr lang="ru-RU" sz="1600" b="0" i="0" u="none" strike="noStrike">
                          <a:effectLst/>
                          <a:latin typeface="Times New Roman" panose="02020603050405020304" pitchFamily="18" charset="0"/>
                        </a:rPr>
                        <a:t>Функционирование местных администраций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13 012,93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12 873,60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98,9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9478501"/>
                  </a:ext>
                </a:extLst>
              </a:tr>
              <a:tr h="789454">
                <a:tc>
                  <a:txBody>
                    <a:bodyPr/>
                    <a:lstStyle/>
                    <a:p>
                      <a:pPr algn="ctr" fontAlgn="b"/>
                      <a:r>
                        <a:rPr lang="ru-RU" sz="1600" b="0" i="0" u="none" strike="noStrike">
                          <a:effectLst/>
                          <a:latin typeface="Times New Roman" panose="02020603050405020304" pitchFamily="18" charset="0"/>
                        </a:rPr>
                        <a:t>Обеспечение деятельности финансовых, налоговых и таможенных органов и органов финансового (финансово-бюджетного) надзора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168,27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168,27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339058"/>
                  </a:ext>
                </a:extLst>
              </a:tr>
              <a:tr h="395065">
                <a:tc>
                  <a:txBody>
                    <a:bodyPr/>
                    <a:lstStyle/>
                    <a:p>
                      <a:pPr algn="ctr" fontAlgn="b"/>
                      <a:r>
                        <a:rPr lang="ru-RU" sz="1600" b="0" i="0" u="none" strike="noStrike">
                          <a:effectLst/>
                          <a:latin typeface="Times New Roman" panose="02020603050405020304" pitchFamily="18" charset="0"/>
                        </a:rPr>
                        <a:t>Резервные фонды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7430408"/>
                  </a:ext>
                </a:extLst>
              </a:tr>
              <a:tr h="395065">
                <a:tc>
                  <a:txBody>
                    <a:bodyPr/>
                    <a:lstStyle/>
                    <a:p>
                      <a:pPr algn="ctr" fontAlgn="b"/>
                      <a:r>
                        <a:rPr lang="ru-RU" sz="1600" b="0" i="0" u="none" strike="noStrike">
                          <a:effectLst/>
                          <a:latin typeface="Times New Roman" panose="02020603050405020304" pitchFamily="18" charset="0"/>
                        </a:rPr>
                        <a:t>Другие общегосударственные вопросы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401,04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401,04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8331057"/>
                  </a:ext>
                </a:extLst>
              </a:tr>
              <a:tr h="395065">
                <a:tc>
                  <a:txBody>
                    <a:bodyPr/>
                    <a:lstStyle/>
                    <a:p>
                      <a:pPr algn="ctr" fontAlgn="b"/>
                      <a:r>
                        <a:rPr lang="ru-RU" sz="1600" b="1" i="0" u="none" strike="noStrike">
                          <a:effectLst/>
                          <a:latin typeface="Times New Roman" panose="02020603050405020304" pitchFamily="18" charset="0"/>
                        </a:rPr>
                        <a:t>Национальная оборона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a:effectLst/>
                          <a:latin typeface="Times New Roman" panose="02020603050405020304" pitchFamily="18" charset="0"/>
                        </a:rPr>
                        <a:t>300,10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a:effectLst/>
                          <a:latin typeface="Times New Roman" panose="02020603050405020304" pitchFamily="18" charset="0"/>
                        </a:rPr>
                        <a:t>300,10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129926"/>
                  </a:ext>
                </a:extLst>
              </a:tr>
              <a:tr h="395065">
                <a:tc>
                  <a:txBody>
                    <a:bodyPr/>
                    <a:lstStyle/>
                    <a:p>
                      <a:pPr algn="ctr" fontAlgn="b"/>
                      <a:r>
                        <a:rPr lang="ru-RU" sz="1600" b="0" i="0" u="none" strike="noStrike">
                          <a:effectLst/>
                          <a:latin typeface="Times New Roman" panose="02020603050405020304" pitchFamily="18" charset="0"/>
                        </a:rPr>
                        <a:t>Мобилизационная и вневойсковая подготовка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300,10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300,10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957878"/>
                  </a:ext>
                </a:extLst>
              </a:tr>
              <a:tr h="529685">
                <a:tc>
                  <a:txBody>
                    <a:bodyPr/>
                    <a:lstStyle/>
                    <a:p>
                      <a:pPr algn="ctr" fontAlgn="b"/>
                      <a:r>
                        <a:rPr lang="ru-RU" sz="1600" b="1" i="0" u="none" strike="noStrike">
                          <a:effectLst/>
                          <a:latin typeface="Times New Roman" panose="02020603050405020304" pitchFamily="18" charset="0"/>
                        </a:rPr>
                        <a:t>Национальная безопасность и правоохранительная деятельность</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a:effectLst/>
                          <a:latin typeface="Times New Roman" panose="02020603050405020304" pitchFamily="18" charset="0"/>
                        </a:rPr>
                        <a:t>306,00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a:effectLst/>
                          <a:latin typeface="Times New Roman" panose="02020603050405020304" pitchFamily="18" charset="0"/>
                        </a:rPr>
                        <a:t>304,69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99,6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250651"/>
                  </a:ext>
                </a:extLst>
              </a:tr>
              <a:tr h="529685">
                <a:tc>
                  <a:txBody>
                    <a:bodyPr/>
                    <a:lstStyle/>
                    <a:p>
                      <a:pPr algn="ctr" fontAlgn="b"/>
                      <a:r>
                        <a:rPr lang="ru-RU" sz="1600" b="0" i="0" u="none" strike="noStrike" dirty="0">
                          <a:effectLst/>
                          <a:latin typeface="Times New Roman" panose="02020603050405020304" pitchFamily="18" charset="0"/>
                        </a:rPr>
                        <a:t>Защита населения и территории от чрезвычайных ситуаций природного и техногенного характера, гражданская оборона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306,00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304,69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99,6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0626802"/>
                  </a:ext>
                </a:extLst>
              </a:tr>
            </a:tbl>
          </a:graphicData>
        </a:graphic>
      </p:graphicFrame>
    </p:spTree>
    <p:extLst>
      <p:ext uri="{BB962C8B-B14F-4D97-AF65-F5344CB8AC3E}">
        <p14:creationId xmlns:p14="http://schemas.microsoft.com/office/powerpoint/2010/main" val="15081919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27</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Заголовок 5"/>
          <p:cNvSpPr>
            <a:spLocks noGrp="1"/>
          </p:cNvSpPr>
          <p:nvPr>
            <p:ph type="title"/>
          </p:nvPr>
        </p:nvSpPr>
        <p:spPr>
          <a:xfrm flipH="1">
            <a:off x="1771650" y="476250"/>
            <a:ext cx="9201150" cy="723900"/>
          </a:xfrm>
        </p:spPr>
        <p:txBody>
          <a:bodyPr>
            <a:noAutofit/>
          </a:bodyPr>
          <a:lstStyle/>
          <a:p>
            <a:pPr algn="ctr"/>
            <a:r>
              <a:rPr lang="ru-RU" sz="2800" i="1" dirty="0">
                <a:latin typeface="Times New Roman" panose="02020603050405020304" pitchFamily="18" charset="0"/>
                <a:cs typeface="Times New Roman" panose="02020603050405020304" pitchFamily="18" charset="0"/>
              </a:rPr>
              <a:t>Исполнение расходов бюджета по разделам и подразделам, классификации расходов бюджета </a:t>
            </a:r>
            <a:r>
              <a:rPr lang="ru-RU" sz="2800" i="1" dirty="0" err="1">
                <a:latin typeface="Times New Roman" panose="02020603050405020304" pitchFamily="18" charset="0"/>
                <a:cs typeface="Times New Roman" panose="02020603050405020304" pitchFamily="18" charset="0"/>
              </a:rPr>
              <a:t>Дружногорского</a:t>
            </a:r>
            <a:r>
              <a:rPr lang="ru-RU" sz="2800" i="1" dirty="0">
                <a:latin typeface="Times New Roman" panose="02020603050405020304" pitchFamily="18" charset="0"/>
                <a:cs typeface="Times New Roman" panose="02020603050405020304" pitchFamily="18" charset="0"/>
              </a:rPr>
              <a:t> городского поселения  2020 год</a:t>
            </a:r>
            <a:endParaRPr lang="ru-RU" sz="2800" i="1" dirty="0"/>
          </a:p>
        </p:txBody>
      </p:sp>
      <p:pic>
        <p:nvPicPr>
          <p:cNvPr id="8" name="Рисунок 7"/>
          <p:cNvPicPr>
            <a:picLocks noChangeAspect="1"/>
          </p:cNvPicPr>
          <p:nvPr/>
        </p:nvPicPr>
        <p:blipFill>
          <a:blip r:embed="rId3"/>
          <a:stretch>
            <a:fillRect/>
          </a:stretch>
        </p:blipFill>
        <p:spPr>
          <a:xfrm>
            <a:off x="257175" y="0"/>
            <a:ext cx="1514475" cy="1009650"/>
          </a:xfrm>
          <a:prstGeom prst="rect">
            <a:avLst/>
          </a:prstGeom>
        </p:spPr>
      </p:pic>
      <p:graphicFrame>
        <p:nvGraphicFramePr>
          <p:cNvPr id="3" name="Таблица 2"/>
          <p:cNvGraphicFramePr>
            <a:graphicFrameLocks noGrp="1"/>
          </p:cNvGraphicFramePr>
          <p:nvPr>
            <p:extLst>
              <p:ext uri="{D42A27DB-BD31-4B8C-83A1-F6EECF244321}">
                <p14:modId xmlns:p14="http://schemas.microsoft.com/office/powerpoint/2010/main" val="606230709"/>
              </p:ext>
            </p:extLst>
          </p:nvPr>
        </p:nvGraphicFramePr>
        <p:xfrm>
          <a:off x="257176" y="1314449"/>
          <a:ext cx="11715750" cy="5324478"/>
        </p:xfrm>
        <a:graphic>
          <a:graphicData uri="http://schemas.openxmlformats.org/drawingml/2006/table">
            <a:tbl>
              <a:tblPr firstRow="1" bandRow="1">
                <a:tableStyleId>{5C22544A-7EE6-4342-B048-85BDC9FD1C3A}</a:tableStyleId>
              </a:tblPr>
              <a:tblGrid>
                <a:gridCol w="5596822">
                  <a:extLst>
                    <a:ext uri="{9D8B030D-6E8A-4147-A177-3AD203B41FA5}">
                      <a16:colId xmlns:a16="http://schemas.microsoft.com/office/drawing/2014/main" val="132110846"/>
                    </a:ext>
                  </a:extLst>
                </a:gridCol>
                <a:gridCol w="2274327">
                  <a:extLst>
                    <a:ext uri="{9D8B030D-6E8A-4147-A177-3AD203B41FA5}">
                      <a16:colId xmlns:a16="http://schemas.microsoft.com/office/drawing/2014/main" val="2748779872"/>
                    </a:ext>
                  </a:extLst>
                </a:gridCol>
                <a:gridCol w="2135889">
                  <a:extLst>
                    <a:ext uri="{9D8B030D-6E8A-4147-A177-3AD203B41FA5}">
                      <a16:colId xmlns:a16="http://schemas.microsoft.com/office/drawing/2014/main" val="2906074321"/>
                    </a:ext>
                  </a:extLst>
                </a:gridCol>
                <a:gridCol w="1708712">
                  <a:extLst>
                    <a:ext uri="{9D8B030D-6E8A-4147-A177-3AD203B41FA5}">
                      <a16:colId xmlns:a16="http://schemas.microsoft.com/office/drawing/2014/main" val="4023935342"/>
                    </a:ext>
                  </a:extLst>
                </a:gridCol>
              </a:tblGrid>
              <a:tr h="578805">
                <a:tc>
                  <a:txBody>
                    <a:bodyPr/>
                    <a:lstStyle/>
                    <a:p>
                      <a:pPr algn="ctr"/>
                      <a:r>
                        <a:rPr lang="ru-RU" sz="1800" dirty="0">
                          <a:latin typeface="Times New Roman" panose="02020603050405020304" pitchFamily="18" charset="0"/>
                          <a:cs typeface="Times New Roman" panose="02020603050405020304" pitchFamily="18" charset="0"/>
                        </a:rPr>
                        <a:t>Наименование показателя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1" i="0" u="none" strike="noStrike" dirty="0">
                          <a:effectLst/>
                          <a:latin typeface="Times New Roman" panose="02020603050405020304" pitchFamily="18" charset="0"/>
                        </a:rPr>
                        <a:t>Бюджет на  2020 г.</a:t>
                      </a:r>
                      <a:r>
                        <a:rPr lang="en-US" sz="1800" b="1" i="0" u="none" strike="noStrike" dirty="0">
                          <a:effectLst/>
                          <a:latin typeface="Times New Roman" panose="02020603050405020304" pitchFamily="18" charset="0"/>
                        </a:rPr>
                        <a:t> </a:t>
                      </a:r>
                      <a:r>
                        <a:rPr lang="ru-RU" sz="1800" b="1" i="0" u="none" strike="noStrike" dirty="0">
                          <a:effectLst/>
                          <a:latin typeface="Times New Roman" panose="02020603050405020304" pitchFamily="18" charset="0"/>
                        </a:rPr>
                        <a:t>тысяч рублей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1" i="0" u="none" strike="noStrike" dirty="0">
                          <a:effectLst/>
                          <a:latin typeface="Times New Roman" panose="02020603050405020304" pitchFamily="18" charset="0"/>
                        </a:rPr>
                        <a:t>Исполнено 2020 год  сумма, тыс.</a:t>
                      </a:r>
                      <a:r>
                        <a:rPr lang="en-US" sz="1800" b="1" i="0" u="none" strike="noStrike" dirty="0">
                          <a:effectLst/>
                          <a:latin typeface="Times New Roman" panose="02020603050405020304" pitchFamily="18" charset="0"/>
                        </a:rPr>
                        <a:t> </a:t>
                      </a:r>
                      <a:r>
                        <a:rPr lang="ru-RU" sz="1800" b="1" i="0" u="none" strike="noStrike" dirty="0">
                          <a:effectLst/>
                          <a:latin typeface="Times New Roman" panose="02020603050405020304" pitchFamily="18" charset="0"/>
                        </a:rPr>
                        <a:t>руб.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1" i="0" u="none" strike="noStrike" dirty="0">
                          <a:effectLst/>
                          <a:latin typeface="Times New Roman" panose="02020603050405020304" pitchFamily="18" charset="0"/>
                        </a:rPr>
                        <a:t>% исполнения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697876"/>
                  </a:ext>
                </a:extLst>
              </a:tr>
              <a:tr h="384553">
                <a:tc>
                  <a:txBody>
                    <a:bodyPr/>
                    <a:lstStyle/>
                    <a:p>
                      <a:pPr algn="ctr" fontAlgn="b"/>
                      <a:r>
                        <a:rPr lang="ru-RU" sz="1600" b="1" i="0" u="none" strike="noStrike">
                          <a:effectLst/>
                          <a:latin typeface="Times New Roman" panose="02020603050405020304" pitchFamily="18" charset="0"/>
                        </a:rPr>
                        <a:t>Национальная экономика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a:effectLst/>
                          <a:latin typeface="Times New Roman" panose="02020603050405020304" pitchFamily="18" charset="0"/>
                        </a:rPr>
                        <a:t>3 914,19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a:effectLst/>
                          <a:latin typeface="Times New Roman" panose="02020603050405020304" pitchFamily="18" charset="0"/>
                        </a:rPr>
                        <a:t>3 867,69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98,8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7187484"/>
                  </a:ext>
                </a:extLst>
              </a:tr>
              <a:tr h="384553">
                <a:tc>
                  <a:txBody>
                    <a:bodyPr/>
                    <a:lstStyle/>
                    <a:p>
                      <a:pPr algn="ctr" fontAlgn="b"/>
                      <a:r>
                        <a:rPr lang="ru-RU" sz="1600" b="0" i="0" u="none" strike="noStrike">
                          <a:effectLst/>
                          <a:latin typeface="Times New Roman" panose="02020603050405020304" pitchFamily="18" charset="0"/>
                        </a:rPr>
                        <a:t>Дорожное хозяйство (дорожные фонды)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3 668,80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3 664,30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99,9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317622"/>
                  </a:ext>
                </a:extLst>
              </a:tr>
              <a:tr h="384553">
                <a:tc>
                  <a:txBody>
                    <a:bodyPr/>
                    <a:lstStyle/>
                    <a:p>
                      <a:pPr algn="ctr" fontAlgn="b"/>
                      <a:r>
                        <a:rPr lang="ru-RU" sz="1600" b="0" i="0" u="none" strike="noStrike">
                          <a:effectLst/>
                          <a:latin typeface="Times New Roman" panose="02020603050405020304" pitchFamily="18" charset="0"/>
                        </a:rPr>
                        <a:t>Другие вопросы в области национальной экономики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245,39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203,39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82,9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9851158"/>
                  </a:ext>
                </a:extLst>
              </a:tr>
              <a:tr h="384553">
                <a:tc>
                  <a:txBody>
                    <a:bodyPr/>
                    <a:lstStyle/>
                    <a:p>
                      <a:pPr algn="ctr" fontAlgn="b"/>
                      <a:r>
                        <a:rPr lang="ru-RU" sz="1600" b="1" i="0" u="none" strike="noStrike">
                          <a:effectLst/>
                          <a:latin typeface="Times New Roman" panose="02020603050405020304" pitchFamily="18" charset="0"/>
                        </a:rPr>
                        <a:t>Жилищно-коммунальное хозяйство</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a:effectLst/>
                          <a:latin typeface="Times New Roman" panose="02020603050405020304" pitchFamily="18" charset="0"/>
                        </a:rPr>
                        <a:t>262 069,40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a:effectLst/>
                          <a:latin typeface="Times New Roman" panose="02020603050405020304" pitchFamily="18" charset="0"/>
                        </a:rPr>
                        <a:t>259 627,57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99,1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8217727"/>
                  </a:ext>
                </a:extLst>
              </a:tr>
              <a:tr h="384553">
                <a:tc>
                  <a:txBody>
                    <a:bodyPr/>
                    <a:lstStyle/>
                    <a:p>
                      <a:pPr algn="ctr" fontAlgn="b"/>
                      <a:r>
                        <a:rPr lang="ru-RU" sz="1600" b="0" i="0" u="none" strike="noStrike">
                          <a:effectLst/>
                          <a:latin typeface="Times New Roman" panose="02020603050405020304" pitchFamily="18" charset="0"/>
                        </a:rPr>
                        <a:t>Жилищное  хозяйство</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245 960,25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245 073,02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99,6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1013057"/>
                  </a:ext>
                </a:extLst>
              </a:tr>
              <a:tr h="384553">
                <a:tc>
                  <a:txBody>
                    <a:bodyPr/>
                    <a:lstStyle/>
                    <a:p>
                      <a:pPr algn="ctr" fontAlgn="b"/>
                      <a:r>
                        <a:rPr lang="ru-RU" sz="1600" b="0" i="0" u="none" strike="noStrike">
                          <a:effectLst/>
                          <a:latin typeface="Times New Roman" panose="02020603050405020304" pitchFamily="18" charset="0"/>
                        </a:rPr>
                        <a:t>Коммунальное хозяйство</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1 126,57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1 126,57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6735368"/>
                  </a:ext>
                </a:extLst>
              </a:tr>
              <a:tr h="384553">
                <a:tc>
                  <a:txBody>
                    <a:bodyPr/>
                    <a:lstStyle/>
                    <a:p>
                      <a:pPr algn="ctr" fontAlgn="b"/>
                      <a:r>
                        <a:rPr lang="ru-RU" sz="1600" b="0" i="0" u="none" strike="noStrike">
                          <a:effectLst/>
                          <a:latin typeface="Times New Roman" panose="02020603050405020304" pitchFamily="18" charset="0"/>
                        </a:rPr>
                        <a:t>Благоустройство</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8 256,39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6 767,05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82,0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9599202"/>
                  </a:ext>
                </a:extLst>
              </a:tr>
              <a:tr h="384553">
                <a:tc>
                  <a:txBody>
                    <a:bodyPr/>
                    <a:lstStyle/>
                    <a:p>
                      <a:pPr algn="ctr" fontAlgn="b"/>
                      <a:r>
                        <a:rPr lang="ru-RU" sz="1600" b="0" i="0" u="none" strike="noStrike" dirty="0">
                          <a:effectLst/>
                          <a:latin typeface="Times New Roman" panose="02020603050405020304" pitchFamily="18" charset="0"/>
                        </a:rPr>
                        <a:t>Другие вопросы в области ЖКХ</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6 726,19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6 660,93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99,0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4988742"/>
                  </a:ext>
                </a:extLst>
              </a:tr>
              <a:tr h="384553">
                <a:tc>
                  <a:txBody>
                    <a:bodyPr/>
                    <a:lstStyle/>
                    <a:p>
                      <a:pPr algn="ctr" fontAlgn="b"/>
                      <a:r>
                        <a:rPr lang="ru-RU" sz="1600" b="0" i="0" u="none" strike="noStrike" dirty="0">
                          <a:effectLst/>
                          <a:latin typeface="Times New Roman" panose="02020603050405020304" pitchFamily="18" charset="0"/>
                        </a:rPr>
                        <a:t>Охрана</a:t>
                      </a:r>
                      <a:r>
                        <a:rPr lang="ru-RU" sz="1600" b="0" i="0" u="none" strike="noStrike" baseline="0" dirty="0">
                          <a:effectLst/>
                          <a:latin typeface="Times New Roman" panose="02020603050405020304" pitchFamily="18" charset="0"/>
                        </a:rPr>
                        <a:t> окружающей среды</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a:effectLst/>
                          <a:latin typeface="Times New Roman" panose="02020603050405020304" pitchFamily="18" charset="0"/>
                        </a:rPr>
                        <a:t>85,00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a:effectLst/>
                          <a:latin typeface="Times New Roman" panose="02020603050405020304" pitchFamily="18" charset="0"/>
                        </a:rPr>
                        <a:t>85,00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7364917"/>
                  </a:ext>
                </a:extLst>
              </a:tr>
              <a:tr h="384553">
                <a:tc>
                  <a:txBody>
                    <a:bodyPr/>
                    <a:lstStyle/>
                    <a:p>
                      <a:pPr algn="ctr" fontAlgn="b"/>
                      <a:r>
                        <a:rPr lang="ru-RU" sz="1600" b="0" i="0" u="none" strike="noStrike" dirty="0">
                          <a:effectLst/>
                          <a:latin typeface="Times New Roman" panose="02020603050405020304" pitchFamily="18" charset="0"/>
                        </a:rPr>
                        <a:t>Другие вопросы в области охраны окружающей среды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85,00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85,00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8516322"/>
                  </a:ext>
                </a:extLst>
              </a:tr>
              <a:tr h="384553">
                <a:tc>
                  <a:txBody>
                    <a:bodyPr/>
                    <a:lstStyle/>
                    <a:p>
                      <a:pPr algn="ctr" fontAlgn="b"/>
                      <a:r>
                        <a:rPr lang="ru-RU" sz="1600" b="1" i="0" u="none" strike="noStrike" dirty="0">
                          <a:effectLst/>
                          <a:latin typeface="Times New Roman" panose="02020603050405020304" pitchFamily="18" charset="0"/>
                        </a:rPr>
                        <a:t>Образование</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a:effectLst/>
                          <a:latin typeface="Times New Roman" panose="02020603050405020304" pitchFamily="18" charset="0"/>
                        </a:rPr>
                        <a:t>169,00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a:effectLst/>
                          <a:latin typeface="Times New Roman" panose="02020603050405020304" pitchFamily="18" charset="0"/>
                        </a:rPr>
                        <a:t>169,00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2937327"/>
                  </a:ext>
                </a:extLst>
              </a:tr>
              <a:tr h="515590">
                <a:tc>
                  <a:txBody>
                    <a:bodyPr/>
                    <a:lstStyle/>
                    <a:p>
                      <a:pPr algn="ctr" fontAlgn="b"/>
                      <a:r>
                        <a:rPr lang="ru-RU" sz="1600" b="0" i="0" u="none" strike="noStrike" dirty="0">
                          <a:effectLst/>
                          <a:latin typeface="Times New Roman" panose="02020603050405020304" pitchFamily="18" charset="0"/>
                        </a:rPr>
                        <a:t>Профессиональная подготовка, переподготовка и повышение квалификации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7,90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7,90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3213554"/>
                  </a:ext>
                </a:extLst>
              </a:tr>
            </a:tbl>
          </a:graphicData>
        </a:graphic>
      </p:graphicFrame>
    </p:spTree>
    <p:extLst>
      <p:ext uri="{BB962C8B-B14F-4D97-AF65-F5344CB8AC3E}">
        <p14:creationId xmlns:p14="http://schemas.microsoft.com/office/powerpoint/2010/main" val="23915059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28</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Заголовок 5"/>
          <p:cNvSpPr>
            <a:spLocks noGrp="1"/>
          </p:cNvSpPr>
          <p:nvPr>
            <p:ph type="title"/>
          </p:nvPr>
        </p:nvSpPr>
        <p:spPr>
          <a:xfrm flipH="1">
            <a:off x="1771650" y="276224"/>
            <a:ext cx="9201150" cy="942976"/>
          </a:xfrm>
        </p:spPr>
        <p:txBody>
          <a:bodyPr>
            <a:noAutofit/>
          </a:bodyPr>
          <a:lstStyle/>
          <a:p>
            <a:pPr algn="ctr"/>
            <a:r>
              <a:rPr lang="ru-RU" sz="2800" i="1" dirty="0">
                <a:latin typeface="Times New Roman" panose="02020603050405020304" pitchFamily="18" charset="0"/>
                <a:cs typeface="Times New Roman" panose="02020603050405020304" pitchFamily="18" charset="0"/>
              </a:rPr>
              <a:t>Исполнение расходов бюджета по разделам и подразделам, классификации расходов бюджета </a:t>
            </a:r>
            <a:r>
              <a:rPr lang="ru-RU" sz="2800" i="1" dirty="0" err="1">
                <a:latin typeface="Times New Roman" panose="02020603050405020304" pitchFamily="18" charset="0"/>
                <a:cs typeface="Times New Roman" panose="02020603050405020304" pitchFamily="18" charset="0"/>
              </a:rPr>
              <a:t>Дружногорского</a:t>
            </a:r>
            <a:r>
              <a:rPr lang="ru-RU" sz="2800" i="1" dirty="0">
                <a:latin typeface="Times New Roman" panose="02020603050405020304" pitchFamily="18" charset="0"/>
                <a:cs typeface="Times New Roman" panose="02020603050405020304" pitchFamily="18" charset="0"/>
              </a:rPr>
              <a:t> городского поселения  2020 год</a:t>
            </a:r>
            <a:endParaRPr lang="ru-RU" sz="2800" i="1" dirty="0"/>
          </a:p>
        </p:txBody>
      </p:sp>
      <p:pic>
        <p:nvPicPr>
          <p:cNvPr id="8" name="Рисунок 7"/>
          <p:cNvPicPr>
            <a:picLocks noChangeAspect="1"/>
          </p:cNvPicPr>
          <p:nvPr/>
        </p:nvPicPr>
        <p:blipFill>
          <a:blip r:embed="rId3"/>
          <a:stretch>
            <a:fillRect/>
          </a:stretch>
        </p:blipFill>
        <p:spPr>
          <a:xfrm>
            <a:off x="257175" y="0"/>
            <a:ext cx="1514475" cy="1009650"/>
          </a:xfrm>
          <a:prstGeom prst="rect">
            <a:avLst/>
          </a:prstGeom>
        </p:spPr>
      </p:pic>
      <p:graphicFrame>
        <p:nvGraphicFramePr>
          <p:cNvPr id="2" name="Таблица 1"/>
          <p:cNvGraphicFramePr>
            <a:graphicFrameLocks noGrp="1"/>
          </p:cNvGraphicFramePr>
          <p:nvPr>
            <p:extLst>
              <p:ext uri="{D42A27DB-BD31-4B8C-83A1-F6EECF244321}">
                <p14:modId xmlns:p14="http://schemas.microsoft.com/office/powerpoint/2010/main" val="1021058186"/>
              </p:ext>
            </p:extLst>
          </p:nvPr>
        </p:nvGraphicFramePr>
        <p:xfrm>
          <a:off x="257175" y="1362072"/>
          <a:ext cx="11744325" cy="4856483"/>
        </p:xfrm>
        <a:graphic>
          <a:graphicData uri="http://schemas.openxmlformats.org/drawingml/2006/table">
            <a:tbl>
              <a:tblPr firstRow="1" bandRow="1">
                <a:tableStyleId>{5C22544A-7EE6-4342-B048-85BDC9FD1C3A}</a:tableStyleId>
              </a:tblPr>
              <a:tblGrid>
                <a:gridCol w="5610473">
                  <a:extLst>
                    <a:ext uri="{9D8B030D-6E8A-4147-A177-3AD203B41FA5}">
                      <a16:colId xmlns:a16="http://schemas.microsoft.com/office/drawing/2014/main" val="328254847"/>
                    </a:ext>
                  </a:extLst>
                </a:gridCol>
                <a:gridCol w="2279874">
                  <a:extLst>
                    <a:ext uri="{9D8B030D-6E8A-4147-A177-3AD203B41FA5}">
                      <a16:colId xmlns:a16="http://schemas.microsoft.com/office/drawing/2014/main" val="2311092946"/>
                    </a:ext>
                  </a:extLst>
                </a:gridCol>
                <a:gridCol w="2141098">
                  <a:extLst>
                    <a:ext uri="{9D8B030D-6E8A-4147-A177-3AD203B41FA5}">
                      <a16:colId xmlns:a16="http://schemas.microsoft.com/office/drawing/2014/main" val="1867671063"/>
                    </a:ext>
                  </a:extLst>
                </a:gridCol>
                <a:gridCol w="1712880">
                  <a:extLst>
                    <a:ext uri="{9D8B030D-6E8A-4147-A177-3AD203B41FA5}">
                      <a16:colId xmlns:a16="http://schemas.microsoft.com/office/drawing/2014/main" val="2633441771"/>
                    </a:ext>
                  </a:extLst>
                </a:gridCol>
              </a:tblGrid>
              <a:tr h="617064">
                <a:tc>
                  <a:txBody>
                    <a:bodyPr/>
                    <a:lstStyle/>
                    <a:p>
                      <a:pPr algn="ctr"/>
                      <a:r>
                        <a:rPr lang="ru-RU" sz="1800" dirty="0">
                          <a:latin typeface="Times New Roman" panose="02020603050405020304" pitchFamily="18" charset="0"/>
                          <a:cs typeface="Times New Roman" panose="02020603050405020304" pitchFamily="18" charset="0"/>
                        </a:rPr>
                        <a:t>Наименование показателя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1" i="0" u="none" strike="noStrike" dirty="0">
                          <a:effectLst/>
                          <a:latin typeface="Times New Roman" panose="02020603050405020304" pitchFamily="18" charset="0"/>
                        </a:rPr>
                        <a:t>Бюджет на  2020 г.</a:t>
                      </a:r>
                      <a:r>
                        <a:rPr lang="en-US" sz="1800" b="1" i="0" u="none" strike="noStrike" dirty="0">
                          <a:effectLst/>
                          <a:latin typeface="Times New Roman" panose="02020603050405020304" pitchFamily="18" charset="0"/>
                        </a:rPr>
                        <a:t> </a:t>
                      </a:r>
                      <a:r>
                        <a:rPr lang="ru-RU" sz="1800" b="1" i="0" u="none" strike="noStrike" dirty="0">
                          <a:effectLst/>
                          <a:latin typeface="Times New Roman" panose="02020603050405020304" pitchFamily="18" charset="0"/>
                        </a:rPr>
                        <a:t>тысяч рублей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1" i="0" u="none" strike="noStrike" dirty="0">
                          <a:effectLst/>
                          <a:latin typeface="Times New Roman" panose="02020603050405020304" pitchFamily="18" charset="0"/>
                        </a:rPr>
                        <a:t>Исполнено 2020 год  сумма, тыс.</a:t>
                      </a:r>
                      <a:r>
                        <a:rPr lang="en-US" sz="1800" b="1" i="0" u="none" strike="noStrike" dirty="0">
                          <a:effectLst/>
                          <a:latin typeface="Times New Roman" panose="02020603050405020304" pitchFamily="18" charset="0"/>
                        </a:rPr>
                        <a:t> </a:t>
                      </a:r>
                      <a:r>
                        <a:rPr lang="ru-RU" sz="1800" b="1" i="0" u="none" strike="noStrike" dirty="0">
                          <a:effectLst/>
                          <a:latin typeface="Times New Roman" panose="02020603050405020304" pitchFamily="18" charset="0"/>
                        </a:rPr>
                        <a:t>руб.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1" i="0" u="none" strike="noStrike" dirty="0">
                          <a:effectLst/>
                          <a:latin typeface="Times New Roman" panose="02020603050405020304" pitchFamily="18" charset="0"/>
                        </a:rPr>
                        <a:t>% исполнения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0839047"/>
                  </a:ext>
                </a:extLst>
              </a:tr>
              <a:tr h="409972">
                <a:tc>
                  <a:txBody>
                    <a:bodyPr/>
                    <a:lstStyle/>
                    <a:p>
                      <a:pPr algn="ctr" fontAlgn="b"/>
                      <a:r>
                        <a:rPr lang="ru-RU" sz="1600" b="0" i="0" u="none" strike="noStrike" dirty="0">
                          <a:effectLst/>
                          <a:latin typeface="Times New Roman" panose="02020603050405020304" pitchFamily="18" charset="0"/>
                        </a:rPr>
                        <a:t>Молодежная политика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161,10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161,10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1127555"/>
                  </a:ext>
                </a:extLst>
              </a:tr>
              <a:tr h="549671">
                <a:tc>
                  <a:txBody>
                    <a:bodyPr/>
                    <a:lstStyle/>
                    <a:p>
                      <a:pPr algn="ctr" fontAlgn="b"/>
                      <a:r>
                        <a:rPr lang="ru-RU" sz="1600" b="1" i="0" u="none" strike="noStrike">
                          <a:effectLst/>
                          <a:latin typeface="Times New Roman" panose="02020603050405020304" pitchFamily="18" charset="0"/>
                        </a:rPr>
                        <a:t>Культура, кинематография, средства массовой информации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a:effectLst/>
                          <a:latin typeface="Times New Roman" panose="02020603050405020304" pitchFamily="18" charset="0"/>
                        </a:rPr>
                        <a:t>10 754,38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a:effectLst/>
                          <a:latin typeface="Times New Roman" panose="02020603050405020304" pitchFamily="18" charset="0"/>
                        </a:rPr>
                        <a:t>10 723,83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99,7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805164"/>
                  </a:ext>
                </a:extLst>
              </a:tr>
              <a:tr h="409972">
                <a:tc>
                  <a:txBody>
                    <a:bodyPr/>
                    <a:lstStyle/>
                    <a:p>
                      <a:pPr algn="ctr" fontAlgn="b"/>
                      <a:r>
                        <a:rPr lang="ru-RU" sz="1600" b="0" i="0" u="none" strike="noStrike">
                          <a:effectLst/>
                          <a:latin typeface="Times New Roman" panose="02020603050405020304" pitchFamily="18" charset="0"/>
                        </a:rPr>
                        <a:t>Культура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10 754,38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10 723,83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99,7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5080870"/>
                  </a:ext>
                </a:extLst>
              </a:tr>
              <a:tr h="409972">
                <a:tc>
                  <a:txBody>
                    <a:bodyPr/>
                    <a:lstStyle/>
                    <a:p>
                      <a:pPr algn="ctr" fontAlgn="b"/>
                      <a:r>
                        <a:rPr lang="ru-RU" sz="1600" b="1" i="0" u="none" strike="noStrike">
                          <a:effectLst/>
                          <a:latin typeface="Times New Roman" panose="02020603050405020304" pitchFamily="18" charset="0"/>
                        </a:rPr>
                        <a:t>Социальное обеспечение</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a:effectLst/>
                          <a:latin typeface="Times New Roman" panose="02020603050405020304" pitchFamily="18" charset="0"/>
                        </a:rPr>
                        <a:t>930,67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a:effectLst/>
                          <a:latin typeface="Times New Roman" panose="02020603050405020304" pitchFamily="18" charset="0"/>
                        </a:rPr>
                        <a:t>930,67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0094591"/>
                  </a:ext>
                </a:extLst>
              </a:tr>
              <a:tr h="409972">
                <a:tc>
                  <a:txBody>
                    <a:bodyPr/>
                    <a:lstStyle/>
                    <a:p>
                      <a:pPr algn="ctr" fontAlgn="b"/>
                      <a:r>
                        <a:rPr lang="ru-RU" sz="1600" b="0" i="0" u="none" strike="noStrike">
                          <a:effectLst/>
                          <a:latin typeface="Times New Roman" panose="02020603050405020304" pitchFamily="18" charset="0"/>
                        </a:rPr>
                        <a:t>Пенсионное обеспечение</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929,67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929,67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5716403"/>
                  </a:ext>
                </a:extLst>
              </a:tr>
              <a:tr h="409972">
                <a:tc>
                  <a:txBody>
                    <a:bodyPr/>
                    <a:lstStyle/>
                    <a:p>
                      <a:pPr algn="ctr" fontAlgn="b"/>
                      <a:r>
                        <a:rPr lang="ru-RU" sz="1600" b="0" i="0" u="none" strike="noStrike">
                          <a:effectLst/>
                          <a:latin typeface="Times New Roman" panose="02020603050405020304" pitchFamily="18" charset="0"/>
                        </a:rPr>
                        <a:t>Охрана семьи и детства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0138537"/>
                  </a:ext>
                </a:extLst>
              </a:tr>
              <a:tr h="409972">
                <a:tc>
                  <a:txBody>
                    <a:bodyPr/>
                    <a:lstStyle/>
                    <a:p>
                      <a:pPr algn="ctr" fontAlgn="b"/>
                      <a:r>
                        <a:rPr lang="ru-RU" sz="1600" b="1" i="0" u="none" strike="noStrike">
                          <a:effectLst/>
                          <a:latin typeface="Times New Roman" panose="02020603050405020304" pitchFamily="18" charset="0"/>
                        </a:rPr>
                        <a:t>Физическая культура и спорт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a:effectLst/>
                          <a:latin typeface="Times New Roman" panose="02020603050405020304" pitchFamily="18" charset="0"/>
                        </a:rPr>
                        <a:t>5 317,30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a:effectLst/>
                          <a:latin typeface="Times New Roman" panose="02020603050405020304" pitchFamily="18" charset="0"/>
                        </a:rPr>
                        <a:t>5 270,59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99,1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1202342"/>
                  </a:ext>
                </a:extLst>
              </a:tr>
              <a:tr h="409972">
                <a:tc>
                  <a:txBody>
                    <a:bodyPr/>
                    <a:lstStyle/>
                    <a:p>
                      <a:pPr algn="ctr" fontAlgn="b"/>
                      <a:r>
                        <a:rPr lang="ru-RU" sz="1600" b="0" i="0" u="none" strike="noStrike">
                          <a:effectLst/>
                          <a:latin typeface="Times New Roman" panose="02020603050405020304" pitchFamily="18" charset="0"/>
                        </a:rPr>
                        <a:t>Физическая культура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5 147,30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5 100,59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99,1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9015159"/>
                  </a:ext>
                </a:extLst>
              </a:tr>
              <a:tr h="409972">
                <a:tc>
                  <a:txBody>
                    <a:bodyPr/>
                    <a:lstStyle/>
                    <a:p>
                      <a:pPr algn="ctr" fontAlgn="b"/>
                      <a:r>
                        <a:rPr lang="ru-RU" sz="1600" b="1" i="0" u="none" strike="noStrike">
                          <a:effectLst/>
                          <a:latin typeface="Arial Cyr" panose="020B0604020202020204" pitchFamily="34" charset="0"/>
                        </a:rPr>
                        <a:t>Массовый спорт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170,00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170,00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8980221"/>
                  </a:ext>
                </a:extLst>
              </a:tr>
              <a:tr h="409972">
                <a:tc>
                  <a:txBody>
                    <a:bodyPr/>
                    <a:lstStyle/>
                    <a:p>
                      <a:pPr algn="ctr" fontAlgn="b"/>
                      <a:r>
                        <a:rPr lang="ru-RU" sz="1600" b="1" i="0" u="none" strike="noStrike" dirty="0">
                          <a:effectLst/>
                          <a:latin typeface="Times New Roman" panose="02020603050405020304" pitchFamily="18" charset="0"/>
                        </a:rPr>
                        <a:t>ВСЕГО РАСХОДОВ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a:effectLst/>
                          <a:latin typeface="Times New Roman" panose="02020603050405020304" pitchFamily="18" charset="0"/>
                        </a:rPr>
                        <a:t>297 428,27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a:effectLst/>
                          <a:latin typeface="Times New Roman" panose="02020603050405020304" pitchFamily="18" charset="0"/>
                        </a:rPr>
                        <a:t>294 722,04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99,1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465987"/>
                  </a:ext>
                </a:extLst>
              </a:tr>
            </a:tbl>
          </a:graphicData>
        </a:graphic>
      </p:graphicFrame>
    </p:spTree>
    <p:extLst>
      <p:ext uri="{BB962C8B-B14F-4D97-AF65-F5344CB8AC3E}">
        <p14:creationId xmlns:p14="http://schemas.microsoft.com/office/powerpoint/2010/main" val="36051778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29</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Заголовок 5"/>
          <p:cNvSpPr>
            <a:spLocks noGrp="1"/>
          </p:cNvSpPr>
          <p:nvPr>
            <p:ph type="title"/>
          </p:nvPr>
        </p:nvSpPr>
        <p:spPr>
          <a:xfrm flipH="1">
            <a:off x="1771650" y="276224"/>
            <a:ext cx="9201150" cy="942976"/>
          </a:xfrm>
        </p:spPr>
        <p:txBody>
          <a:bodyPr>
            <a:noAutofit/>
          </a:bodyPr>
          <a:lstStyle/>
          <a:p>
            <a:pPr algn="ctr"/>
            <a:r>
              <a:rPr lang="ru-RU" sz="2800" i="1" dirty="0">
                <a:latin typeface="Times New Roman" panose="02020603050405020304" pitchFamily="18" charset="0"/>
                <a:cs typeface="Times New Roman" panose="02020603050405020304" pitchFamily="18" charset="0"/>
              </a:rPr>
              <a:t>Структура расходной части бюджета по основным</a:t>
            </a:r>
            <a:br>
              <a:rPr lang="ru-RU" sz="2800" i="1" dirty="0">
                <a:latin typeface="Times New Roman" panose="02020603050405020304" pitchFamily="18" charset="0"/>
                <a:cs typeface="Times New Roman" panose="02020603050405020304" pitchFamily="18" charset="0"/>
              </a:rPr>
            </a:br>
            <a:r>
              <a:rPr lang="ru-RU" sz="2800" i="1" dirty="0">
                <a:latin typeface="Times New Roman" panose="02020603050405020304" pitchFamily="18" charset="0"/>
                <a:cs typeface="Times New Roman" panose="02020603050405020304" pitchFamily="18" charset="0"/>
              </a:rPr>
              <a:t>направлениям деятельности </a:t>
            </a:r>
            <a:br>
              <a:rPr lang="ru-RU" sz="2800" i="1" dirty="0">
                <a:latin typeface="Times New Roman" panose="02020603050405020304" pitchFamily="18" charset="0"/>
                <a:cs typeface="Times New Roman" panose="02020603050405020304" pitchFamily="18" charset="0"/>
              </a:rPr>
            </a:br>
            <a:r>
              <a:rPr lang="ru-RU" sz="2800" i="1" dirty="0" err="1">
                <a:latin typeface="Times New Roman" panose="02020603050405020304" pitchFamily="18" charset="0"/>
                <a:cs typeface="Times New Roman" panose="02020603050405020304" pitchFamily="18" charset="0"/>
              </a:rPr>
              <a:t>Дружногорского</a:t>
            </a:r>
            <a:r>
              <a:rPr lang="ru-RU" sz="2800" i="1" dirty="0">
                <a:latin typeface="Times New Roman" panose="02020603050405020304" pitchFamily="18" charset="0"/>
                <a:cs typeface="Times New Roman" panose="02020603050405020304" pitchFamily="18" charset="0"/>
              </a:rPr>
              <a:t> городского поселения за 2020 год. </a:t>
            </a:r>
            <a:endParaRPr lang="ru-RU" sz="2800" i="1" dirty="0"/>
          </a:p>
        </p:txBody>
      </p:sp>
      <p:pic>
        <p:nvPicPr>
          <p:cNvPr id="8" name="Рисунок 7"/>
          <p:cNvPicPr>
            <a:picLocks noChangeAspect="1"/>
          </p:cNvPicPr>
          <p:nvPr/>
        </p:nvPicPr>
        <p:blipFill>
          <a:blip r:embed="rId3"/>
          <a:stretch>
            <a:fillRect/>
          </a:stretch>
        </p:blipFill>
        <p:spPr>
          <a:xfrm>
            <a:off x="257175" y="0"/>
            <a:ext cx="1514475" cy="1009650"/>
          </a:xfrm>
          <a:prstGeom prst="rect">
            <a:avLst/>
          </a:prstGeom>
        </p:spPr>
      </p:pic>
      <p:graphicFrame>
        <p:nvGraphicFramePr>
          <p:cNvPr id="7" name="Диаграмма 6"/>
          <p:cNvGraphicFramePr/>
          <p:nvPr>
            <p:extLst>
              <p:ext uri="{D42A27DB-BD31-4B8C-83A1-F6EECF244321}">
                <p14:modId xmlns:p14="http://schemas.microsoft.com/office/powerpoint/2010/main" val="1441249742"/>
              </p:ext>
            </p:extLst>
          </p:nvPr>
        </p:nvGraphicFramePr>
        <p:xfrm>
          <a:off x="320040" y="1257590"/>
          <a:ext cx="11384280" cy="54186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08377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a:t>
            </a:r>
          </a:p>
        </p:txBody>
      </p:sp>
      <p:pic>
        <p:nvPicPr>
          <p:cNvPr id="7" name="Рисунок 6"/>
          <p:cNvPicPr>
            <a:picLocks noChangeAspect="1"/>
          </p:cNvPicPr>
          <p:nvPr/>
        </p:nvPicPr>
        <p:blipFill>
          <a:blip r:embed="rId3"/>
          <a:stretch>
            <a:fillRect/>
          </a:stretch>
        </p:blipFill>
        <p:spPr>
          <a:xfrm>
            <a:off x="257175" y="0"/>
            <a:ext cx="1514475" cy="1009650"/>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4789" y="74891"/>
            <a:ext cx="6637861" cy="6714550"/>
          </a:xfrm>
          <a:prstGeom prst="rect">
            <a:avLst/>
          </a:prstGeom>
        </p:spPr>
      </p:pic>
    </p:spTree>
    <p:extLst>
      <p:ext uri="{BB962C8B-B14F-4D97-AF65-F5344CB8AC3E}">
        <p14:creationId xmlns:p14="http://schemas.microsoft.com/office/powerpoint/2010/main" val="9564878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30</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Заголовок 5"/>
          <p:cNvSpPr>
            <a:spLocks noGrp="1"/>
          </p:cNvSpPr>
          <p:nvPr>
            <p:ph type="title"/>
          </p:nvPr>
        </p:nvSpPr>
        <p:spPr>
          <a:xfrm flipH="1">
            <a:off x="1924050" y="0"/>
            <a:ext cx="8648700" cy="904875"/>
          </a:xfrm>
        </p:spPr>
        <p:txBody>
          <a:bodyPr>
            <a:normAutofit/>
          </a:bodyPr>
          <a:lstStyle/>
          <a:p>
            <a:pPr algn="ctr"/>
            <a:r>
              <a:rPr lang="ru-RU" sz="2800" i="1" dirty="0">
                <a:latin typeface="Times New Roman" panose="02020603050405020304" pitchFamily="18" charset="0"/>
                <a:cs typeface="Times New Roman" panose="02020603050405020304" pitchFamily="18" charset="0"/>
              </a:rPr>
              <a:t>Структура раздела жилищно-коммунального </a:t>
            </a:r>
            <a:r>
              <a:rPr lang="ru-RU" sz="2800" i="1" dirty="0" smtClean="0">
                <a:latin typeface="Times New Roman" panose="02020603050405020304" pitchFamily="18" charset="0"/>
                <a:cs typeface="Times New Roman" panose="02020603050405020304" pitchFamily="18" charset="0"/>
              </a:rPr>
              <a:t>хозяйства за </a:t>
            </a:r>
            <a:r>
              <a:rPr lang="ru-RU" sz="2800" i="1" dirty="0">
                <a:latin typeface="Times New Roman" panose="02020603050405020304" pitchFamily="18" charset="0"/>
                <a:cs typeface="Times New Roman" panose="02020603050405020304" pitchFamily="18" charset="0"/>
              </a:rPr>
              <a:t>2020 год</a:t>
            </a:r>
            <a:endParaRPr lang="ru-RU" sz="2800" i="1" dirty="0"/>
          </a:p>
        </p:txBody>
      </p:sp>
      <p:pic>
        <p:nvPicPr>
          <p:cNvPr id="8" name="Рисунок 7"/>
          <p:cNvPicPr>
            <a:picLocks noChangeAspect="1"/>
          </p:cNvPicPr>
          <p:nvPr/>
        </p:nvPicPr>
        <p:blipFill>
          <a:blip r:embed="rId3"/>
          <a:stretch>
            <a:fillRect/>
          </a:stretch>
        </p:blipFill>
        <p:spPr>
          <a:xfrm>
            <a:off x="257175" y="0"/>
            <a:ext cx="1514475" cy="1009650"/>
          </a:xfrm>
          <a:prstGeom prst="rect">
            <a:avLst/>
          </a:prstGeom>
        </p:spPr>
      </p:pic>
      <p:graphicFrame>
        <p:nvGraphicFramePr>
          <p:cNvPr id="7" name="Диаграмма 6"/>
          <p:cNvGraphicFramePr/>
          <p:nvPr>
            <p:extLst>
              <p:ext uri="{D42A27DB-BD31-4B8C-83A1-F6EECF244321}">
                <p14:modId xmlns:p14="http://schemas.microsoft.com/office/powerpoint/2010/main" val="259923362"/>
              </p:ext>
            </p:extLst>
          </p:nvPr>
        </p:nvGraphicFramePr>
        <p:xfrm>
          <a:off x="474980" y="1133474"/>
          <a:ext cx="10872470" cy="55721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705505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1650" y="0"/>
            <a:ext cx="9201149" cy="1409700"/>
          </a:xfrm>
        </p:spPr>
        <p:txBody>
          <a:bodyPr>
            <a:noAutofit/>
          </a:bodyPr>
          <a:lstStyle/>
          <a:p>
            <a:pPr lvl="0" algn="ctr">
              <a:lnSpc>
                <a:spcPct val="100000"/>
              </a:lnSpc>
              <a:spcBef>
                <a:spcPts val="0"/>
              </a:spcBef>
            </a:pPr>
            <a:r>
              <a:rPr lang="ru-RU" sz="2800" i="1" dirty="0">
                <a:latin typeface="Times New Roman" panose="02020603050405020304" pitchFamily="18" charset="0"/>
                <a:cs typeface="Times New Roman" panose="02020603050405020304" pitchFamily="18" charset="0"/>
              </a:rPr>
              <a:t>Структура социального раздела расходной части </a:t>
            </a:r>
            <a:r>
              <a:rPr lang="ru-RU" sz="2800" i="1" dirty="0" smtClean="0">
                <a:latin typeface="Times New Roman" panose="02020603050405020304" pitchFamily="18" charset="0"/>
                <a:cs typeface="Times New Roman" panose="02020603050405020304" pitchFamily="18" charset="0"/>
              </a:rPr>
              <a:t>бюджета </a:t>
            </a:r>
            <a:r>
              <a:rPr lang="ru-RU" sz="2800" i="1" dirty="0" err="1" smtClean="0">
                <a:latin typeface="Times New Roman" panose="02020603050405020304" pitchFamily="18" charset="0"/>
                <a:cs typeface="Times New Roman" panose="02020603050405020304" pitchFamily="18" charset="0"/>
              </a:rPr>
              <a:t>Дружногорского</a:t>
            </a:r>
            <a:r>
              <a:rPr lang="ru-RU" sz="2800" i="1" dirty="0" smtClean="0">
                <a:latin typeface="Times New Roman" panose="02020603050405020304" pitchFamily="18" charset="0"/>
                <a:cs typeface="Times New Roman" panose="02020603050405020304" pitchFamily="18" charset="0"/>
              </a:rPr>
              <a:t> </a:t>
            </a:r>
            <a:r>
              <a:rPr lang="ru-RU" sz="2800" i="1" dirty="0">
                <a:latin typeface="Times New Roman" panose="02020603050405020304" pitchFamily="18" charset="0"/>
                <a:cs typeface="Times New Roman" panose="02020603050405020304" pitchFamily="18" charset="0"/>
              </a:rPr>
              <a:t>городского поселения за 2020 год</a:t>
            </a:r>
            <a:endParaRPr lang="ru-RU" sz="2800" i="1" dirty="0">
              <a:latin typeface="Times New Roman" panose="02020603050405020304" pitchFamily="18" charset="0"/>
              <a:cs typeface="Times New Roman" panose="02020603050405020304" pitchFamily="18" charset="0"/>
            </a:endParaRPr>
          </a:p>
        </p:txBody>
      </p:sp>
      <p:sp>
        <p:nvSpPr>
          <p:cNvPr id="5" name="Блок-схема: ссылка на другую страницу 4"/>
          <p:cNvSpPr/>
          <p:nvPr/>
        </p:nvSpPr>
        <p:spPr>
          <a:xfrm>
            <a:off x="10972800" y="0"/>
            <a:ext cx="731520" cy="9715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31</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Рисунок 5"/>
          <p:cNvPicPr>
            <a:picLocks noChangeAspect="1"/>
          </p:cNvPicPr>
          <p:nvPr/>
        </p:nvPicPr>
        <p:blipFill>
          <a:blip r:embed="rId3"/>
          <a:stretch>
            <a:fillRect/>
          </a:stretch>
        </p:blipFill>
        <p:spPr>
          <a:xfrm>
            <a:off x="257175" y="0"/>
            <a:ext cx="1514475" cy="1009650"/>
          </a:xfrm>
          <a:prstGeom prst="rect">
            <a:avLst/>
          </a:prstGeom>
        </p:spPr>
      </p:pic>
      <p:graphicFrame>
        <p:nvGraphicFramePr>
          <p:cNvPr id="7" name="Диаграмма 6"/>
          <p:cNvGraphicFramePr/>
          <p:nvPr>
            <p:extLst>
              <p:ext uri="{D42A27DB-BD31-4B8C-83A1-F6EECF244321}">
                <p14:modId xmlns:p14="http://schemas.microsoft.com/office/powerpoint/2010/main" val="1747443092"/>
              </p:ext>
            </p:extLst>
          </p:nvPr>
        </p:nvGraphicFramePr>
        <p:xfrm>
          <a:off x="771525" y="1695450"/>
          <a:ext cx="10496550" cy="493394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650821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32</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Заголовок 5"/>
          <p:cNvSpPr>
            <a:spLocks noGrp="1"/>
          </p:cNvSpPr>
          <p:nvPr>
            <p:ph type="title"/>
          </p:nvPr>
        </p:nvSpPr>
        <p:spPr>
          <a:xfrm flipH="1">
            <a:off x="1771650" y="276224"/>
            <a:ext cx="9201150" cy="942976"/>
          </a:xfrm>
        </p:spPr>
        <p:txBody>
          <a:bodyPr>
            <a:noAutofit/>
          </a:bodyPr>
          <a:lstStyle/>
          <a:p>
            <a:pPr algn="ctr"/>
            <a:r>
              <a:rPr lang="ru-RU" sz="2800" i="1" dirty="0">
                <a:latin typeface="Times New Roman" panose="02020603050405020304" pitchFamily="18" charset="0"/>
                <a:cs typeface="Times New Roman" panose="02020603050405020304" pitchFamily="18" charset="0"/>
              </a:rPr>
              <a:t>Информация об исполнении расходной части бюджета в разрезе муниципальных программ </a:t>
            </a:r>
            <a:r>
              <a:rPr lang="ru-RU" sz="2800" i="1" dirty="0" err="1">
                <a:latin typeface="Times New Roman" panose="02020603050405020304" pitchFamily="18" charset="0"/>
                <a:cs typeface="Times New Roman" panose="02020603050405020304" pitchFamily="18" charset="0"/>
              </a:rPr>
              <a:t>Дружногорского</a:t>
            </a:r>
            <a:r>
              <a:rPr lang="ru-RU" sz="2800" i="1" dirty="0">
                <a:latin typeface="Times New Roman" panose="02020603050405020304" pitchFamily="18" charset="0"/>
                <a:cs typeface="Times New Roman" panose="02020603050405020304" pitchFamily="18" charset="0"/>
              </a:rPr>
              <a:t> городского поселения за 2020 год.</a:t>
            </a:r>
            <a:endParaRPr lang="ru-RU" sz="2800" i="1" dirty="0"/>
          </a:p>
        </p:txBody>
      </p:sp>
      <p:pic>
        <p:nvPicPr>
          <p:cNvPr id="8" name="Рисунок 7"/>
          <p:cNvPicPr>
            <a:picLocks noChangeAspect="1"/>
          </p:cNvPicPr>
          <p:nvPr/>
        </p:nvPicPr>
        <p:blipFill>
          <a:blip r:embed="rId3"/>
          <a:stretch>
            <a:fillRect/>
          </a:stretch>
        </p:blipFill>
        <p:spPr>
          <a:xfrm>
            <a:off x="257175" y="0"/>
            <a:ext cx="1514475" cy="1009650"/>
          </a:xfrm>
          <a:prstGeom prst="rect">
            <a:avLst/>
          </a:prstGeom>
        </p:spPr>
      </p:pic>
      <p:graphicFrame>
        <p:nvGraphicFramePr>
          <p:cNvPr id="3" name="Таблица 2"/>
          <p:cNvGraphicFramePr>
            <a:graphicFrameLocks noGrp="1"/>
          </p:cNvGraphicFramePr>
          <p:nvPr>
            <p:extLst>
              <p:ext uri="{D42A27DB-BD31-4B8C-83A1-F6EECF244321}">
                <p14:modId xmlns:p14="http://schemas.microsoft.com/office/powerpoint/2010/main" val="3381376628"/>
              </p:ext>
            </p:extLst>
          </p:nvPr>
        </p:nvGraphicFramePr>
        <p:xfrm>
          <a:off x="257174" y="1314564"/>
          <a:ext cx="11610975" cy="5367877"/>
        </p:xfrm>
        <a:graphic>
          <a:graphicData uri="http://schemas.openxmlformats.org/drawingml/2006/table">
            <a:tbl>
              <a:tblPr>
                <a:tableStyleId>{5C22544A-7EE6-4342-B048-85BDC9FD1C3A}</a:tableStyleId>
              </a:tblPr>
              <a:tblGrid>
                <a:gridCol w="576281">
                  <a:extLst>
                    <a:ext uri="{9D8B030D-6E8A-4147-A177-3AD203B41FA5}">
                      <a16:colId xmlns:a16="http://schemas.microsoft.com/office/drawing/2014/main" val="3152853031"/>
                    </a:ext>
                  </a:extLst>
                </a:gridCol>
                <a:gridCol w="6082956">
                  <a:extLst>
                    <a:ext uri="{9D8B030D-6E8A-4147-A177-3AD203B41FA5}">
                      <a16:colId xmlns:a16="http://schemas.microsoft.com/office/drawing/2014/main" val="2209229264"/>
                    </a:ext>
                  </a:extLst>
                </a:gridCol>
                <a:gridCol w="1856903">
                  <a:extLst>
                    <a:ext uri="{9D8B030D-6E8A-4147-A177-3AD203B41FA5}">
                      <a16:colId xmlns:a16="http://schemas.microsoft.com/office/drawing/2014/main" val="3941802005"/>
                    </a:ext>
                  </a:extLst>
                </a:gridCol>
                <a:gridCol w="1750183">
                  <a:extLst>
                    <a:ext uri="{9D8B030D-6E8A-4147-A177-3AD203B41FA5}">
                      <a16:colId xmlns:a16="http://schemas.microsoft.com/office/drawing/2014/main" val="821508682"/>
                    </a:ext>
                  </a:extLst>
                </a:gridCol>
                <a:gridCol w="1344652">
                  <a:extLst>
                    <a:ext uri="{9D8B030D-6E8A-4147-A177-3AD203B41FA5}">
                      <a16:colId xmlns:a16="http://schemas.microsoft.com/office/drawing/2014/main" val="1818372332"/>
                    </a:ext>
                  </a:extLst>
                </a:gridCol>
              </a:tblGrid>
              <a:tr h="561924">
                <a:tc>
                  <a:txBody>
                    <a:bodyPr/>
                    <a:lstStyle/>
                    <a:p>
                      <a:pPr algn="ctr" fontAlgn="ctr"/>
                      <a:r>
                        <a:rPr lang="ru-RU" sz="1600" u="none" strike="noStrike" baseline="0" dirty="0">
                          <a:effectLst/>
                        </a:rPr>
                        <a:t>№ </a:t>
                      </a:r>
                      <a:r>
                        <a:rPr lang="ru-RU" sz="1600" u="none" strike="noStrike" baseline="0" dirty="0" err="1">
                          <a:effectLst/>
                        </a:rPr>
                        <a:t>пп</a:t>
                      </a:r>
                      <a:endParaRPr lang="ru-RU" sz="1600" b="0" i="0" u="none" strike="noStrike" baseline="0" dirty="0">
                        <a:effectLst/>
                        <a:latin typeface="Times New Roman" panose="02020603050405020304" pitchFamily="18" charset="0"/>
                      </a:endParaRPr>
                    </a:p>
                  </a:txBody>
                  <a:tcPr marL="6717" marR="6717" marT="6717" marB="0" anchor="ctr"/>
                </a:tc>
                <a:tc>
                  <a:txBody>
                    <a:bodyPr/>
                    <a:lstStyle/>
                    <a:p>
                      <a:pPr algn="ctr" fontAlgn="ctr"/>
                      <a:r>
                        <a:rPr lang="ru-RU" sz="1600" u="none" strike="noStrike" baseline="0" dirty="0">
                          <a:effectLst/>
                        </a:rPr>
                        <a:t>Наименование муниципальной программы</a:t>
                      </a:r>
                      <a:endParaRPr lang="ru-RU" sz="1600" b="0" i="0" u="none" strike="noStrike" baseline="0" dirty="0">
                        <a:effectLst/>
                        <a:latin typeface="Times New Roman" panose="02020603050405020304" pitchFamily="18" charset="0"/>
                      </a:endParaRPr>
                    </a:p>
                  </a:txBody>
                  <a:tcPr marL="6717" marR="6717" marT="6717" marB="0" anchor="ctr"/>
                </a:tc>
                <a:tc>
                  <a:txBody>
                    <a:bodyPr/>
                    <a:lstStyle/>
                    <a:p>
                      <a:pPr algn="ctr" fontAlgn="ctr"/>
                      <a:r>
                        <a:rPr lang="ru-RU" sz="1600" u="none" strike="noStrike" baseline="0">
                          <a:effectLst/>
                        </a:rPr>
                        <a:t>План на 2020 год (руб.)</a:t>
                      </a:r>
                      <a:endParaRPr lang="ru-RU" sz="1600" b="0" i="0" u="none" strike="noStrike" baseline="0">
                        <a:effectLst/>
                        <a:latin typeface="Times New Roman" panose="02020603050405020304" pitchFamily="18" charset="0"/>
                      </a:endParaRPr>
                    </a:p>
                  </a:txBody>
                  <a:tcPr marL="6717" marR="6717" marT="6717" marB="0" anchor="ctr"/>
                </a:tc>
                <a:tc>
                  <a:txBody>
                    <a:bodyPr/>
                    <a:lstStyle/>
                    <a:p>
                      <a:pPr algn="ctr" fontAlgn="ctr"/>
                      <a:r>
                        <a:rPr lang="ru-RU" sz="1600" u="none" strike="noStrike" baseline="0">
                          <a:effectLst/>
                        </a:rPr>
                        <a:t>Исполнено за 2020 год (руб.)</a:t>
                      </a:r>
                      <a:endParaRPr lang="ru-RU" sz="1600" b="0" i="0" u="none" strike="noStrike" baseline="0">
                        <a:effectLst/>
                        <a:latin typeface="Times New Roman" panose="02020603050405020304" pitchFamily="18" charset="0"/>
                      </a:endParaRPr>
                    </a:p>
                  </a:txBody>
                  <a:tcPr marL="6717" marR="6717" marT="6717" marB="0" anchor="ctr"/>
                </a:tc>
                <a:tc>
                  <a:txBody>
                    <a:bodyPr/>
                    <a:lstStyle/>
                    <a:p>
                      <a:pPr algn="ctr" fontAlgn="ctr"/>
                      <a:r>
                        <a:rPr lang="ru-RU" sz="1600" u="none" strike="noStrike" baseline="0">
                          <a:effectLst/>
                        </a:rPr>
                        <a:t>% исполненения за 2020 год</a:t>
                      </a:r>
                      <a:endParaRPr lang="ru-RU" sz="1600" b="0" i="0" u="none" strike="noStrike" baseline="0">
                        <a:effectLst/>
                        <a:latin typeface="Times New Roman" panose="02020603050405020304" pitchFamily="18" charset="0"/>
                      </a:endParaRPr>
                    </a:p>
                  </a:txBody>
                  <a:tcPr marL="6717" marR="6717" marT="6717" marB="0" anchor="ctr"/>
                </a:tc>
                <a:extLst>
                  <a:ext uri="{0D108BD9-81ED-4DB2-BD59-A6C34878D82A}">
                    <a16:rowId xmlns:a16="http://schemas.microsoft.com/office/drawing/2014/main" val="2510097731"/>
                  </a:ext>
                </a:extLst>
              </a:tr>
              <a:tr h="561924">
                <a:tc>
                  <a:txBody>
                    <a:bodyPr/>
                    <a:lstStyle/>
                    <a:p>
                      <a:pPr algn="ctr" fontAlgn="ctr"/>
                      <a:r>
                        <a:rPr lang="ru-RU" sz="1600" u="none" strike="noStrike" baseline="0" dirty="0">
                          <a:effectLst/>
                        </a:rPr>
                        <a:t>1</a:t>
                      </a:r>
                      <a:endParaRPr lang="ru-RU" sz="1600" b="0" i="0" u="none" strike="noStrike" baseline="0" dirty="0">
                        <a:effectLst/>
                        <a:latin typeface="Times New Roman" panose="02020603050405020304" pitchFamily="18" charset="0"/>
                      </a:endParaRPr>
                    </a:p>
                  </a:txBody>
                  <a:tcPr marL="6717" marR="6717" marT="6717" marB="0" anchor="ctr"/>
                </a:tc>
                <a:tc>
                  <a:txBody>
                    <a:bodyPr/>
                    <a:lstStyle/>
                    <a:p>
                      <a:pPr algn="l" fontAlgn="ctr"/>
                      <a:r>
                        <a:rPr lang="ru-RU" sz="1600" u="none" strike="noStrike" baseline="0" dirty="0">
                          <a:effectLst/>
                        </a:rPr>
                        <a:t>«Социально-экономическое развитие муниципального образования </a:t>
                      </a:r>
                      <a:r>
                        <a:rPr lang="ru-RU" sz="1600" u="none" strike="noStrike" baseline="0" dirty="0" err="1">
                          <a:effectLst/>
                        </a:rPr>
                        <a:t>Дружногорское</a:t>
                      </a:r>
                      <a:r>
                        <a:rPr lang="ru-RU" sz="1600" u="none" strike="noStrike" baseline="0" dirty="0">
                          <a:effectLst/>
                        </a:rPr>
                        <a:t> городское поселение Гатчинского муниципального района Ленинградской области»</a:t>
                      </a:r>
                      <a:endParaRPr lang="ru-RU" sz="1600" b="0" i="0" u="none" strike="noStrike" baseline="0" dirty="0">
                        <a:effectLst/>
                        <a:latin typeface="Times New Roman" panose="02020603050405020304" pitchFamily="18" charset="0"/>
                      </a:endParaRPr>
                    </a:p>
                  </a:txBody>
                  <a:tcPr marL="6717" marR="6717" marT="6717" marB="0" anchor="ctr"/>
                </a:tc>
                <a:tc>
                  <a:txBody>
                    <a:bodyPr/>
                    <a:lstStyle/>
                    <a:p>
                      <a:pPr algn="ctr" fontAlgn="ctr"/>
                      <a:r>
                        <a:rPr lang="ru-RU" sz="1600" u="none" strike="noStrike" baseline="0" dirty="0">
                          <a:effectLst/>
                        </a:rPr>
                        <a:t> </a:t>
                      </a:r>
                      <a:endParaRPr lang="ru-RU" sz="1600" b="0" i="0" u="none" strike="noStrike" baseline="0" dirty="0">
                        <a:effectLst/>
                        <a:latin typeface="Times New Roman" panose="02020603050405020304" pitchFamily="18" charset="0"/>
                      </a:endParaRPr>
                    </a:p>
                  </a:txBody>
                  <a:tcPr marL="6717" marR="6717" marT="6717" marB="0" anchor="ctr"/>
                </a:tc>
                <a:tc>
                  <a:txBody>
                    <a:bodyPr/>
                    <a:lstStyle/>
                    <a:p>
                      <a:pPr algn="ctr" fontAlgn="ctr"/>
                      <a:r>
                        <a:rPr lang="ru-RU" sz="1600" u="none" strike="noStrike" baseline="0">
                          <a:effectLst/>
                        </a:rPr>
                        <a:t> </a:t>
                      </a:r>
                      <a:endParaRPr lang="ru-RU" sz="1600" b="0" i="0" u="none" strike="noStrike" baseline="0">
                        <a:effectLst/>
                        <a:latin typeface="Times New Roman" panose="02020603050405020304" pitchFamily="18" charset="0"/>
                      </a:endParaRPr>
                    </a:p>
                  </a:txBody>
                  <a:tcPr marL="6717" marR="6717" marT="6717" marB="0" anchor="ctr"/>
                </a:tc>
                <a:tc>
                  <a:txBody>
                    <a:bodyPr/>
                    <a:lstStyle/>
                    <a:p>
                      <a:pPr algn="ctr" fontAlgn="ctr"/>
                      <a:r>
                        <a:rPr lang="ru-RU" sz="1600" u="none" strike="noStrike" baseline="0">
                          <a:effectLst/>
                        </a:rPr>
                        <a:t> </a:t>
                      </a:r>
                      <a:endParaRPr lang="ru-RU" sz="1600" b="0" i="0" u="none" strike="noStrike" baseline="0">
                        <a:effectLst/>
                        <a:latin typeface="Times New Roman" panose="02020603050405020304" pitchFamily="18" charset="0"/>
                      </a:endParaRPr>
                    </a:p>
                  </a:txBody>
                  <a:tcPr marL="6717" marR="6717" marT="6717" marB="0" anchor="ctr"/>
                </a:tc>
                <a:extLst>
                  <a:ext uri="{0D108BD9-81ED-4DB2-BD59-A6C34878D82A}">
                    <a16:rowId xmlns:a16="http://schemas.microsoft.com/office/drawing/2014/main" val="2395527824"/>
                  </a:ext>
                </a:extLst>
              </a:tr>
              <a:tr h="190717">
                <a:tc>
                  <a:txBody>
                    <a:bodyPr/>
                    <a:lstStyle/>
                    <a:p>
                      <a:pPr algn="ctr" fontAlgn="ctr"/>
                      <a:r>
                        <a:rPr lang="ru-RU" sz="1600" u="none" strike="noStrike" baseline="0" dirty="0">
                          <a:effectLst/>
                        </a:rPr>
                        <a:t> </a:t>
                      </a:r>
                      <a:endParaRPr lang="ru-RU" sz="1600" b="0" i="0" u="none" strike="noStrike" baseline="0" dirty="0">
                        <a:effectLst/>
                        <a:latin typeface="Times New Roman" panose="02020603050405020304" pitchFamily="18" charset="0"/>
                      </a:endParaRPr>
                    </a:p>
                  </a:txBody>
                  <a:tcPr marL="6717" marR="6717" marT="6717" marB="0" anchor="ctr"/>
                </a:tc>
                <a:tc>
                  <a:txBody>
                    <a:bodyPr/>
                    <a:lstStyle/>
                    <a:p>
                      <a:pPr algn="ctr" fontAlgn="ctr"/>
                      <a:r>
                        <a:rPr lang="ru-RU" sz="1600" u="none" strike="noStrike" baseline="0" dirty="0">
                          <a:effectLst/>
                        </a:rPr>
                        <a:t>в том числе</a:t>
                      </a:r>
                      <a:endParaRPr lang="ru-RU" sz="1600" b="0" i="0" u="none" strike="noStrike" baseline="0" dirty="0">
                        <a:effectLst/>
                        <a:latin typeface="Times New Roman" panose="02020603050405020304" pitchFamily="18" charset="0"/>
                      </a:endParaRPr>
                    </a:p>
                  </a:txBody>
                  <a:tcPr marL="6717" marR="6717" marT="6717" marB="0" anchor="ctr"/>
                </a:tc>
                <a:tc>
                  <a:txBody>
                    <a:bodyPr/>
                    <a:lstStyle/>
                    <a:p>
                      <a:pPr algn="ctr" fontAlgn="ctr"/>
                      <a:r>
                        <a:rPr lang="ru-RU" sz="1600" u="none" strike="noStrike" baseline="0">
                          <a:effectLst/>
                        </a:rPr>
                        <a:t> </a:t>
                      </a:r>
                      <a:endParaRPr lang="ru-RU" sz="1600" b="0" i="0" u="none" strike="noStrike" baseline="0">
                        <a:effectLst/>
                        <a:latin typeface="Times New Roman" panose="02020603050405020304" pitchFamily="18" charset="0"/>
                      </a:endParaRPr>
                    </a:p>
                  </a:txBody>
                  <a:tcPr marL="6717" marR="6717" marT="6717" marB="0" anchor="ctr"/>
                </a:tc>
                <a:tc>
                  <a:txBody>
                    <a:bodyPr/>
                    <a:lstStyle/>
                    <a:p>
                      <a:pPr algn="ctr" fontAlgn="ctr"/>
                      <a:r>
                        <a:rPr lang="ru-RU" sz="1600" u="none" strike="noStrike" baseline="0">
                          <a:effectLst/>
                        </a:rPr>
                        <a:t> </a:t>
                      </a:r>
                      <a:endParaRPr lang="ru-RU" sz="1600" b="0" i="0" u="none" strike="noStrike" baseline="0">
                        <a:effectLst/>
                        <a:latin typeface="Times New Roman" panose="02020603050405020304" pitchFamily="18" charset="0"/>
                      </a:endParaRPr>
                    </a:p>
                  </a:txBody>
                  <a:tcPr marL="6717" marR="6717" marT="6717" marB="0" anchor="ctr"/>
                </a:tc>
                <a:tc>
                  <a:txBody>
                    <a:bodyPr/>
                    <a:lstStyle/>
                    <a:p>
                      <a:pPr algn="ctr" fontAlgn="ctr"/>
                      <a:r>
                        <a:rPr lang="ru-RU" sz="1600" u="none" strike="noStrike" baseline="0">
                          <a:effectLst/>
                        </a:rPr>
                        <a:t> </a:t>
                      </a:r>
                      <a:endParaRPr lang="ru-RU" sz="1600" b="0" i="0" u="none" strike="noStrike" baseline="0">
                        <a:effectLst/>
                        <a:latin typeface="Times New Roman" panose="02020603050405020304" pitchFamily="18" charset="0"/>
                      </a:endParaRPr>
                    </a:p>
                  </a:txBody>
                  <a:tcPr marL="6717" marR="6717" marT="6717" marB="0" anchor="ctr"/>
                </a:tc>
                <a:extLst>
                  <a:ext uri="{0D108BD9-81ED-4DB2-BD59-A6C34878D82A}">
                    <a16:rowId xmlns:a16="http://schemas.microsoft.com/office/drawing/2014/main" val="1624518061"/>
                  </a:ext>
                </a:extLst>
              </a:tr>
              <a:tr h="376320">
                <a:tc>
                  <a:txBody>
                    <a:bodyPr/>
                    <a:lstStyle/>
                    <a:p>
                      <a:pPr algn="ctr" fontAlgn="ctr"/>
                      <a:r>
                        <a:rPr lang="ru-RU" sz="1600" u="none" strike="noStrike" baseline="0" dirty="0">
                          <a:effectLst/>
                        </a:rPr>
                        <a:t>1.1</a:t>
                      </a:r>
                      <a:endParaRPr lang="ru-RU" sz="1600" b="0" i="0" u="none" strike="noStrike" baseline="0" dirty="0">
                        <a:effectLst/>
                        <a:latin typeface="Times New Roman" panose="02020603050405020304" pitchFamily="18" charset="0"/>
                      </a:endParaRPr>
                    </a:p>
                  </a:txBody>
                  <a:tcPr marL="6717" marR="6717" marT="6717" marB="0" anchor="ctr"/>
                </a:tc>
                <a:tc>
                  <a:txBody>
                    <a:bodyPr/>
                    <a:lstStyle/>
                    <a:p>
                      <a:pPr algn="l" fontAlgn="ctr"/>
                      <a:r>
                        <a:rPr lang="ru-RU" sz="1600" u="none" strike="noStrike" baseline="0" dirty="0" err="1">
                          <a:effectLst/>
                        </a:rPr>
                        <a:t>Подпрграмма</a:t>
                      </a:r>
                      <a:r>
                        <a:rPr lang="ru-RU" sz="1600" u="none" strike="noStrike" baseline="0" dirty="0">
                          <a:effectLst/>
                        </a:rPr>
                        <a:t> № 1 «Создание условий для устойчивого экономического развития»</a:t>
                      </a:r>
                      <a:endParaRPr lang="ru-RU" sz="1600" b="0" i="0" u="none" strike="noStrike" baseline="0" dirty="0">
                        <a:effectLst/>
                        <a:latin typeface="Times New Roman" panose="02020603050405020304" pitchFamily="18" charset="0"/>
                      </a:endParaRPr>
                    </a:p>
                  </a:txBody>
                  <a:tcPr marL="6717" marR="6717" marT="6717" marB="0" anchor="ctr"/>
                </a:tc>
                <a:tc>
                  <a:txBody>
                    <a:bodyPr/>
                    <a:lstStyle/>
                    <a:p>
                      <a:pPr algn="ctr" fontAlgn="ctr"/>
                      <a:r>
                        <a:rPr lang="ru-RU" sz="1600" u="none" strike="noStrike" baseline="0">
                          <a:effectLst/>
                        </a:rPr>
                        <a:t>589 325,72</a:t>
                      </a:r>
                      <a:endParaRPr lang="ru-RU" sz="1600" b="0" i="0" u="none" strike="noStrike" baseline="0">
                        <a:effectLst/>
                        <a:latin typeface="Times New Roman" panose="02020603050405020304" pitchFamily="18" charset="0"/>
                      </a:endParaRPr>
                    </a:p>
                  </a:txBody>
                  <a:tcPr marL="6717" marR="6717" marT="6717" marB="0" anchor="ctr"/>
                </a:tc>
                <a:tc>
                  <a:txBody>
                    <a:bodyPr/>
                    <a:lstStyle/>
                    <a:p>
                      <a:pPr algn="ctr" fontAlgn="ctr"/>
                      <a:r>
                        <a:rPr lang="ru-RU" sz="1600" u="none" strike="noStrike" baseline="0">
                          <a:effectLst/>
                        </a:rPr>
                        <a:t>547 325,72</a:t>
                      </a:r>
                      <a:endParaRPr lang="ru-RU" sz="1600" b="0" i="0" u="none" strike="noStrike" baseline="0">
                        <a:effectLst/>
                        <a:latin typeface="Times New Roman" panose="02020603050405020304" pitchFamily="18" charset="0"/>
                      </a:endParaRPr>
                    </a:p>
                  </a:txBody>
                  <a:tcPr marL="6717" marR="6717" marT="6717" marB="0" anchor="ctr"/>
                </a:tc>
                <a:tc>
                  <a:txBody>
                    <a:bodyPr/>
                    <a:lstStyle/>
                    <a:p>
                      <a:pPr algn="ctr" fontAlgn="ctr"/>
                      <a:r>
                        <a:rPr lang="ru-RU" sz="1600" u="none" strike="noStrike" baseline="0">
                          <a:effectLst/>
                        </a:rPr>
                        <a:t>92,9</a:t>
                      </a:r>
                      <a:endParaRPr lang="ru-RU" sz="1600" b="0" i="0" u="none" strike="noStrike" baseline="0">
                        <a:effectLst/>
                        <a:latin typeface="Times New Roman" panose="02020603050405020304" pitchFamily="18" charset="0"/>
                      </a:endParaRPr>
                    </a:p>
                  </a:txBody>
                  <a:tcPr marL="6717" marR="6717" marT="6717" marB="0" anchor="ctr"/>
                </a:tc>
                <a:extLst>
                  <a:ext uri="{0D108BD9-81ED-4DB2-BD59-A6C34878D82A}">
                    <a16:rowId xmlns:a16="http://schemas.microsoft.com/office/drawing/2014/main" val="4293098377"/>
                  </a:ext>
                </a:extLst>
              </a:tr>
              <a:tr h="270992">
                <a:tc>
                  <a:txBody>
                    <a:bodyPr/>
                    <a:lstStyle/>
                    <a:p>
                      <a:pPr algn="ctr" fontAlgn="ctr"/>
                      <a:r>
                        <a:rPr lang="ru-RU" sz="1600" u="none" strike="noStrike" baseline="0" dirty="0">
                          <a:effectLst/>
                        </a:rPr>
                        <a:t>1.2</a:t>
                      </a:r>
                      <a:endParaRPr lang="ru-RU" sz="1600" b="0" i="0" u="none" strike="noStrike" baseline="0" dirty="0">
                        <a:effectLst/>
                        <a:latin typeface="Times New Roman" panose="02020603050405020304" pitchFamily="18" charset="0"/>
                      </a:endParaRPr>
                    </a:p>
                  </a:txBody>
                  <a:tcPr marL="6717" marR="6717" marT="6717" marB="0" anchor="ctr"/>
                </a:tc>
                <a:tc>
                  <a:txBody>
                    <a:bodyPr/>
                    <a:lstStyle/>
                    <a:p>
                      <a:pPr algn="l" fontAlgn="ctr"/>
                      <a:r>
                        <a:rPr lang="ru-RU" sz="1600" u="none" strike="noStrike" baseline="0" dirty="0">
                          <a:effectLst/>
                        </a:rPr>
                        <a:t>Подпрограмма № 2. «Обеспечение безопасности»</a:t>
                      </a:r>
                      <a:endParaRPr lang="ru-RU" sz="1600" b="0" i="0" u="none" strike="noStrike" baseline="0" dirty="0">
                        <a:effectLst/>
                        <a:latin typeface="Times New Roman" panose="02020603050405020304" pitchFamily="18" charset="0"/>
                      </a:endParaRPr>
                    </a:p>
                  </a:txBody>
                  <a:tcPr marL="6717" marR="6717" marT="6717" marB="0" anchor="ctr"/>
                </a:tc>
                <a:tc>
                  <a:txBody>
                    <a:bodyPr/>
                    <a:lstStyle/>
                    <a:p>
                      <a:pPr algn="ctr" fontAlgn="ctr"/>
                      <a:r>
                        <a:rPr lang="ru-RU" sz="1600" u="none" strike="noStrike" baseline="0">
                          <a:effectLst/>
                        </a:rPr>
                        <a:t>337 600,00</a:t>
                      </a:r>
                      <a:endParaRPr lang="ru-RU" sz="1600" b="0" i="0" u="none" strike="noStrike" baseline="0">
                        <a:effectLst/>
                        <a:latin typeface="Times New Roman" panose="02020603050405020304" pitchFamily="18" charset="0"/>
                      </a:endParaRPr>
                    </a:p>
                  </a:txBody>
                  <a:tcPr marL="6717" marR="6717" marT="6717" marB="0" anchor="ctr"/>
                </a:tc>
                <a:tc>
                  <a:txBody>
                    <a:bodyPr/>
                    <a:lstStyle/>
                    <a:p>
                      <a:pPr algn="ctr" fontAlgn="ctr"/>
                      <a:r>
                        <a:rPr lang="ru-RU" sz="1600" u="none" strike="noStrike" baseline="0">
                          <a:effectLst/>
                        </a:rPr>
                        <a:t>336 294,47</a:t>
                      </a:r>
                      <a:endParaRPr lang="ru-RU" sz="1600" b="0" i="0" u="none" strike="noStrike" baseline="0">
                        <a:effectLst/>
                        <a:latin typeface="Times New Roman" panose="02020603050405020304" pitchFamily="18" charset="0"/>
                      </a:endParaRPr>
                    </a:p>
                  </a:txBody>
                  <a:tcPr marL="6717" marR="6717" marT="6717" marB="0" anchor="ctr"/>
                </a:tc>
                <a:tc>
                  <a:txBody>
                    <a:bodyPr/>
                    <a:lstStyle/>
                    <a:p>
                      <a:pPr algn="ctr" fontAlgn="ctr"/>
                      <a:r>
                        <a:rPr lang="ru-RU" sz="1600" u="none" strike="noStrike" baseline="0">
                          <a:effectLst/>
                        </a:rPr>
                        <a:t>99,6</a:t>
                      </a:r>
                      <a:endParaRPr lang="ru-RU" sz="1600" b="0" i="0" u="none" strike="noStrike" baseline="0">
                        <a:effectLst/>
                        <a:latin typeface="Times New Roman" panose="02020603050405020304" pitchFamily="18" charset="0"/>
                      </a:endParaRPr>
                    </a:p>
                  </a:txBody>
                  <a:tcPr marL="6717" marR="6717" marT="6717" marB="0" anchor="ctr"/>
                </a:tc>
                <a:extLst>
                  <a:ext uri="{0D108BD9-81ED-4DB2-BD59-A6C34878D82A}">
                    <a16:rowId xmlns:a16="http://schemas.microsoft.com/office/drawing/2014/main" val="532311606"/>
                  </a:ext>
                </a:extLst>
              </a:tr>
              <a:tr h="376320">
                <a:tc>
                  <a:txBody>
                    <a:bodyPr/>
                    <a:lstStyle/>
                    <a:p>
                      <a:pPr algn="ctr" fontAlgn="ctr"/>
                      <a:r>
                        <a:rPr lang="ru-RU" sz="1600" u="none" strike="noStrike" baseline="0" dirty="0">
                          <a:effectLst/>
                        </a:rPr>
                        <a:t>1.3</a:t>
                      </a:r>
                      <a:endParaRPr lang="ru-RU" sz="1600" b="0" i="0" u="none" strike="noStrike" baseline="0" dirty="0">
                        <a:effectLst/>
                        <a:latin typeface="Times New Roman" panose="02020603050405020304" pitchFamily="18" charset="0"/>
                      </a:endParaRPr>
                    </a:p>
                  </a:txBody>
                  <a:tcPr marL="6717" marR="6717" marT="6717" marB="0" anchor="ctr"/>
                </a:tc>
                <a:tc>
                  <a:txBody>
                    <a:bodyPr/>
                    <a:lstStyle/>
                    <a:p>
                      <a:pPr algn="l" fontAlgn="ctr"/>
                      <a:r>
                        <a:rPr lang="ru-RU" sz="1600" u="none" strike="noStrike" baseline="0">
                          <a:effectLst/>
                        </a:rPr>
                        <a:t>Подпрограмма № 3. «Содержание и развитие улично-дорожной сети»</a:t>
                      </a:r>
                      <a:endParaRPr lang="ru-RU" sz="1600" b="0" i="0" u="none" strike="noStrike" baseline="0">
                        <a:effectLst/>
                        <a:latin typeface="Times New Roman" panose="02020603050405020304" pitchFamily="18" charset="0"/>
                      </a:endParaRPr>
                    </a:p>
                  </a:txBody>
                  <a:tcPr marL="6717" marR="6717" marT="6717" marB="0" anchor="ctr"/>
                </a:tc>
                <a:tc>
                  <a:txBody>
                    <a:bodyPr/>
                    <a:lstStyle/>
                    <a:p>
                      <a:pPr algn="ctr" fontAlgn="ctr"/>
                      <a:r>
                        <a:rPr lang="ru-RU" sz="1600" u="none" strike="noStrike" baseline="0" dirty="0">
                          <a:effectLst/>
                        </a:rPr>
                        <a:t>4 089 860,36</a:t>
                      </a:r>
                      <a:endParaRPr lang="ru-RU" sz="1600" b="0" i="0" u="none" strike="noStrike" baseline="0" dirty="0">
                        <a:effectLst/>
                        <a:latin typeface="Times New Roman" panose="02020603050405020304" pitchFamily="18" charset="0"/>
                      </a:endParaRPr>
                    </a:p>
                  </a:txBody>
                  <a:tcPr marL="6717" marR="6717" marT="6717" marB="0" anchor="ctr"/>
                </a:tc>
                <a:tc>
                  <a:txBody>
                    <a:bodyPr/>
                    <a:lstStyle/>
                    <a:p>
                      <a:pPr algn="ctr" fontAlgn="ctr"/>
                      <a:r>
                        <a:rPr lang="ru-RU" sz="1600" u="none" strike="noStrike" baseline="0">
                          <a:effectLst/>
                        </a:rPr>
                        <a:t>4 083 255,06</a:t>
                      </a:r>
                      <a:endParaRPr lang="ru-RU" sz="1600" b="0" i="0" u="none" strike="noStrike" baseline="0">
                        <a:effectLst/>
                        <a:latin typeface="Times New Roman" panose="02020603050405020304" pitchFamily="18" charset="0"/>
                      </a:endParaRPr>
                    </a:p>
                  </a:txBody>
                  <a:tcPr marL="6717" marR="6717" marT="6717" marB="0" anchor="ctr"/>
                </a:tc>
                <a:tc>
                  <a:txBody>
                    <a:bodyPr/>
                    <a:lstStyle/>
                    <a:p>
                      <a:pPr algn="ctr" fontAlgn="ctr"/>
                      <a:r>
                        <a:rPr lang="ru-RU" sz="1600" u="none" strike="noStrike" baseline="0">
                          <a:effectLst/>
                        </a:rPr>
                        <a:t>99,8</a:t>
                      </a:r>
                      <a:endParaRPr lang="ru-RU" sz="1600" b="0" i="0" u="none" strike="noStrike" baseline="0">
                        <a:effectLst/>
                        <a:latin typeface="Times New Roman" panose="02020603050405020304" pitchFamily="18" charset="0"/>
                      </a:endParaRPr>
                    </a:p>
                  </a:txBody>
                  <a:tcPr marL="6717" marR="6717" marT="6717" marB="0" anchor="ctr"/>
                </a:tc>
                <a:extLst>
                  <a:ext uri="{0D108BD9-81ED-4DB2-BD59-A6C34878D82A}">
                    <a16:rowId xmlns:a16="http://schemas.microsoft.com/office/drawing/2014/main" val="2597686640"/>
                  </a:ext>
                </a:extLst>
              </a:tr>
              <a:tr h="270992">
                <a:tc>
                  <a:txBody>
                    <a:bodyPr/>
                    <a:lstStyle/>
                    <a:p>
                      <a:pPr algn="ctr" fontAlgn="ctr"/>
                      <a:r>
                        <a:rPr lang="ru-RU" sz="1600" u="none" strike="noStrike" baseline="0" dirty="0">
                          <a:effectLst/>
                        </a:rPr>
                        <a:t>1.4</a:t>
                      </a:r>
                      <a:endParaRPr lang="ru-RU" sz="1600" b="0" i="0" u="none" strike="noStrike" baseline="0" dirty="0">
                        <a:effectLst/>
                        <a:latin typeface="Times New Roman" panose="02020603050405020304" pitchFamily="18" charset="0"/>
                      </a:endParaRPr>
                    </a:p>
                  </a:txBody>
                  <a:tcPr marL="6717" marR="6717" marT="6717" marB="0" anchor="ctr"/>
                </a:tc>
                <a:tc>
                  <a:txBody>
                    <a:bodyPr/>
                    <a:lstStyle/>
                    <a:p>
                      <a:pPr algn="l" fontAlgn="ctr"/>
                      <a:r>
                        <a:rPr lang="ru-RU" sz="1600" u="none" strike="noStrike" baseline="0">
                          <a:effectLst/>
                        </a:rPr>
                        <a:t>Подпрограмма № 4 «ЖКХ и благоустройство территории»</a:t>
                      </a:r>
                      <a:endParaRPr lang="ru-RU" sz="1600" b="0" i="0" u="none" strike="noStrike" baseline="0">
                        <a:effectLst/>
                        <a:latin typeface="Times New Roman" panose="02020603050405020304" pitchFamily="18" charset="0"/>
                      </a:endParaRPr>
                    </a:p>
                  </a:txBody>
                  <a:tcPr marL="6717" marR="6717" marT="6717" marB="0" anchor="ctr"/>
                </a:tc>
                <a:tc>
                  <a:txBody>
                    <a:bodyPr/>
                    <a:lstStyle/>
                    <a:p>
                      <a:pPr algn="ctr" fontAlgn="ctr"/>
                      <a:r>
                        <a:rPr lang="ru-RU" sz="1600" u="none" strike="noStrike" baseline="0" dirty="0">
                          <a:effectLst/>
                        </a:rPr>
                        <a:t>247 920 507,56</a:t>
                      </a:r>
                      <a:endParaRPr lang="ru-RU" sz="1600" b="0" i="0" u="none" strike="noStrike" baseline="0" dirty="0">
                        <a:effectLst/>
                        <a:latin typeface="Times New Roman" panose="02020603050405020304" pitchFamily="18" charset="0"/>
                      </a:endParaRPr>
                    </a:p>
                  </a:txBody>
                  <a:tcPr marL="6717" marR="6717" marT="6717" marB="0" anchor="ctr"/>
                </a:tc>
                <a:tc>
                  <a:txBody>
                    <a:bodyPr/>
                    <a:lstStyle/>
                    <a:p>
                      <a:pPr algn="ctr" fontAlgn="ctr"/>
                      <a:r>
                        <a:rPr lang="ru-RU" sz="1600" u="none" strike="noStrike" baseline="0">
                          <a:effectLst/>
                        </a:rPr>
                        <a:t>245 480 781,97</a:t>
                      </a:r>
                      <a:endParaRPr lang="ru-RU" sz="1600" b="0" i="0" u="none" strike="noStrike" baseline="0">
                        <a:effectLst/>
                        <a:latin typeface="Times New Roman" panose="02020603050405020304" pitchFamily="18" charset="0"/>
                      </a:endParaRPr>
                    </a:p>
                  </a:txBody>
                  <a:tcPr marL="6717" marR="6717" marT="6717" marB="0" anchor="ctr"/>
                </a:tc>
                <a:tc>
                  <a:txBody>
                    <a:bodyPr/>
                    <a:lstStyle/>
                    <a:p>
                      <a:pPr algn="ctr" fontAlgn="ctr"/>
                      <a:r>
                        <a:rPr lang="ru-RU" sz="1600" u="none" strike="noStrike" baseline="0">
                          <a:effectLst/>
                        </a:rPr>
                        <a:t>99,0</a:t>
                      </a:r>
                      <a:endParaRPr lang="ru-RU" sz="1600" b="0" i="0" u="none" strike="noStrike" baseline="0">
                        <a:effectLst/>
                        <a:latin typeface="Times New Roman" panose="02020603050405020304" pitchFamily="18" charset="0"/>
                      </a:endParaRPr>
                    </a:p>
                  </a:txBody>
                  <a:tcPr marL="6717" marR="6717" marT="6717" marB="0" anchor="ctr"/>
                </a:tc>
                <a:extLst>
                  <a:ext uri="{0D108BD9-81ED-4DB2-BD59-A6C34878D82A}">
                    <a16:rowId xmlns:a16="http://schemas.microsoft.com/office/drawing/2014/main" val="3534069759"/>
                  </a:ext>
                </a:extLst>
              </a:tr>
              <a:tr h="376320">
                <a:tc>
                  <a:txBody>
                    <a:bodyPr/>
                    <a:lstStyle/>
                    <a:p>
                      <a:pPr algn="ctr" fontAlgn="ctr"/>
                      <a:r>
                        <a:rPr lang="ru-RU" sz="1600" u="none" strike="noStrike" baseline="0" dirty="0">
                          <a:effectLst/>
                        </a:rPr>
                        <a:t>1.5</a:t>
                      </a:r>
                      <a:endParaRPr lang="ru-RU" sz="1600" b="0" i="0" u="none" strike="noStrike" baseline="0" dirty="0">
                        <a:effectLst/>
                        <a:latin typeface="Times New Roman" panose="02020603050405020304" pitchFamily="18" charset="0"/>
                      </a:endParaRPr>
                    </a:p>
                  </a:txBody>
                  <a:tcPr marL="6717" marR="6717" marT="6717" marB="0" anchor="ctr"/>
                </a:tc>
                <a:tc>
                  <a:txBody>
                    <a:bodyPr/>
                    <a:lstStyle/>
                    <a:p>
                      <a:pPr algn="l" fontAlgn="ctr"/>
                      <a:r>
                        <a:rPr lang="ru-RU" sz="1600" u="none" strike="noStrike" baseline="0">
                          <a:effectLst/>
                        </a:rPr>
                        <a:t>Подпрограмма № 5. «Развитие культуры, организация праздничных мероприятий»</a:t>
                      </a:r>
                      <a:endParaRPr lang="ru-RU" sz="1600" b="0" i="0" u="none" strike="noStrike" baseline="0">
                        <a:effectLst/>
                        <a:latin typeface="Times New Roman" panose="02020603050405020304" pitchFamily="18" charset="0"/>
                      </a:endParaRPr>
                    </a:p>
                  </a:txBody>
                  <a:tcPr marL="6717" marR="6717" marT="6717" marB="0" anchor="ctr"/>
                </a:tc>
                <a:tc>
                  <a:txBody>
                    <a:bodyPr/>
                    <a:lstStyle/>
                    <a:p>
                      <a:pPr algn="ctr" fontAlgn="ctr"/>
                      <a:r>
                        <a:rPr lang="ru-RU" sz="1600" u="none" strike="noStrike" baseline="0">
                          <a:effectLst/>
                        </a:rPr>
                        <a:t>10 754 977,40</a:t>
                      </a:r>
                      <a:endParaRPr lang="ru-RU" sz="1600" b="0" i="0" u="none" strike="noStrike" baseline="0">
                        <a:effectLst/>
                        <a:latin typeface="Times New Roman" panose="02020603050405020304" pitchFamily="18" charset="0"/>
                      </a:endParaRPr>
                    </a:p>
                  </a:txBody>
                  <a:tcPr marL="6717" marR="6717" marT="6717" marB="0" anchor="ctr"/>
                </a:tc>
                <a:tc>
                  <a:txBody>
                    <a:bodyPr/>
                    <a:lstStyle/>
                    <a:p>
                      <a:pPr algn="ctr" fontAlgn="ctr"/>
                      <a:r>
                        <a:rPr lang="ru-RU" sz="1600" u="none" strike="noStrike" baseline="0" dirty="0">
                          <a:effectLst/>
                        </a:rPr>
                        <a:t>10 724 426,85</a:t>
                      </a:r>
                      <a:endParaRPr lang="ru-RU" sz="1600" b="0" i="0" u="none" strike="noStrike" baseline="0" dirty="0">
                        <a:effectLst/>
                        <a:latin typeface="Times New Roman" panose="02020603050405020304" pitchFamily="18" charset="0"/>
                      </a:endParaRPr>
                    </a:p>
                  </a:txBody>
                  <a:tcPr marL="6717" marR="6717" marT="6717" marB="0" anchor="ctr"/>
                </a:tc>
                <a:tc>
                  <a:txBody>
                    <a:bodyPr/>
                    <a:lstStyle/>
                    <a:p>
                      <a:pPr algn="ctr" fontAlgn="ctr"/>
                      <a:r>
                        <a:rPr lang="ru-RU" sz="1600" u="none" strike="noStrike" baseline="0">
                          <a:effectLst/>
                        </a:rPr>
                        <a:t>99,7</a:t>
                      </a:r>
                      <a:endParaRPr lang="ru-RU" sz="1600" b="0" i="0" u="none" strike="noStrike" baseline="0">
                        <a:effectLst/>
                        <a:latin typeface="Times New Roman" panose="02020603050405020304" pitchFamily="18" charset="0"/>
                      </a:endParaRPr>
                    </a:p>
                  </a:txBody>
                  <a:tcPr marL="6717" marR="6717" marT="6717" marB="0" anchor="ctr"/>
                </a:tc>
                <a:extLst>
                  <a:ext uri="{0D108BD9-81ED-4DB2-BD59-A6C34878D82A}">
                    <a16:rowId xmlns:a16="http://schemas.microsoft.com/office/drawing/2014/main" val="3523202764"/>
                  </a:ext>
                </a:extLst>
              </a:tr>
              <a:tr h="376320">
                <a:tc>
                  <a:txBody>
                    <a:bodyPr/>
                    <a:lstStyle/>
                    <a:p>
                      <a:pPr algn="ctr" fontAlgn="ctr"/>
                      <a:r>
                        <a:rPr lang="ru-RU" sz="1600" u="none" strike="noStrike" baseline="0" dirty="0">
                          <a:effectLst/>
                        </a:rPr>
                        <a:t>1.6</a:t>
                      </a:r>
                      <a:endParaRPr lang="ru-RU" sz="1600" b="0" i="0" u="none" strike="noStrike" baseline="0" dirty="0">
                        <a:effectLst/>
                        <a:latin typeface="Times New Roman" panose="02020603050405020304" pitchFamily="18" charset="0"/>
                      </a:endParaRPr>
                    </a:p>
                  </a:txBody>
                  <a:tcPr marL="6717" marR="6717" marT="6717" marB="0" anchor="ctr"/>
                </a:tc>
                <a:tc>
                  <a:txBody>
                    <a:bodyPr/>
                    <a:lstStyle/>
                    <a:p>
                      <a:pPr algn="l" fontAlgn="ctr"/>
                      <a:r>
                        <a:rPr lang="ru-RU" sz="1600" u="none" strike="noStrike" baseline="0">
                          <a:effectLst/>
                        </a:rPr>
                        <a:t>Подпрограмма № 6. «Развитие физической культуры, спорта молодежной политики»</a:t>
                      </a:r>
                      <a:endParaRPr lang="ru-RU" sz="1600" b="0" i="0" u="none" strike="noStrike" baseline="0">
                        <a:effectLst/>
                        <a:latin typeface="Times New Roman" panose="02020603050405020304" pitchFamily="18" charset="0"/>
                      </a:endParaRPr>
                    </a:p>
                  </a:txBody>
                  <a:tcPr marL="6717" marR="6717" marT="6717" marB="0" anchor="ctr"/>
                </a:tc>
                <a:tc>
                  <a:txBody>
                    <a:bodyPr/>
                    <a:lstStyle/>
                    <a:p>
                      <a:pPr algn="ctr" fontAlgn="ctr"/>
                      <a:r>
                        <a:rPr lang="ru-RU" sz="1600" u="none" strike="noStrike" baseline="0">
                          <a:effectLst/>
                        </a:rPr>
                        <a:t>5 478 801,12</a:t>
                      </a:r>
                      <a:endParaRPr lang="ru-RU" sz="1600" b="0" i="0" u="none" strike="noStrike" baseline="0">
                        <a:effectLst/>
                        <a:latin typeface="Times New Roman" panose="02020603050405020304" pitchFamily="18" charset="0"/>
                      </a:endParaRPr>
                    </a:p>
                  </a:txBody>
                  <a:tcPr marL="6717" marR="6717" marT="6717" marB="0" anchor="ctr"/>
                </a:tc>
                <a:tc>
                  <a:txBody>
                    <a:bodyPr/>
                    <a:lstStyle/>
                    <a:p>
                      <a:pPr algn="ctr" fontAlgn="ctr"/>
                      <a:r>
                        <a:rPr lang="ru-RU" sz="1600" u="none" strike="noStrike" baseline="0" dirty="0">
                          <a:effectLst/>
                        </a:rPr>
                        <a:t>5 432 087,55</a:t>
                      </a:r>
                      <a:endParaRPr lang="ru-RU" sz="1600" b="0" i="0" u="none" strike="noStrike" baseline="0" dirty="0">
                        <a:effectLst/>
                        <a:latin typeface="Times New Roman" panose="02020603050405020304" pitchFamily="18" charset="0"/>
                      </a:endParaRPr>
                    </a:p>
                  </a:txBody>
                  <a:tcPr marL="6717" marR="6717" marT="6717" marB="0" anchor="ctr"/>
                </a:tc>
                <a:tc>
                  <a:txBody>
                    <a:bodyPr/>
                    <a:lstStyle/>
                    <a:p>
                      <a:pPr algn="ctr" fontAlgn="ctr"/>
                      <a:r>
                        <a:rPr lang="ru-RU" sz="1600" u="none" strike="noStrike" baseline="0" dirty="0">
                          <a:effectLst/>
                        </a:rPr>
                        <a:t>99,1</a:t>
                      </a:r>
                      <a:endParaRPr lang="ru-RU" sz="1600" b="0" i="0" u="none" strike="noStrike" baseline="0" dirty="0">
                        <a:effectLst/>
                        <a:latin typeface="Times New Roman" panose="02020603050405020304" pitchFamily="18" charset="0"/>
                      </a:endParaRPr>
                    </a:p>
                  </a:txBody>
                  <a:tcPr marL="6717" marR="6717" marT="6717" marB="0" anchor="ctr"/>
                </a:tc>
                <a:extLst>
                  <a:ext uri="{0D108BD9-81ED-4DB2-BD59-A6C34878D82A}">
                    <a16:rowId xmlns:a16="http://schemas.microsoft.com/office/drawing/2014/main" val="3168435042"/>
                  </a:ext>
                </a:extLst>
              </a:tr>
              <a:tr h="376320">
                <a:tc>
                  <a:txBody>
                    <a:bodyPr/>
                    <a:lstStyle/>
                    <a:p>
                      <a:pPr algn="ctr" fontAlgn="ctr"/>
                      <a:r>
                        <a:rPr lang="ru-RU" sz="1600" u="none" strike="noStrike" baseline="0" dirty="0">
                          <a:effectLst/>
                        </a:rPr>
                        <a:t>1.7</a:t>
                      </a:r>
                      <a:endParaRPr lang="ru-RU" sz="1600" b="0" i="0" u="none" strike="noStrike" baseline="0" dirty="0">
                        <a:effectLst/>
                        <a:latin typeface="Times New Roman" panose="02020603050405020304" pitchFamily="18" charset="0"/>
                      </a:endParaRPr>
                    </a:p>
                  </a:txBody>
                  <a:tcPr marL="6717" marR="6717" marT="6717" marB="0" anchor="ctr"/>
                </a:tc>
                <a:tc>
                  <a:txBody>
                    <a:bodyPr/>
                    <a:lstStyle/>
                    <a:p>
                      <a:pPr algn="l" fontAlgn="ctr"/>
                      <a:r>
                        <a:rPr lang="ru-RU" sz="1600" u="none" strike="noStrike" baseline="0">
                          <a:effectLst/>
                        </a:rPr>
                        <a:t>Подпрограмма № 7. «Формирование комфортной городской среды»</a:t>
                      </a:r>
                      <a:endParaRPr lang="ru-RU" sz="1600" b="0" i="0" u="none" strike="noStrike" baseline="0">
                        <a:effectLst/>
                        <a:latin typeface="Times New Roman" panose="02020603050405020304" pitchFamily="18" charset="0"/>
                      </a:endParaRPr>
                    </a:p>
                  </a:txBody>
                  <a:tcPr marL="6717" marR="6717" marT="6717" marB="0" anchor="ctr"/>
                </a:tc>
                <a:tc>
                  <a:txBody>
                    <a:bodyPr/>
                    <a:lstStyle/>
                    <a:p>
                      <a:pPr algn="ctr" fontAlgn="ctr"/>
                      <a:r>
                        <a:rPr lang="ru-RU" sz="1600" u="none" strike="noStrike" baseline="0">
                          <a:effectLst/>
                        </a:rPr>
                        <a:t>0,00</a:t>
                      </a:r>
                      <a:endParaRPr lang="ru-RU" sz="1600" b="0" i="0" u="none" strike="noStrike" baseline="0">
                        <a:effectLst/>
                        <a:latin typeface="Times New Roman" panose="02020603050405020304" pitchFamily="18" charset="0"/>
                      </a:endParaRPr>
                    </a:p>
                  </a:txBody>
                  <a:tcPr marL="6717" marR="6717" marT="6717" marB="0" anchor="ctr"/>
                </a:tc>
                <a:tc>
                  <a:txBody>
                    <a:bodyPr/>
                    <a:lstStyle/>
                    <a:p>
                      <a:pPr algn="ctr" fontAlgn="ctr"/>
                      <a:r>
                        <a:rPr lang="ru-RU" sz="1600" u="none" strike="noStrike" baseline="0">
                          <a:effectLst/>
                        </a:rPr>
                        <a:t>0,00</a:t>
                      </a:r>
                      <a:endParaRPr lang="ru-RU" sz="1600" b="0" i="0" u="none" strike="noStrike" baseline="0">
                        <a:effectLst/>
                        <a:latin typeface="Times New Roman" panose="02020603050405020304" pitchFamily="18" charset="0"/>
                      </a:endParaRPr>
                    </a:p>
                  </a:txBody>
                  <a:tcPr marL="6717" marR="6717" marT="6717" marB="0" anchor="ctr"/>
                </a:tc>
                <a:tc>
                  <a:txBody>
                    <a:bodyPr/>
                    <a:lstStyle/>
                    <a:p>
                      <a:pPr algn="ctr" fontAlgn="ctr"/>
                      <a:r>
                        <a:rPr lang="ru-RU" sz="1600" u="none" strike="noStrike" baseline="0" dirty="0">
                          <a:effectLst/>
                        </a:rPr>
                        <a:t> </a:t>
                      </a:r>
                      <a:endParaRPr lang="ru-RU" sz="1600" b="0" i="0" u="none" strike="noStrike" baseline="0" dirty="0">
                        <a:effectLst/>
                        <a:latin typeface="Times New Roman" panose="02020603050405020304" pitchFamily="18" charset="0"/>
                      </a:endParaRPr>
                    </a:p>
                  </a:txBody>
                  <a:tcPr marL="6717" marR="6717" marT="6717" marB="0" anchor="ctr"/>
                </a:tc>
                <a:extLst>
                  <a:ext uri="{0D108BD9-81ED-4DB2-BD59-A6C34878D82A}">
                    <a16:rowId xmlns:a16="http://schemas.microsoft.com/office/drawing/2014/main" val="3680733247"/>
                  </a:ext>
                </a:extLst>
              </a:tr>
              <a:tr h="376320">
                <a:tc>
                  <a:txBody>
                    <a:bodyPr/>
                    <a:lstStyle/>
                    <a:p>
                      <a:pPr algn="ctr" fontAlgn="ctr"/>
                      <a:r>
                        <a:rPr lang="ru-RU" sz="1600" u="none" strike="noStrike" baseline="0" dirty="0">
                          <a:effectLst/>
                        </a:rPr>
                        <a:t>1.8</a:t>
                      </a:r>
                      <a:endParaRPr lang="ru-RU" sz="1600" b="0" i="0" u="none" strike="noStrike" baseline="0" dirty="0">
                        <a:effectLst/>
                        <a:latin typeface="Times New Roman" panose="02020603050405020304" pitchFamily="18" charset="0"/>
                      </a:endParaRPr>
                    </a:p>
                  </a:txBody>
                  <a:tcPr marL="6717" marR="6717" marT="6717" marB="0" anchor="ctr"/>
                </a:tc>
                <a:tc>
                  <a:txBody>
                    <a:bodyPr/>
                    <a:lstStyle/>
                    <a:p>
                      <a:pPr algn="l" fontAlgn="ctr"/>
                      <a:r>
                        <a:rPr lang="ru-RU" sz="1600" u="none" strike="noStrike" baseline="0" dirty="0">
                          <a:effectLst/>
                        </a:rPr>
                        <a:t>Подпрограмма № 8. «Энергосбережение и повышение энергетической эффективности»</a:t>
                      </a:r>
                      <a:endParaRPr lang="ru-RU" sz="1600" b="0" i="0" u="none" strike="noStrike" baseline="0" dirty="0">
                        <a:effectLst/>
                        <a:latin typeface="Times New Roman" panose="02020603050405020304" pitchFamily="18" charset="0"/>
                      </a:endParaRPr>
                    </a:p>
                  </a:txBody>
                  <a:tcPr marL="6717" marR="6717" marT="6717" marB="0" anchor="ctr"/>
                </a:tc>
                <a:tc>
                  <a:txBody>
                    <a:bodyPr/>
                    <a:lstStyle/>
                    <a:p>
                      <a:pPr algn="ctr" fontAlgn="ctr"/>
                      <a:r>
                        <a:rPr lang="ru-RU" sz="1600" u="none" strike="noStrike" baseline="0">
                          <a:effectLst/>
                        </a:rPr>
                        <a:t>13 501 002,00</a:t>
                      </a:r>
                      <a:endParaRPr lang="ru-RU" sz="1600" b="0" i="0" u="none" strike="noStrike" baseline="0">
                        <a:effectLst/>
                        <a:latin typeface="Times New Roman" panose="02020603050405020304" pitchFamily="18" charset="0"/>
                      </a:endParaRPr>
                    </a:p>
                  </a:txBody>
                  <a:tcPr marL="6717" marR="6717" marT="6717" marB="0" anchor="ctr"/>
                </a:tc>
                <a:tc>
                  <a:txBody>
                    <a:bodyPr/>
                    <a:lstStyle/>
                    <a:p>
                      <a:pPr algn="ctr" fontAlgn="ctr"/>
                      <a:r>
                        <a:rPr lang="ru-RU" sz="1600" u="none" strike="noStrike" baseline="0">
                          <a:effectLst/>
                        </a:rPr>
                        <a:t>13 501 002,00</a:t>
                      </a:r>
                      <a:endParaRPr lang="ru-RU" sz="1600" b="0" i="0" u="none" strike="noStrike" baseline="0">
                        <a:effectLst/>
                        <a:latin typeface="Times New Roman" panose="02020603050405020304" pitchFamily="18" charset="0"/>
                      </a:endParaRPr>
                    </a:p>
                  </a:txBody>
                  <a:tcPr marL="6717" marR="6717" marT="6717" marB="0" anchor="ctr"/>
                </a:tc>
                <a:tc>
                  <a:txBody>
                    <a:bodyPr/>
                    <a:lstStyle/>
                    <a:p>
                      <a:pPr algn="ctr" fontAlgn="ctr"/>
                      <a:r>
                        <a:rPr lang="ru-RU" sz="1600" u="none" strike="noStrike" baseline="0" dirty="0">
                          <a:effectLst/>
                        </a:rPr>
                        <a:t>100,0</a:t>
                      </a:r>
                      <a:endParaRPr lang="ru-RU" sz="1600" b="0" i="0" u="none" strike="noStrike" baseline="0" dirty="0">
                        <a:effectLst/>
                        <a:latin typeface="Times New Roman" panose="02020603050405020304" pitchFamily="18" charset="0"/>
                      </a:endParaRPr>
                    </a:p>
                  </a:txBody>
                  <a:tcPr marL="6717" marR="6717" marT="6717" marB="0" anchor="ctr"/>
                </a:tc>
                <a:extLst>
                  <a:ext uri="{0D108BD9-81ED-4DB2-BD59-A6C34878D82A}">
                    <a16:rowId xmlns:a16="http://schemas.microsoft.com/office/drawing/2014/main" val="3291337832"/>
                  </a:ext>
                </a:extLst>
              </a:tr>
              <a:tr h="190717">
                <a:tc>
                  <a:txBody>
                    <a:bodyPr/>
                    <a:lstStyle/>
                    <a:p>
                      <a:pPr algn="ctr" fontAlgn="ctr"/>
                      <a:r>
                        <a:rPr lang="ru-RU" sz="1600" u="none" strike="noStrike" baseline="0">
                          <a:effectLst/>
                        </a:rPr>
                        <a:t> </a:t>
                      </a:r>
                      <a:endParaRPr lang="ru-RU" sz="1600" b="0" i="0" u="none" strike="noStrike" baseline="0">
                        <a:effectLst/>
                        <a:latin typeface="Times New Roman" panose="02020603050405020304" pitchFamily="18" charset="0"/>
                      </a:endParaRPr>
                    </a:p>
                  </a:txBody>
                  <a:tcPr marL="6717" marR="6717" marT="6717" marB="0" anchor="ctr"/>
                </a:tc>
                <a:tc>
                  <a:txBody>
                    <a:bodyPr/>
                    <a:lstStyle/>
                    <a:p>
                      <a:pPr algn="ctr" fontAlgn="ctr"/>
                      <a:r>
                        <a:rPr lang="ru-RU" sz="1600" u="none" strike="noStrike" baseline="0">
                          <a:effectLst/>
                        </a:rPr>
                        <a:t> </a:t>
                      </a:r>
                      <a:endParaRPr lang="ru-RU" sz="1600" b="0" i="0" u="none" strike="noStrike" baseline="0">
                        <a:effectLst/>
                        <a:latin typeface="Times New Roman" panose="02020603050405020304" pitchFamily="18" charset="0"/>
                      </a:endParaRPr>
                    </a:p>
                  </a:txBody>
                  <a:tcPr marL="6717" marR="6717" marT="6717" marB="0" anchor="ctr"/>
                </a:tc>
                <a:tc>
                  <a:txBody>
                    <a:bodyPr/>
                    <a:lstStyle/>
                    <a:p>
                      <a:pPr algn="ctr" fontAlgn="ctr"/>
                      <a:r>
                        <a:rPr lang="ru-RU" sz="1600" u="none" strike="noStrike" baseline="0">
                          <a:effectLst/>
                        </a:rPr>
                        <a:t>282 672 074,16</a:t>
                      </a:r>
                      <a:endParaRPr lang="ru-RU" sz="1600" b="0" i="0" u="none" strike="noStrike" baseline="0">
                        <a:effectLst/>
                        <a:latin typeface="Times New Roman" panose="02020603050405020304" pitchFamily="18" charset="0"/>
                      </a:endParaRPr>
                    </a:p>
                  </a:txBody>
                  <a:tcPr marL="6717" marR="6717" marT="6717" marB="0" anchor="ctr"/>
                </a:tc>
                <a:tc>
                  <a:txBody>
                    <a:bodyPr/>
                    <a:lstStyle/>
                    <a:p>
                      <a:pPr algn="ctr" fontAlgn="ctr"/>
                      <a:r>
                        <a:rPr lang="ru-RU" sz="1600" u="none" strike="noStrike" baseline="0">
                          <a:effectLst/>
                        </a:rPr>
                        <a:t>280 105 173,62</a:t>
                      </a:r>
                      <a:endParaRPr lang="ru-RU" sz="1600" b="0" i="0" u="none" strike="noStrike" baseline="0">
                        <a:effectLst/>
                        <a:latin typeface="Times New Roman" panose="02020603050405020304" pitchFamily="18" charset="0"/>
                      </a:endParaRPr>
                    </a:p>
                  </a:txBody>
                  <a:tcPr marL="6717" marR="6717" marT="6717" marB="0" anchor="ctr"/>
                </a:tc>
                <a:tc>
                  <a:txBody>
                    <a:bodyPr/>
                    <a:lstStyle/>
                    <a:p>
                      <a:pPr algn="ctr" fontAlgn="ctr"/>
                      <a:r>
                        <a:rPr lang="ru-RU" sz="1600" u="none" strike="noStrike" baseline="0" dirty="0">
                          <a:effectLst/>
                        </a:rPr>
                        <a:t>99,1</a:t>
                      </a:r>
                      <a:endParaRPr lang="ru-RU" sz="1600" b="0" i="0" u="none" strike="noStrike" baseline="0" dirty="0">
                        <a:effectLst/>
                        <a:latin typeface="Times New Roman" panose="02020603050405020304" pitchFamily="18" charset="0"/>
                      </a:endParaRPr>
                    </a:p>
                  </a:txBody>
                  <a:tcPr marL="6717" marR="6717" marT="6717" marB="0" anchor="ctr"/>
                </a:tc>
                <a:extLst>
                  <a:ext uri="{0D108BD9-81ED-4DB2-BD59-A6C34878D82A}">
                    <a16:rowId xmlns:a16="http://schemas.microsoft.com/office/drawing/2014/main" val="3993207617"/>
                  </a:ext>
                </a:extLst>
              </a:tr>
            </a:tbl>
          </a:graphicData>
        </a:graphic>
      </p:graphicFrame>
    </p:spTree>
    <p:extLst>
      <p:ext uri="{BB962C8B-B14F-4D97-AF65-F5344CB8AC3E}">
        <p14:creationId xmlns:p14="http://schemas.microsoft.com/office/powerpoint/2010/main" val="20790762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33</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Заголовок 5"/>
          <p:cNvSpPr>
            <a:spLocks noGrp="1"/>
          </p:cNvSpPr>
          <p:nvPr>
            <p:ph type="title"/>
          </p:nvPr>
        </p:nvSpPr>
        <p:spPr>
          <a:xfrm flipH="1">
            <a:off x="1924050" y="0"/>
            <a:ext cx="8648700" cy="838200"/>
          </a:xfrm>
        </p:spPr>
        <p:txBody>
          <a:bodyPr>
            <a:noAutofit/>
          </a:bodyPr>
          <a:lstStyle/>
          <a:p>
            <a:pPr algn="ctr"/>
            <a:r>
              <a:rPr lang="ru-RU" sz="2800" i="1" dirty="0">
                <a:solidFill>
                  <a:srgbClr val="000000"/>
                </a:solidFill>
                <a:latin typeface="Times New Roman" panose="02020603050405020304" pitchFamily="18" charset="0"/>
              </a:rPr>
              <a:t>Информация о реализованных в 2020 году</a:t>
            </a:r>
            <a:br>
              <a:rPr lang="ru-RU" sz="2800" i="1" dirty="0">
                <a:solidFill>
                  <a:srgbClr val="000000"/>
                </a:solidFill>
                <a:latin typeface="Times New Roman" panose="02020603050405020304" pitchFamily="18" charset="0"/>
              </a:rPr>
            </a:br>
            <a:r>
              <a:rPr lang="ru-RU" sz="2800" i="1" dirty="0">
                <a:solidFill>
                  <a:srgbClr val="000000"/>
                </a:solidFill>
                <a:latin typeface="Times New Roman" panose="02020603050405020304" pitchFamily="18" charset="0"/>
              </a:rPr>
              <a:t>общественно-значимых мероприятиях</a:t>
            </a:r>
            <a:endParaRPr lang="ru-RU" sz="2800" i="1" dirty="0">
              <a:solidFill>
                <a:srgbClr val="000000"/>
              </a:solidFill>
              <a:effectLst/>
              <a:latin typeface="Times New Roman" panose="02020603050405020304" pitchFamily="18" charset="0"/>
            </a:endParaRPr>
          </a:p>
        </p:txBody>
      </p:sp>
      <p:pic>
        <p:nvPicPr>
          <p:cNvPr id="8" name="Рисунок 7"/>
          <p:cNvPicPr>
            <a:picLocks noChangeAspect="1"/>
          </p:cNvPicPr>
          <p:nvPr/>
        </p:nvPicPr>
        <p:blipFill>
          <a:blip r:embed="rId3"/>
          <a:stretch>
            <a:fillRect/>
          </a:stretch>
        </p:blipFill>
        <p:spPr>
          <a:xfrm>
            <a:off x="257175" y="0"/>
            <a:ext cx="1514475" cy="1009650"/>
          </a:xfrm>
          <a:prstGeom prst="rect">
            <a:avLst/>
          </a:prstGeom>
        </p:spPr>
      </p:pic>
      <p:sp>
        <p:nvSpPr>
          <p:cNvPr id="2" name="Прямоугольник 1"/>
          <p:cNvSpPr/>
          <p:nvPr/>
        </p:nvSpPr>
        <p:spPr>
          <a:xfrm>
            <a:off x="257175" y="1076325"/>
            <a:ext cx="11668125" cy="5909310"/>
          </a:xfrm>
          <a:prstGeom prst="rect">
            <a:avLst/>
          </a:prstGeom>
        </p:spPr>
        <p:txBody>
          <a:bodyPr wrap="square">
            <a:spAutoFit/>
          </a:bodyPr>
          <a:lstStyle/>
          <a:p>
            <a:r>
              <a:rPr lang="ru-RU" dirty="0">
                <a:solidFill>
                  <a:srgbClr val="000000"/>
                </a:solidFill>
                <a:latin typeface="Times New Roman" panose="02020603050405020304" pitchFamily="18" charset="0"/>
              </a:rPr>
              <a:t>Мероприятие «Содействие участию населения в осуществлении местного самоуправления в иных формах на территории административного центра </a:t>
            </a:r>
            <a:r>
              <a:rPr lang="ru-RU" dirty="0" err="1">
                <a:solidFill>
                  <a:srgbClr val="000000"/>
                </a:solidFill>
                <a:latin typeface="Times New Roman" panose="02020603050405020304" pitchFamily="18" charset="0"/>
              </a:rPr>
              <a:t>Дружногорского</a:t>
            </a:r>
            <a:r>
              <a:rPr lang="ru-RU" dirty="0">
                <a:solidFill>
                  <a:srgbClr val="000000"/>
                </a:solidFill>
                <a:latin typeface="Times New Roman" panose="02020603050405020304" pitchFamily="18" charset="0"/>
              </a:rPr>
              <a:t> городского поселения» выполнено на сумму 1 200 000,00 руб., в том числе:</a:t>
            </a:r>
          </a:p>
          <a:p>
            <a:r>
              <a:rPr lang="ru-RU" dirty="0">
                <a:solidFill>
                  <a:srgbClr val="000000"/>
                </a:solidFill>
                <a:latin typeface="Times New Roman" panose="02020603050405020304" pitchFamily="18" charset="0"/>
              </a:rPr>
              <a:t>· Благоустройство придомовой территории д. 1 по ул. Пролетарская;</a:t>
            </a:r>
          </a:p>
          <a:p>
            <a:r>
              <a:rPr lang="ru-RU" dirty="0">
                <a:solidFill>
                  <a:srgbClr val="000000"/>
                </a:solidFill>
                <a:latin typeface="Times New Roman" panose="02020603050405020304" pitchFamily="18" charset="0"/>
              </a:rPr>
              <a:t>· Ремонт асфальтового покрытия проезда от ул. Введенского до трансформаторной подстанции № 7.</a:t>
            </a:r>
          </a:p>
          <a:p>
            <a:r>
              <a:rPr lang="ru-RU" dirty="0">
                <a:solidFill>
                  <a:srgbClr val="000000"/>
                </a:solidFill>
                <a:latin typeface="Times New Roman" panose="02020603050405020304" pitchFamily="18" charset="0"/>
              </a:rPr>
              <a:t>Мероприятие «Содействие развитию на части территории поселений иных форм местного самоуправления и реализация проектов местных инициатив граждан» выполнено на сумму 531 850,00 руб., в том числе:</a:t>
            </a:r>
          </a:p>
          <a:p>
            <a:r>
              <a:rPr lang="ru-RU" dirty="0">
                <a:solidFill>
                  <a:srgbClr val="000000"/>
                </a:solidFill>
                <a:latin typeface="Times New Roman" panose="02020603050405020304" pitchFamily="18" charset="0"/>
              </a:rPr>
              <a:t>· Выполнение работ по ликвидации аварийных деревьев в с. </a:t>
            </a:r>
            <a:r>
              <a:rPr lang="ru-RU" dirty="0" err="1">
                <a:solidFill>
                  <a:srgbClr val="000000"/>
                </a:solidFill>
                <a:latin typeface="Times New Roman" panose="02020603050405020304" pitchFamily="18" charset="0"/>
              </a:rPr>
              <a:t>Орлино</a:t>
            </a:r>
            <a:r>
              <a:rPr lang="ru-RU" dirty="0">
                <a:solidFill>
                  <a:srgbClr val="000000"/>
                </a:solidFill>
                <a:latin typeface="Times New Roman" panose="02020603050405020304" pitchFamily="18" charset="0"/>
              </a:rPr>
              <a:t> и дер. Зайцево</a:t>
            </a:r>
          </a:p>
          <a:p>
            <a:r>
              <a:rPr lang="ru-RU" dirty="0">
                <a:solidFill>
                  <a:srgbClr val="000000"/>
                </a:solidFill>
                <a:latin typeface="Times New Roman" panose="02020603050405020304" pitchFamily="18" charset="0"/>
              </a:rPr>
              <a:t>· Приобретение и установка игрового оборудования на детские площадки в</a:t>
            </a:r>
          </a:p>
          <a:p>
            <a:r>
              <a:rPr lang="ru-RU" dirty="0">
                <a:solidFill>
                  <a:srgbClr val="000000"/>
                </a:solidFill>
                <a:latin typeface="Times New Roman" panose="02020603050405020304" pitchFamily="18" charset="0"/>
              </a:rPr>
              <a:t>дер. </a:t>
            </a:r>
            <a:r>
              <a:rPr lang="ru-RU" dirty="0" err="1">
                <a:solidFill>
                  <a:srgbClr val="000000"/>
                </a:solidFill>
                <a:latin typeface="Times New Roman" panose="02020603050405020304" pitchFamily="18" charset="0"/>
              </a:rPr>
              <a:t>Лампово</a:t>
            </a:r>
            <a:r>
              <a:rPr lang="ru-RU" dirty="0">
                <a:solidFill>
                  <a:srgbClr val="000000"/>
                </a:solidFill>
                <a:latin typeface="Times New Roman" panose="02020603050405020304" pitchFamily="18" charset="0"/>
              </a:rPr>
              <a:t> и дер. </a:t>
            </a:r>
            <a:r>
              <a:rPr lang="ru-RU" dirty="0" err="1">
                <a:solidFill>
                  <a:srgbClr val="000000"/>
                </a:solidFill>
                <a:latin typeface="Times New Roman" panose="02020603050405020304" pitchFamily="18" charset="0"/>
              </a:rPr>
              <a:t>Изора</a:t>
            </a:r>
            <a:endParaRPr lang="ru-RU" dirty="0">
              <a:solidFill>
                <a:srgbClr val="000000"/>
              </a:solidFill>
              <a:latin typeface="Times New Roman" panose="02020603050405020304" pitchFamily="18" charset="0"/>
            </a:endParaRPr>
          </a:p>
          <a:p>
            <a:r>
              <a:rPr lang="ru-RU" dirty="0">
                <a:solidFill>
                  <a:srgbClr val="000000"/>
                </a:solidFill>
                <a:latin typeface="Times New Roman" panose="02020603050405020304" pitchFamily="18" charset="0"/>
              </a:rPr>
              <a:t>· Ремонт дорожного покрытия в щебеночном исполнении в дер. Заозерье, </a:t>
            </a:r>
            <a:r>
              <a:rPr lang="ru-RU" dirty="0" err="1">
                <a:solidFill>
                  <a:srgbClr val="000000"/>
                </a:solidFill>
                <a:latin typeface="Times New Roman" panose="02020603050405020304" pitchFamily="18" charset="0"/>
              </a:rPr>
              <a:t>Кургино</a:t>
            </a:r>
            <a:r>
              <a:rPr lang="ru-RU" dirty="0">
                <a:solidFill>
                  <a:srgbClr val="000000"/>
                </a:solidFill>
                <a:latin typeface="Times New Roman" panose="02020603050405020304" pitchFamily="18" charset="0"/>
              </a:rPr>
              <a:t>,</a:t>
            </a:r>
          </a:p>
          <a:p>
            <a:r>
              <a:rPr lang="ru-RU" dirty="0">
                <a:solidFill>
                  <a:srgbClr val="000000"/>
                </a:solidFill>
                <a:latin typeface="Times New Roman" panose="02020603050405020304" pitchFamily="18" charset="0"/>
              </a:rPr>
              <a:t>Остров, </a:t>
            </a:r>
            <a:r>
              <a:rPr lang="ru-RU" dirty="0" err="1">
                <a:solidFill>
                  <a:srgbClr val="000000"/>
                </a:solidFill>
                <a:latin typeface="Times New Roman" panose="02020603050405020304" pitchFamily="18" charset="0"/>
              </a:rPr>
              <a:t>Лампово</a:t>
            </a:r>
            <a:endParaRPr lang="ru-RU" dirty="0">
              <a:solidFill>
                <a:srgbClr val="000000"/>
              </a:solidFill>
              <a:latin typeface="Times New Roman" panose="02020603050405020304" pitchFamily="18" charset="0"/>
            </a:endParaRPr>
          </a:p>
          <a:p>
            <a:r>
              <a:rPr lang="ru-RU" dirty="0">
                <a:solidFill>
                  <a:srgbClr val="000000"/>
                </a:solidFill>
                <a:latin typeface="Times New Roman" panose="02020603050405020304" pitchFamily="18" charset="0"/>
              </a:rPr>
              <a:t>Мероприятие «Переселение граждан из аварийного жилищного фонда в рамках государственной программы Ленинградской области "Формирование городской среды и обеспечение качественным жильем граждан на территории Ленинградской области" и в рамках реализации региональной адресной программы "Переселение граждан из аварийного жилищного фонда на территории Ленинградской области в 2019-2025 </a:t>
            </a:r>
            <a:r>
              <a:rPr lang="ru-RU" dirty="0" smtClean="0">
                <a:solidFill>
                  <a:srgbClr val="000000"/>
                </a:solidFill>
                <a:latin typeface="Times New Roman" panose="02020603050405020304" pitchFamily="18" charset="0"/>
              </a:rPr>
              <a:t>годах»</a:t>
            </a:r>
          </a:p>
          <a:p>
            <a:r>
              <a:rPr lang="ru-RU" dirty="0">
                <a:solidFill>
                  <a:srgbClr val="000000"/>
                </a:solidFill>
                <a:latin typeface="Times New Roman" panose="02020603050405020304" pitchFamily="18" charset="0"/>
              </a:rPr>
              <a:t>· обеспечение устойчивого сокращения непригодного для проживания жилищного фонда на территории </a:t>
            </a:r>
            <a:r>
              <a:rPr lang="ru-RU" dirty="0" err="1">
                <a:solidFill>
                  <a:srgbClr val="000000"/>
                </a:solidFill>
                <a:latin typeface="Times New Roman" panose="02020603050405020304" pitchFamily="18" charset="0"/>
              </a:rPr>
              <a:t>Дружногорского</a:t>
            </a:r>
            <a:r>
              <a:rPr lang="ru-RU" dirty="0">
                <a:solidFill>
                  <a:srgbClr val="000000"/>
                </a:solidFill>
                <a:latin typeface="Times New Roman" panose="02020603050405020304" pitchFamily="18" charset="0"/>
              </a:rPr>
              <a:t> городского поселения выполнено на сумму 230 212 399,73 руб</a:t>
            </a:r>
            <a:r>
              <a:rPr lang="ru-RU" dirty="0" smtClean="0">
                <a:solidFill>
                  <a:srgbClr val="000000"/>
                </a:solidFill>
                <a:latin typeface="Times New Roman" panose="02020603050405020304" pitchFamily="18" charset="0"/>
              </a:rPr>
              <a:t>.</a:t>
            </a:r>
          </a:p>
          <a:p>
            <a:r>
              <a:rPr lang="ru-RU" dirty="0">
                <a:solidFill>
                  <a:srgbClr val="000000"/>
                </a:solidFill>
                <a:latin typeface="Times New Roman" panose="02020603050405020304" pitchFamily="18" charset="0"/>
              </a:rPr>
              <a:t>Мероприятие «Реализация мероприятий по установке автоматизированных индивидуальных тепловых пунктов с погодным и часовым регулированием» выполнено на сумму 13 250 000,00 руб.</a:t>
            </a:r>
            <a:endParaRPr lang="ru-RU" dirty="0" smtClean="0">
              <a:solidFill>
                <a:srgbClr val="000000"/>
              </a:solidFill>
              <a:latin typeface="Times New Roman" panose="02020603050405020304" pitchFamily="18" charset="0"/>
            </a:endParaRPr>
          </a:p>
          <a:p>
            <a:endParaRPr lang="ru-RU"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2324951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34</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Заголовок 5"/>
          <p:cNvSpPr>
            <a:spLocks noGrp="1"/>
          </p:cNvSpPr>
          <p:nvPr>
            <p:ph type="title"/>
          </p:nvPr>
        </p:nvSpPr>
        <p:spPr>
          <a:xfrm flipH="1">
            <a:off x="1924050" y="0"/>
            <a:ext cx="8648700" cy="838200"/>
          </a:xfrm>
        </p:spPr>
        <p:txBody>
          <a:bodyPr>
            <a:noAutofit/>
          </a:bodyPr>
          <a:lstStyle/>
          <a:p>
            <a:pPr algn="ctr"/>
            <a:r>
              <a:rPr lang="ru-RU" sz="2800" i="1" dirty="0">
                <a:solidFill>
                  <a:srgbClr val="000000"/>
                </a:solidFill>
                <a:latin typeface="Times New Roman" panose="02020603050405020304" pitchFamily="18" charset="0"/>
              </a:rPr>
              <a:t>Информация о реализованных в 2020 году</a:t>
            </a:r>
            <a:br>
              <a:rPr lang="ru-RU" sz="2800" i="1" dirty="0">
                <a:solidFill>
                  <a:srgbClr val="000000"/>
                </a:solidFill>
                <a:latin typeface="Times New Roman" panose="02020603050405020304" pitchFamily="18" charset="0"/>
              </a:rPr>
            </a:br>
            <a:r>
              <a:rPr lang="ru-RU" sz="2800" i="1" dirty="0">
                <a:solidFill>
                  <a:srgbClr val="000000"/>
                </a:solidFill>
                <a:latin typeface="Times New Roman" panose="02020603050405020304" pitchFamily="18" charset="0"/>
              </a:rPr>
              <a:t>общественно-значимых мероприятиях</a:t>
            </a:r>
            <a:endParaRPr lang="ru-RU" sz="2800" i="1" dirty="0">
              <a:solidFill>
                <a:srgbClr val="000000"/>
              </a:solidFill>
              <a:effectLst/>
              <a:latin typeface="Times New Roman" panose="02020603050405020304" pitchFamily="18" charset="0"/>
            </a:endParaRPr>
          </a:p>
        </p:txBody>
      </p:sp>
      <p:pic>
        <p:nvPicPr>
          <p:cNvPr id="8" name="Рисунок 7"/>
          <p:cNvPicPr>
            <a:picLocks noChangeAspect="1"/>
          </p:cNvPicPr>
          <p:nvPr/>
        </p:nvPicPr>
        <p:blipFill>
          <a:blip r:embed="rId3"/>
          <a:stretch>
            <a:fillRect/>
          </a:stretch>
        </p:blipFill>
        <p:spPr>
          <a:xfrm>
            <a:off x="257175" y="0"/>
            <a:ext cx="1514475" cy="1009650"/>
          </a:xfrm>
          <a:prstGeom prst="rect">
            <a:avLst/>
          </a:prstGeom>
        </p:spPr>
      </p:pic>
      <p:sp>
        <p:nvSpPr>
          <p:cNvPr id="3" name="Прямоугольник 2"/>
          <p:cNvSpPr/>
          <p:nvPr/>
        </p:nvSpPr>
        <p:spPr>
          <a:xfrm>
            <a:off x="257175" y="1438274"/>
            <a:ext cx="11696700" cy="3416320"/>
          </a:xfrm>
          <a:prstGeom prst="rect">
            <a:avLst/>
          </a:prstGeom>
        </p:spPr>
        <p:txBody>
          <a:bodyPr wrap="square">
            <a:spAutoFit/>
          </a:bodyPr>
          <a:lstStyle/>
          <a:p>
            <a:r>
              <a:rPr lang="ru-RU" dirty="0">
                <a:solidFill>
                  <a:srgbClr val="000000"/>
                </a:solidFill>
                <a:latin typeface="Times New Roman" panose="02020603050405020304" pitchFamily="18" charset="0"/>
              </a:rPr>
              <a:t>Мероприятия «Капитальный ремонт и ремонт автомобильных дорог общего пользования местного значения» выполнено на сумму 1 480 000,00 руб., в том числе:</a:t>
            </a:r>
          </a:p>
          <a:p>
            <a:r>
              <a:rPr lang="ru-RU" dirty="0">
                <a:solidFill>
                  <a:srgbClr val="000000"/>
                </a:solidFill>
                <a:latin typeface="Times New Roman" panose="02020603050405020304" pitchFamily="18" charset="0"/>
              </a:rPr>
              <a:t>· Ремонт участка автомобильной дороги по ул. </a:t>
            </a:r>
            <a:r>
              <a:rPr lang="ru-RU" dirty="0" err="1">
                <a:solidFill>
                  <a:srgbClr val="000000"/>
                </a:solidFill>
                <a:latin typeface="Times New Roman" panose="02020603050405020304" pitchFamily="18" charset="0"/>
              </a:rPr>
              <a:t>Красницкая</a:t>
            </a:r>
            <a:r>
              <a:rPr lang="ru-RU" dirty="0">
                <a:solidFill>
                  <a:srgbClr val="000000"/>
                </a:solidFill>
                <a:latin typeface="Times New Roman" panose="02020603050405020304" pitchFamily="18" charset="0"/>
              </a:rPr>
              <a:t> (от поворота на «Ольховую дорогу» до уч. № 30) в </a:t>
            </a:r>
            <a:r>
              <a:rPr lang="ru-RU" dirty="0" err="1">
                <a:solidFill>
                  <a:srgbClr val="000000"/>
                </a:solidFill>
                <a:latin typeface="Times New Roman" panose="02020603050405020304" pitchFamily="18" charset="0"/>
              </a:rPr>
              <a:t>г.п</a:t>
            </a:r>
            <a:r>
              <a:rPr lang="ru-RU" dirty="0">
                <a:solidFill>
                  <a:srgbClr val="000000"/>
                </a:solidFill>
                <a:latin typeface="Times New Roman" panose="02020603050405020304" pitchFamily="18" charset="0"/>
              </a:rPr>
              <a:t>. Дружная Горка.</a:t>
            </a:r>
          </a:p>
          <a:p>
            <a:r>
              <a:rPr lang="ru-RU" dirty="0">
                <a:solidFill>
                  <a:srgbClr val="000000"/>
                </a:solidFill>
                <a:latin typeface="Times New Roman" panose="02020603050405020304" pitchFamily="18" charset="0"/>
              </a:rPr>
              <a:t>· Ремонт участка автомобильной дороги по </a:t>
            </a:r>
            <a:r>
              <a:rPr lang="ru-RU" dirty="0" err="1">
                <a:solidFill>
                  <a:srgbClr val="000000"/>
                </a:solidFill>
                <a:latin typeface="Times New Roman" panose="02020603050405020304" pitchFamily="18" charset="0"/>
              </a:rPr>
              <a:t>ул.Пролетарская</a:t>
            </a:r>
            <a:r>
              <a:rPr lang="ru-RU" dirty="0">
                <a:solidFill>
                  <a:srgbClr val="000000"/>
                </a:solidFill>
                <a:latin typeface="Times New Roman" panose="02020603050405020304" pitchFamily="18" charset="0"/>
              </a:rPr>
              <a:t> (от ул. Введенского до д. 1 по ул. </a:t>
            </a:r>
            <a:r>
              <a:rPr lang="ru-RU" dirty="0" smtClean="0">
                <a:solidFill>
                  <a:srgbClr val="000000"/>
                </a:solidFill>
                <a:latin typeface="Times New Roman" panose="02020603050405020304" pitchFamily="18" charset="0"/>
              </a:rPr>
              <a:t>Пролетарская</a:t>
            </a:r>
            <a:r>
              <a:rPr lang="ru-RU" dirty="0">
                <a:solidFill>
                  <a:srgbClr val="000000"/>
                </a:solidFill>
                <a:latin typeface="Times New Roman" panose="02020603050405020304" pitchFamily="18" charset="0"/>
              </a:rPr>
              <a:t>) в </a:t>
            </a:r>
            <a:r>
              <a:rPr lang="ru-RU" dirty="0" err="1">
                <a:solidFill>
                  <a:srgbClr val="000000"/>
                </a:solidFill>
                <a:latin typeface="Times New Roman" panose="02020603050405020304" pitchFamily="18" charset="0"/>
              </a:rPr>
              <a:t>г.п</a:t>
            </a:r>
            <a:r>
              <a:rPr lang="ru-RU" dirty="0">
                <a:solidFill>
                  <a:srgbClr val="000000"/>
                </a:solidFill>
                <a:latin typeface="Times New Roman" panose="02020603050405020304" pitchFamily="18" charset="0"/>
              </a:rPr>
              <a:t>. Дружная Горка.</a:t>
            </a:r>
          </a:p>
          <a:p>
            <a:r>
              <a:rPr lang="ru-RU" dirty="0">
                <a:solidFill>
                  <a:srgbClr val="000000"/>
                </a:solidFill>
                <a:latin typeface="Times New Roman" panose="02020603050405020304" pitchFamily="18" charset="0"/>
              </a:rPr>
              <a:t>Мероприятие «Охрана окружающей среды» , в том числе</a:t>
            </a:r>
          </a:p>
          <a:p>
            <a:r>
              <a:rPr lang="ru-RU" dirty="0">
                <a:solidFill>
                  <a:srgbClr val="000000"/>
                </a:solidFill>
                <a:latin typeface="Times New Roman" panose="02020603050405020304" pitchFamily="18" charset="0"/>
              </a:rPr>
              <a:t>· ликвидация несанкционированной свалки в д. Заозерье выполнено на сумму 85000,00 руб.</a:t>
            </a:r>
          </a:p>
          <a:p>
            <a:r>
              <a:rPr lang="ru-RU" dirty="0">
                <a:solidFill>
                  <a:srgbClr val="000000"/>
                </a:solidFill>
                <a:latin typeface="Times New Roman" panose="02020603050405020304" pitchFamily="18" charset="0"/>
              </a:rPr>
              <a:t>Мероприятия по развитию общественной инфраструктуры муниципального значения выполнено на сумму 1 399 409,91 руб., в том числе:</a:t>
            </a:r>
          </a:p>
          <a:p>
            <a:r>
              <a:rPr lang="ru-RU" dirty="0">
                <a:solidFill>
                  <a:srgbClr val="000000"/>
                </a:solidFill>
                <a:latin typeface="Times New Roman" panose="02020603050405020304" pitchFamily="18" charset="0"/>
              </a:rPr>
              <a:t>· п. Дружная Горка,; ремонт дворовой территории многоквартирного дома п. Дружная Горка, ул. Введенского, дд.13, 17, ул. Введенского, д.16</a:t>
            </a:r>
            <a:endParaRPr lang="ru-RU"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8723108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850" y="228600"/>
            <a:ext cx="11734800" cy="6629400"/>
          </a:xfrm>
        </p:spPr>
        <p:txBody>
          <a:bodyPr>
            <a:normAutofit fontScale="90000"/>
          </a:bodyPr>
          <a:lstStyle/>
          <a:p>
            <a:pPr algn="ctr"/>
            <a:r>
              <a:rPr lang="ru-RU" sz="3200" dirty="0" smtClean="0">
                <a:latin typeface="Times New Roman" panose="02020603050405020304" pitchFamily="18" charset="0"/>
                <a:cs typeface="Times New Roman" panose="02020603050405020304" pitchFamily="18" charset="0"/>
              </a:rPr>
              <a:t>ОСНОВНЫЕ ТЕРМИНЫ И ОПРЕДЕЛЕНИЯ</a:t>
            </a:r>
            <a:br>
              <a:rPr lang="ru-RU" sz="3200" dirty="0" smtClean="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ru-RU" sz="1600" b="1" dirty="0"/>
              <a:t>Бюджет</a:t>
            </a:r>
            <a:r>
              <a:rPr lang="ru-RU" sz="1600" dirty="0"/>
              <a:t>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r>
              <a:rPr lang="ru-RU" sz="1600" dirty="0" smtClean="0"/>
              <a:t>;</a:t>
            </a:r>
            <a:br>
              <a:rPr lang="ru-RU" sz="1600" dirty="0" smtClean="0"/>
            </a:br>
            <a:r>
              <a:rPr lang="ru-RU" sz="1600" b="1" dirty="0"/>
              <a:t>К</a:t>
            </a:r>
            <a:r>
              <a:rPr lang="ru-RU" sz="1600" b="1" dirty="0" smtClean="0"/>
              <a:t>онсолидированный </a:t>
            </a:r>
            <a:r>
              <a:rPr lang="ru-RU" sz="1600" b="1" dirty="0"/>
              <a:t>бюджет</a:t>
            </a:r>
            <a:r>
              <a:rPr lang="ru-RU" sz="1600" dirty="0"/>
              <a:t> - свод бюджетов бюджетной системы Российской Федерации на соответствующей территории (за исключением бюджетов государственных внебюджетных фондов) без учета межбюджетных трансфертов между этими бюджетами;</a:t>
            </a:r>
            <a:br>
              <a:rPr lang="ru-RU" sz="1600" dirty="0"/>
            </a:br>
            <a:r>
              <a:rPr lang="ru-RU" sz="1600" b="1" dirty="0" smtClean="0"/>
              <a:t>Бюджетная </a:t>
            </a:r>
            <a:r>
              <a:rPr lang="ru-RU" sz="1600" b="1" dirty="0"/>
              <a:t>система Российской Федерации</a:t>
            </a:r>
            <a:r>
              <a:rPr lang="ru-RU" sz="1600" dirty="0"/>
              <a:t> - основанная на экономических отношениях и государственном устройстве Российской Федерации, регулируемая законодательством Российской Федерации совокупность федерального бюджета, бюджетов субъектов Российской Федерации, местных бюджетов и бюджетов государственных внебюджетных фондов;</a:t>
            </a:r>
            <a:br>
              <a:rPr lang="ru-RU" sz="1600" dirty="0"/>
            </a:br>
            <a:r>
              <a:rPr lang="ru-RU" sz="1600" b="1" dirty="0" smtClean="0"/>
              <a:t>Доходы </a:t>
            </a:r>
            <a:r>
              <a:rPr lang="ru-RU" sz="1600" b="1" dirty="0"/>
              <a:t>бюджета </a:t>
            </a:r>
            <a:r>
              <a:rPr lang="ru-RU" sz="1600" dirty="0"/>
              <a:t>- поступающие в бюджет денежные средства, за исключением средств, являющихся в соответствии с настоящим Кодексом источниками финансирования дефицита бюджета</a:t>
            </a:r>
            <a:r>
              <a:rPr lang="ru-RU" sz="1600" dirty="0" smtClean="0"/>
              <a:t>;</a:t>
            </a:r>
            <a:r>
              <a:rPr lang="ru-RU" sz="1600" dirty="0"/>
              <a:t/>
            </a:r>
            <a:br>
              <a:rPr lang="ru-RU" sz="1600" dirty="0"/>
            </a:br>
            <a:r>
              <a:rPr lang="ru-RU" sz="1600" b="1" dirty="0" smtClean="0"/>
              <a:t>Расходы </a:t>
            </a:r>
            <a:r>
              <a:rPr lang="ru-RU" sz="1600" b="1" dirty="0"/>
              <a:t>бюджета </a:t>
            </a:r>
            <a:r>
              <a:rPr lang="ru-RU" sz="1600" dirty="0"/>
              <a:t>- выплачиваемые из бюджета денежные средства, за исключением средств, являющихся в соответствии с настоящим Кодексом источниками финансирования дефицита бюджета</a:t>
            </a:r>
            <a:r>
              <a:rPr lang="ru-RU" sz="1600" dirty="0" smtClean="0"/>
              <a:t>;</a:t>
            </a:r>
            <a:r>
              <a:rPr lang="ru-RU" sz="1600" dirty="0"/>
              <a:t/>
            </a:r>
            <a:br>
              <a:rPr lang="ru-RU" sz="1600" dirty="0"/>
            </a:br>
            <a:r>
              <a:rPr lang="ru-RU" sz="1600" b="1" dirty="0" smtClean="0"/>
              <a:t>Дефицит </a:t>
            </a:r>
            <a:r>
              <a:rPr lang="ru-RU" sz="1600" b="1" dirty="0"/>
              <a:t>бюджета </a:t>
            </a:r>
            <a:r>
              <a:rPr lang="ru-RU" sz="1600" dirty="0"/>
              <a:t>- превышение расходов бюджета над его доходами</a:t>
            </a:r>
            <a:r>
              <a:rPr lang="ru-RU" sz="1600" dirty="0" smtClean="0"/>
              <a:t>;</a:t>
            </a:r>
            <a:r>
              <a:rPr lang="ru-RU" sz="1600" dirty="0"/>
              <a:t/>
            </a:r>
            <a:br>
              <a:rPr lang="ru-RU" sz="1600" dirty="0"/>
            </a:br>
            <a:r>
              <a:rPr lang="ru-RU" sz="1600" b="1" dirty="0" smtClean="0"/>
              <a:t>Профицит </a:t>
            </a:r>
            <a:r>
              <a:rPr lang="ru-RU" sz="1600" b="1" dirty="0"/>
              <a:t>бюджета </a:t>
            </a:r>
            <a:r>
              <a:rPr lang="ru-RU" sz="1600" dirty="0"/>
              <a:t>- превышение доходов бюджета над его расходами;</a:t>
            </a:r>
            <a:br>
              <a:rPr lang="ru-RU" sz="1600" dirty="0"/>
            </a:br>
            <a:r>
              <a:rPr lang="ru-RU" sz="1600" b="1" dirty="0" smtClean="0"/>
              <a:t>Бюджетный </a:t>
            </a:r>
            <a:r>
              <a:rPr lang="ru-RU" sz="1600" b="1" dirty="0"/>
              <a:t>процесс </a:t>
            </a:r>
            <a:r>
              <a:rPr lang="ru-RU" sz="1600" dirty="0"/>
              <a:t>- регламентируемая законодательством Российской Федерации деятельность органов государственной власти, органов местного самоуправления и иных участников бюджетного процесса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br>
              <a:rPr lang="ru-RU" sz="1600" dirty="0"/>
            </a:br>
            <a:r>
              <a:rPr lang="ru-RU" sz="1600" b="1" dirty="0" smtClean="0"/>
              <a:t>Бюджетная </a:t>
            </a:r>
            <a:r>
              <a:rPr lang="ru-RU" sz="1600" b="1" dirty="0"/>
              <a:t>роспись </a:t>
            </a:r>
            <a:r>
              <a:rPr lang="ru-RU" sz="1600" dirty="0"/>
              <a:t>- документ, который составляется и ведется главным распорядителем бюджетных средств (главным администратором источников финансирования дефицита бюджета) в соответствии с настоящим Кодексом в целях исполнения бюджета по расходам (источникам финансирования дефицита бюджета</a:t>
            </a:r>
            <a:r>
              <a:rPr lang="ru-RU" sz="1600" dirty="0" smtClean="0"/>
              <a:t>);</a:t>
            </a:r>
            <a:r>
              <a:rPr lang="ru-RU" sz="1600" dirty="0"/>
              <a:t/>
            </a:r>
            <a:br>
              <a:rPr lang="ru-RU" sz="1600" dirty="0"/>
            </a:br>
            <a:r>
              <a:rPr lang="ru-RU" sz="1600" b="1" dirty="0"/>
              <a:t>Бюджетные ассигнования</a:t>
            </a:r>
            <a:r>
              <a:rPr lang="ru-RU" sz="1600" dirty="0"/>
              <a:t> - предельные объемы денежных средств, предусмотренных в соответствующем финансовом году для исполнения бюджетных обязательств;</a:t>
            </a:r>
            <a:br>
              <a:rPr lang="ru-RU" sz="1600" dirty="0"/>
            </a:br>
            <a:r>
              <a:rPr lang="ru-RU" sz="1600" b="1" dirty="0"/>
              <a:t>Государственный или муниципальный долг</a:t>
            </a:r>
            <a:r>
              <a:rPr lang="ru-RU" sz="1600" dirty="0"/>
              <a:t> - обязательства, возникающие из государственных или муниципальных заимствований, гарантий по обязательствам третьих лиц, другие обязательства в соответствии с видами долговых обязательств, установленными настоящим Кодексом, принятые на себя Российской Федерацией, субъектом Российской Федерации или муниципальным образованием;</a:t>
            </a:r>
            <a:br>
              <a:rPr lang="ru-RU" sz="1600" dirty="0"/>
            </a:br>
            <a:r>
              <a:rPr lang="ru-RU" sz="1600" b="1" dirty="0"/>
              <a:t>Расходные обязательства</a:t>
            </a:r>
            <a:r>
              <a:rPr lang="ru-RU" sz="1600" dirty="0"/>
              <a:t> - обусловленные законом, иным нормативным правовым актом, договором или соглашением обязанности публично-правового образования (Российской Федерации, субъекта Российской Федерации, муниципального образования) или действующего от его имени казенного учреждения предоставить физическому или юридическому лицу, иному публично-правовому образованию, субъекту международного права средства из соответствующего бюджета;</a:t>
            </a:r>
            <a:br>
              <a:rPr lang="ru-RU" sz="1600" dirty="0"/>
            </a:br>
            <a:endParaRPr lang="ru-RU" sz="1600" dirty="0">
              <a:latin typeface="Times New Roman" panose="02020603050405020304" pitchFamily="18" charset="0"/>
              <a:cs typeface="Times New Roman" panose="02020603050405020304" pitchFamily="18" charset="0"/>
            </a:endParaRPr>
          </a:p>
        </p:txBody>
      </p:sp>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4</a:t>
            </a:r>
          </a:p>
        </p:txBody>
      </p:sp>
      <p:pic>
        <p:nvPicPr>
          <p:cNvPr id="7" name="Рисунок 6"/>
          <p:cNvPicPr>
            <a:picLocks noChangeAspect="1"/>
          </p:cNvPicPr>
          <p:nvPr/>
        </p:nvPicPr>
        <p:blipFill>
          <a:blip r:embed="rId3"/>
          <a:stretch>
            <a:fillRect/>
          </a:stretch>
        </p:blipFill>
        <p:spPr>
          <a:xfrm>
            <a:off x="257175" y="0"/>
            <a:ext cx="1514475" cy="1009650"/>
          </a:xfrm>
          <a:prstGeom prst="rect">
            <a:avLst/>
          </a:prstGeom>
        </p:spPr>
      </p:pic>
    </p:spTree>
    <p:extLst>
      <p:ext uri="{BB962C8B-B14F-4D97-AF65-F5344CB8AC3E}">
        <p14:creationId xmlns:p14="http://schemas.microsoft.com/office/powerpoint/2010/main" val="36563445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00224"/>
            <a:ext cx="12192000" cy="5200651"/>
          </a:xfrm>
        </p:spPr>
        <p:txBody>
          <a:bodyPr>
            <a:normAutofit fontScale="90000"/>
          </a:bodyPr>
          <a:lstStyle/>
          <a:p>
            <a:pPr algn="ctr"/>
            <a:r>
              <a:rPr lang="ru-RU" sz="3200" dirty="0" smtClean="0">
                <a:latin typeface="Times New Roman" panose="02020603050405020304" pitchFamily="18" charset="0"/>
                <a:cs typeface="Times New Roman" panose="02020603050405020304" pitchFamily="18" charset="0"/>
              </a:rPr>
              <a:t>ОСНОВНЫЕ ТЕРМИНЫ И ОПРЕДЕЛЕНИЯ</a:t>
            </a:r>
            <a:br>
              <a:rPr lang="ru-RU" sz="3200" dirty="0" smtClean="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ru-RU" sz="1400" b="1" dirty="0" smtClean="0">
                <a:solidFill>
                  <a:srgbClr val="000000"/>
                </a:solidFill>
                <a:latin typeface="Calibri Light" panose="020F0302020204030204" pitchFamily="34" charset="0"/>
              </a:rPr>
              <a:t>Публичные </a:t>
            </a:r>
            <a:r>
              <a:rPr lang="ru-RU" sz="1400" b="1" dirty="0">
                <a:solidFill>
                  <a:srgbClr val="000000"/>
                </a:solidFill>
                <a:latin typeface="Calibri Light" panose="020F0302020204030204" pitchFamily="34" charset="0"/>
              </a:rPr>
              <a:t>нормативные обязательства </a:t>
            </a:r>
            <a:r>
              <a:rPr lang="ru-RU" sz="1400" dirty="0">
                <a:solidFill>
                  <a:srgbClr val="000000"/>
                </a:solidFill>
                <a:latin typeface="Calibri Light" panose="020F0302020204030204" pitchFamily="34" charset="0"/>
              </a:rPr>
              <a:t>- публичные обязательства перед физическим лицом, подлежащие исполнению в денежной форме в установленном соответствующим законом, иным нормативным правовым актом размере или имеющие установленный порядок его индексации, за исключением выплат физическому лицу, предусмотренных статусом государственных (муниципальных) служащих, а также лиц, замещающих государственные должности Российской Федерации, государственные должности субъектов Российской Федерации, муниципальные должности, работников казенных учреждений, военнослужащих, проходящих военную службу по призыву (обладающих статусом военнослужащих, проходящих военную службу по призыву), лиц, обучающихся (воспитанников) в государственных (муниципальных) образовательных учреждениях;</a:t>
            </a:r>
            <a:br>
              <a:rPr lang="ru-RU" sz="1400" dirty="0">
                <a:solidFill>
                  <a:srgbClr val="000000"/>
                </a:solidFill>
                <a:latin typeface="Calibri Light" panose="020F0302020204030204" pitchFamily="34" charset="0"/>
              </a:rPr>
            </a:br>
            <a:r>
              <a:rPr lang="ru-RU" sz="1400" b="1" dirty="0" smtClean="0">
                <a:solidFill>
                  <a:srgbClr val="000000"/>
                </a:solidFill>
                <a:latin typeface="Calibri Light" panose="020F0302020204030204" pitchFamily="34" charset="0"/>
              </a:rPr>
              <a:t>Межбюджетные </a:t>
            </a:r>
            <a:r>
              <a:rPr lang="ru-RU" sz="1400" b="1" dirty="0">
                <a:solidFill>
                  <a:srgbClr val="000000"/>
                </a:solidFill>
                <a:latin typeface="Calibri Light" panose="020F0302020204030204" pitchFamily="34" charset="0"/>
              </a:rPr>
              <a:t>отношения</a:t>
            </a:r>
            <a:r>
              <a:rPr lang="ru-RU" sz="1400" dirty="0">
                <a:solidFill>
                  <a:srgbClr val="000000"/>
                </a:solidFill>
                <a:latin typeface="Calibri Light" panose="020F0302020204030204" pitchFamily="34" charset="0"/>
              </a:rPr>
              <a:t> - 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a:t>
            </a:r>
            <a:r>
              <a:rPr lang="ru-RU" sz="1400" dirty="0" smtClean="0">
                <a:solidFill>
                  <a:srgbClr val="000000"/>
                </a:solidFill>
                <a:latin typeface="Calibri Light" panose="020F0302020204030204" pitchFamily="34" charset="0"/>
              </a:rPr>
              <a:t>;</a:t>
            </a:r>
            <a:r>
              <a:rPr lang="ru-RU" sz="1400" dirty="0">
                <a:solidFill>
                  <a:srgbClr val="000000"/>
                </a:solidFill>
                <a:latin typeface="Calibri Light" panose="020F0302020204030204" pitchFamily="34" charset="0"/>
              </a:rPr>
              <a:t/>
            </a:r>
            <a:br>
              <a:rPr lang="ru-RU" sz="1400" dirty="0">
                <a:solidFill>
                  <a:srgbClr val="000000"/>
                </a:solidFill>
                <a:latin typeface="Calibri Light" panose="020F0302020204030204" pitchFamily="34" charset="0"/>
              </a:rPr>
            </a:br>
            <a:r>
              <a:rPr lang="ru-RU" sz="1400" b="1" dirty="0" smtClean="0">
                <a:solidFill>
                  <a:srgbClr val="000000"/>
                </a:solidFill>
                <a:latin typeface="Calibri Light" panose="020F0302020204030204" pitchFamily="34" charset="0"/>
              </a:rPr>
              <a:t>Межбюджетные </a:t>
            </a:r>
            <a:r>
              <a:rPr lang="ru-RU" sz="1400" b="1" dirty="0">
                <a:solidFill>
                  <a:srgbClr val="000000"/>
                </a:solidFill>
                <a:latin typeface="Calibri Light" panose="020F0302020204030204" pitchFamily="34" charset="0"/>
              </a:rPr>
              <a:t>трансферты</a:t>
            </a:r>
            <a:r>
              <a:rPr lang="ru-RU" sz="1400" dirty="0">
                <a:solidFill>
                  <a:srgbClr val="000000"/>
                </a:solidFill>
                <a:latin typeface="Calibri Light" panose="020F0302020204030204" pitchFamily="34" charset="0"/>
              </a:rPr>
              <a:t> - средства, предоставляемые одним бюджетом бюджетной системы Российской Федерации другому бюджету бюджетной системы Российской Федерации</a:t>
            </a:r>
            <a:r>
              <a:rPr lang="ru-RU" sz="1400" dirty="0" smtClean="0">
                <a:solidFill>
                  <a:srgbClr val="000000"/>
                </a:solidFill>
                <a:latin typeface="Calibri Light" panose="020F0302020204030204" pitchFamily="34" charset="0"/>
              </a:rPr>
              <a:t>;</a:t>
            </a:r>
            <a:r>
              <a:rPr lang="ru-RU" sz="1800" dirty="0">
                <a:solidFill>
                  <a:srgbClr val="000000"/>
                </a:solidFill>
                <a:latin typeface="Calibri Light" panose="020F0302020204030204" pitchFamily="34" charset="0"/>
              </a:rPr>
              <a:t/>
            </a:r>
            <a:br>
              <a:rPr lang="ru-RU" sz="1800" dirty="0">
                <a:solidFill>
                  <a:srgbClr val="000000"/>
                </a:solidFill>
                <a:latin typeface="Calibri Light" panose="020F0302020204030204" pitchFamily="34" charset="0"/>
              </a:rPr>
            </a:br>
            <a:r>
              <a:rPr lang="ru-RU" sz="1400" b="1" dirty="0">
                <a:solidFill>
                  <a:srgbClr val="000000"/>
                </a:solidFill>
                <a:latin typeface="Calibri Light" panose="020F0302020204030204" pitchFamily="34" charset="0"/>
              </a:rPr>
              <a:t>Дотации</a:t>
            </a:r>
            <a:r>
              <a:rPr lang="ru-RU" sz="1400" dirty="0">
                <a:solidFill>
                  <a:srgbClr val="000000"/>
                </a:solidFill>
                <a:latin typeface="Calibri Light" panose="020F0302020204030204" pitchFamily="34" charset="0"/>
              </a:rPr>
              <a:t> - межбюджетные трансферты, предоставляемые на безвозмездной и безвозвратной основе;</a:t>
            </a:r>
            <a:br>
              <a:rPr lang="ru-RU" sz="1400" dirty="0">
                <a:solidFill>
                  <a:srgbClr val="000000"/>
                </a:solidFill>
                <a:latin typeface="Calibri Light" panose="020F0302020204030204" pitchFamily="34" charset="0"/>
              </a:rPr>
            </a:br>
            <a:r>
              <a:rPr lang="ru-RU" sz="1400" b="1" dirty="0" smtClean="0">
                <a:solidFill>
                  <a:srgbClr val="000000"/>
                </a:solidFill>
                <a:latin typeface="Calibri Light" panose="020F0302020204030204" pitchFamily="34" charset="0"/>
              </a:rPr>
              <a:t>Бюджетные </a:t>
            </a:r>
            <a:r>
              <a:rPr lang="ru-RU" sz="1400" b="1" dirty="0">
                <a:solidFill>
                  <a:srgbClr val="000000"/>
                </a:solidFill>
                <a:latin typeface="Calibri Light" panose="020F0302020204030204" pitchFamily="34" charset="0"/>
              </a:rPr>
              <a:t>полномочия </a:t>
            </a:r>
            <a:r>
              <a:rPr lang="ru-RU" sz="1400" dirty="0">
                <a:solidFill>
                  <a:srgbClr val="000000"/>
                </a:solidFill>
                <a:latin typeface="Calibri Light" panose="020F0302020204030204" pitchFamily="34" charset="0"/>
              </a:rPr>
              <a:t>- установленные настоящим Кодексом и принятыми в соответствии с ним правовыми актами, регулирующими бюджетные правоотношения, права и обязанности органов государственной власти (органов местного самоуправления) и иных участников бюджетного процесса по регулированию бюджетных правоотношений, организации и осуществлению бюджетного процесса;</a:t>
            </a:r>
            <a:r>
              <a:rPr lang="ru-RU" sz="1400" dirty="0">
                <a:solidFill>
                  <a:prstClr val="black"/>
                </a:solidFill>
                <a:latin typeface="Times New Roman" panose="02020603050405020304" pitchFamily="18" charset="0"/>
                <a:cs typeface="Times New Roman" panose="02020603050405020304" pitchFamily="18" charset="0"/>
              </a:rPr>
              <a:t/>
            </a:r>
            <a:br>
              <a:rPr lang="ru-RU" sz="1400" dirty="0">
                <a:solidFill>
                  <a:prstClr val="black"/>
                </a:solidFill>
                <a:latin typeface="Times New Roman" panose="02020603050405020304" pitchFamily="18" charset="0"/>
                <a:cs typeface="Times New Roman" panose="02020603050405020304" pitchFamily="18" charset="0"/>
              </a:rPr>
            </a:br>
            <a:r>
              <a:rPr lang="ru-RU" sz="1400" b="1" dirty="0">
                <a:solidFill>
                  <a:prstClr val="black"/>
                </a:solidFill>
                <a:latin typeface="Calibri Light" panose="020F0302020204030204" pitchFamily="34" charset="0"/>
                <a:cs typeface="Times New Roman" panose="02020603050405020304" pitchFamily="18" charset="0"/>
              </a:rPr>
              <a:t>смета доходов и расходов </a:t>
            </a:r>
            <a:r>
              <a:rPr lang="ru-RU" sz="1400" dirty="0">
                <a:solidFill>
                  <a:prstClr val="black"/>
                </a:solidFill>
                <a:latin typeface="Calibri Light" panose="020F0302020204030204" pitchFamily="34" charset="0"/>
                <a:cs typeface="Times New Roman" panose="02020603050405020304" pitchFamily="18" charset="0"/>
              </a:rPr>
              <a:t>населенного пункта, другой территории, не являющейся муниципальным образованием, - утвержденный органом местного самоуправления городского, сельского поселения план доходов и расходов распорядителя (главного распорядителя) средств местного бюджета, уполномоченного местной администрацией городского, сельского поселения осуществлять в данном населенном пункте (на другой территории), входящем (входящей) в состав территории городского, сельского поселения, отдельные функции местной администрации</a:t>
            </a:r>
            <a:r>
              <a:rPr lang="ru-RU" sz="1400" dirty="0" smtClean="0">
                <a:solidFill>
                  <a:prstClr val="black"/>
                </a:solidFill>
                <a:latin typeface="Calibri Light" panose="020F0302020204030204" pitchFamily="34" charset="0"/>
                <a:cs typeface="Times New Roman" panose="02020603050405020304" pitchFamily="18" charset="0"/>
              </a:rPr>
              <a:t>;</a:t>
            </a:r>
            <a:r>
              <a:rPr lang="ru-RU" sz="1400" dirty="0">
                <a:solidFill>
                  <a:prstClr val="black"/>
                </a:solidFill>
                <a:latin typeface="Calibri Light" panose="020F0302020204030204" pitchFamily="34" charset="0"/>
                <a:cs typeface="Times New Roman" panose="02020603050405020304" pitchFamily="18" charset="0"/>
              </a:rPr>
              <a:t/>
            </a:r>
            <a:br>
              <a:rPr lang="ru-RU" sz="1400" dirty="0">
                <a:solidFill>
                  <a:prstClr val="black"/>
                </a:solidFill>
                <a:latin typeface="Calibri Light" panose="020F0302020204030204" pitchFamily="34" charset="0"/>
                <a:cs typeface="Times New Roman" panose="02020603050405020304" pitchFamily="18" charset="0"/>
              </a:rPr>
            </a:br>
            <a:r>
              <a:rPr lang="ru-RU" sz="1400" b="1" dirty="0">
                <a:solidFill>
                  <a:prstClr val="black"/>
                </a:solidFill>
                <a:latin typeface="Calibri Light" panose="020F0302020204030204" pitchFamily="34" charset="0"/>
                <a:cs typeface="Times New Roman" panose="02020603050405020304" pitchFamily="18" charset="0"/>
              </a:rPr>
              <a:t>государственные (муниципальные) услуги (работы) </a:t>
            </a:r>
            <a:r>
              <a:rPr lang="ru-RU" sz="1400" dirty="0">
                <a:solidFill>
                  <a:prstClr val="black"/>
                </a:solidFill>
                <a:latin typeface="Calibri Light" panose="020F0302020204030204" pitchFamily="34" charset="0"/>
                <a:cs typeface="Times New Roman" panose="02020603050405020304" pitchFamily="18" charset="0"/>
              </a:rPr>
              <a:t>- услуги (работы), оказываемые (выполняемые) органами государственной власти (органами местного самоуправления), государственными (муниципальными) учреждениями и в случаях, установленных законодательством Российской Федерации, иными юридическими лицами;</a:t>
            </a:r>
            <a:br>
              <a:rPr lang="ru-RU" sz="1400" dirty="0">
                <a:solidFill>
                  <a:prstClr val="black"/>
                </a:solidFill>
                <a:latin typeface="Calibri Light" panose="020F0302020204030204" pitchFamily="34" charset="0"/>
                <a:cs typeface="Times New Roman" panose="02020603050405020304" pitchFamily="18" charset="0"/>
              </a:rPr>
            </a:br>
            <a:r>
              <a:rPr lang="ru-RU" sz="1400" b="1" dirty="0" smtClean="0">
                <a:solidFill>
                  <a:prstClr val="black"/>
                </a:solidFill>
                <a:latin typeface="Calibri Light" panose="020F0302020204030204" pitchFamily="34" charset="0"/>
                <a:cs typeface="Times New Roman" panose="02020603050405020304" pitchFamily="18" charset="0"/>
              </a:rPr>
              <a:t>Государственное </a:t>
            </a:r>
            <a:r>
              <a:rPr lang="ru-RU" sz="1400" b="1" dirty="0">
                <a:solidFill>
                  <a:prstClr val="black"/>
                </a:solidFill>
                <a:latin typeface="Calibri Light" panose="020F0302020204030204" pitchFamily="34" charset="0"/>
                <a:cs typeface="Times New Roman" panose="02020603050405020304" pitchFamily="18" charset="0"/>
              </a:rPr>
              <a:t>(муниципальное) задание </a:t>
            </a:r>
            <a:r>
              <a:rPr lang="ru-RU" sz="1400" dirty="0">
                <a:solidFill>
                  <a:prstClr val="black"/>
                </a:solidFill>
                <a:latin typeface="Calibri Light" panose="020F0302020204030204" pitchFamily="34" charset="0"/>
                <a:cs typeface="Times New Roman" panose="02020603050405020304" pitchFamily="18" charset="0"/>
              </a:rPr>
              <a:t>- документ, устанавливающий требования к составу, качеству и (или) объему (содержанию), условиям, порядку и результатам оказания государственных (муниципальных) услуг (выполнения работ</a:t>
            </a:r>
            <a:r>
              <a:rPr lang="ru-RU" sz="1400" dirty="0" smtClean="0">
                <a:solidFill>
                  <a:prstClr val="black"/>
                </a:solidFill>
                <a:latin typeface="Calibri Light" panose="020F0302020204030204" pitchFamily="34" charset="0"/>
                <a:cs typeface="Times New Roman" panose="02020603050405020304" pitchFamily="18" charset="0"/>
              </a:rPr>
              <a:t>);</a:t>
            </a:r>
            <a:r>
              <a:rPr lang="ru-RU" sz="1400" dirty="0">
                <a:solidFill>
                  <a:prstClr val="black"/>
                </a:solidFill>
                <a:latin typeface="Calibri Light" panose="020F0302020204030204" pitchFamily="34" charset="0"/>
                <a:cs typeface="Times New Roman" panose="02020603050405020304" pitchFamily="18" charset="0"/>
              </a:rPr>
              <a:t/>
            </a:r>
            <a:br>
              <a:rPr lang="ru-RU" sz="1400" dirty="0">
                <a:solidFill>
                  <a:prstClr val="black"/>
                </a:solidFill>
                <a:latin typeface="Calibri Light" panose="020F0302020204030204" pitchFamily="34" charset="0"/>
                <a:cs typeface="Times New Roman" panose="02020603050405020304" pitchFamily="18" charset="0"/>
              </a:rPr>
            </a:br>
            <a:r>
              <a:rPr lang="ru-RU" sz="1400" b="1" dirty="0" smtClean="0">
                <a:solidFill>
                  <a:prstClr val="black"/>
                </a:solidFill>
                <a:latin typeface="Calibri Light" panose="020F0302020204030204" pitchFamily="34" charset="0"/>
                <a:cs typeface="Times New Roman" panose="02020603050405020304" pitchFamily="18" charset="0"/>
              </a:rPr>
              <a:t>Бюджетные </a:t>
            </a:r>
            <a:r>
              <a:rPr lang="ru-RU" sz="1400" b="1" dirty="0">
                <a:solidFill>
                  <a:prstClr val="black"/>
                </a:solidFill>
                <a:latin typeface="Calibri Light" panose="020F0302020204030204" pitchFamily="34" charset="0"/>
                <a:cs typeface="Times New Roman" panose="02020603050405020304" pitchFamily="18" charset="0"/>
              </a:rPr>
              <a:t>инвестиции </a:t>
            </a:r>
            <a:r>
              <a:rPr lang="ru-RU" sz="1400" dirty="0">
                <a:solidFill>
                  <a:prstClr val="black"/>
                </a:solidFill>
                <a:latin typeface="Calibri Light" panose="020F0302020204030204" pitchFamily="34" charset="0"/>
                <a:cs typeface="Times New Roman" panose="02020603050405020304" pitchFamily="18" charset="0"/>
              </a:rPr>
              <a:t>- бюджетные средства, направляемые на создание или увеличение за счет средств бюджета стоимости государственного (муниципального) имущества;</a:t>
            </a:r>
            <a:br>
              <a:rPr lang="ru-RU" sz="1400" dirty="0">
                <a:solidFill>
                  <a:prstClr val="black"/>
                </a:solidFill>
                <a:latin typeface="Calibri Light" panose="020F0302020204030204" pitchFamily="34" charset="0"/>
                <a:cs typeface="Times New Roman" panose="02020603050405020304" pitchFamily="18" charset="0"/>
              </a:rPr>
            </a:br>
            <a:r>
              <a:rPr lang="ru-RU" sz="1400" b="1" dirty="0" smtClean="0">
                <a:solidFill>
                  <a:prstClr val="black"/>
                </a:solidFill>
                <a:latin typeface="Calibri Light" panose="020F0302020204030204" pitchFamily="34" charset="0"/>
                <a:cs typeface="Times New Roman" panose="02020603050405020304" pitchFamily="18" charset="0"/>
              </a:rPr>
              <a:t>Финансовые </a:t>
            </a:r>
            <a:r>
              <a:rPr lang="ru-RU" sz="1400" b="1" dirty="0">
                <a:solidFill>
                  <a:prstClr val="black"/>
                </a:solidFill>
                <a:latin typeface="Calibri Light" panose="020F0302020204030204" pitchFamily="34" charset="0"/>
                <a:cs typeface="Times New Roman" panose="02020603050405020304" pitchFamily="18" charset="0"/>
              </a:rPr>
              <a:t>органы </a:t>
            </a:r>
            <a:r>
              <a:rPr lang="ru-RU" sz="1400" dirty="0">
                <a:solidFill>
                  <a:prstClr val="black"/>
                </a:solidFill>
                <a:latin typeface="Calibri Light" panose="020F0302020204030204" pitchFamily="34" charset="0"/>
                <a:cs typeface="Times New Roman" panose="02020603050405020304" pitchFamily="18" charset="0"/>
              </a:rPr>
              <a:t>- Министерство финансов Российской Федерации, органы исполнительной власти субъектов Российской Федерации, осуществляющие составление и организацию исполнения бюджетов субъектов Российской Федерации (финансовые органы субъектов Российской Федерации), органы (должностные лица) местных администраций муниципальных образований, осуществляющие составление и организацию исполнения местных бюджетов (финансовые органы муниципальных образований);</a:t>
            </a:r>
            <a:br>
              <a:rPr lang="ru-RU" sz="1400" dirty="0">
                <a:solidFill>
                  <a:prstClr val="black"/>
                </a:solidFill>
                <a:latin typeface="Calibri Light" panose="020F0302020204030204" pitchFamily="34" charset="0"/>
                <a:cs typeface="Times New Roman" panose="02020603050405020304" pitchFamily="18" charset="0"/>
              </a:rPr>
            </a:br>
            <a:r>
              <a:rPr lang="ru-RU" sz="1400" b="1" dirty="0" smtClean="0">
                <a:solidFill>
                  <a:prstClr val="black"/>
                </a:solidFill>
                <a:latin typeface="Calibri Light" panose="020F0302020204030204" pitchFamily="34" charset="0"/>
                <a:cs typeface="Times New Roman" panose="02020603050405020304" pitchFamily="18" charset="0"/>
              </a:rPr>
              <a:t>Главный </a:t>
            </a:r>
            <a:r>
              <a:rPr lang="ru-RU" sz="1400" b="1" dirty="0">
                <a:solidFill>
                  <a:prstClr val="black"/>
                </a:solidFill>
                <a:latin typeface="Calibri Light" panose="020F0302020204030204" pitchFamily="34" charset="0"/>
                <a:cs typeface="Times New Roman" panose="02020603050405020304" pitchFamily="18" charset="0"/>
              </a:rPr>
              <a:t>распорядитель бюджетных средств </a:t>
            </a:r>
            <a:r>
              <a:rPr lang="ru-RU" sz="1400" dirty="0">
                <a:solidFill>
                  <a:prstClr val="black"/>
                </a:solidFill>
                <a:latin typeface="Calibri Light" panose="020F0302020204030204" pitchFamily="34" charset="0"/>
                <a:cs typeface="Times New Roman" panose="02020603050405020304" pitchFamily="18" charset="0"/>
              </a:rPr>
              <a:t>(главный распорядитель средств соответствующего бюджета) - орган государственной власти (государственный орган), орган управления государственным внебюджетным фондом, орган местного самоуправления, орган местной администрации, а также наиболее значимое учреждение науки, образования, культуры и здравоохранения, указанное в ведомственной структуре расходов бюджета, имеющие право распределять бюджетные ассигнования и лимиты бюджетных обязательств между подведомственными распорядителями и (или) получателями бюджетных средств</a:t>
            </a:r>
            <a:r>
              <a:rPr lang="ru-RU" sz="1400" dirty="0" smtClean="0">
                <a:solidFill>
                  <a:prstClr val="black"/>
                </a:solidFill>
                <a:latin typeface="Calibri Light" panose="020F0302020204030204" pitchFamily="34" charset="0"/>
                <a:cs typeface="Times New Roman" panose="02020603050405020304" pitchFamily="18" charset="0"/>
              </a:rPr>
              <a:t>;</a:t>
            </a:r>
            <a:br>
              <a:rPr lang="ru-RU" sz="1400" dirty="0" smtClean="0">
                <a:solidFill>
                  <a:prstClr val="black"/>
                </a:solidFill>
                <a:latin typeface="Calibri Light" panose="020F0302020204030204" pitchFamily="34" charset="0"/>
                <a:cs typeface="Times New Roman" panose="02020603050405020304" pitchFamily="18" charset="0"/>
              </a:rPr>
            </a:br>
            <a:endParaRPr lang="ru-RU" sz="1800" dirty="0">
              <a:latin typeface="Calibri Light" panose="020F0302020204030204" pitchFamily="34" charset="0"/>
              <a:cs typeface="Times New Roman" panose="02020603050405020304" pitchFamily="18" charset="0"/>
            </a:endParaRPr>
          </a:p>
        </p:txBody>
      </p:sp>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5</a:t>
            </a:r>
          </a:p>
        </p:txBody>
      </p:sp>
      <p:pic>
        <p:nvPicPr>
          <p:cNvPr id="7" name="Рисунок 6"/>
          <p:cNvPicPr>
            <a:picLocks noChangeAspect="1"/>
          </p:cNvPicPr>
          <p:nvPr/>
        </p:nvPicPr>
        <p:blipFill>
          <a:blip r:embed="rId3"/>
          <a:stretch>
            <a:fillRect/>
          </a:stretch>
        </p:blipFill>
        <p:spPr>
          <a:xfrm>
            <a:off x="257175" y="0"/>
            <a:ext cx="1514475" cy="1009650"/>
          </a:xfrm>
          <a:prstGeom prst="rect">
            <a:avLst/>
          </a:prstGeom>
        </p:spPr>
      </p:pic>
    </p:spTree>
    <p:extLst>
      <p:ext uri="{BB962C8B-B14F-4D97-AF65-F5344CB8AC3E}">
        <p14:creationId xmlns:p14="http://schemas.microsoft.com/office/powerpoint/2010/main" val="38423335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4" y="0"/>
            <a:ext cx="11944351" cy="7000875"/>
          </a:xfrm>
        </p:spPr>
        <p:txBody>
          <a:bodyPr>
            <a:normAutofit/>
          </a:bodyPr>
          <a:lstStyle/>
          <a:p>
            <a:pPr algn="ctr"/>
            <a:r>
              <a:rPr lang="ru-RU" sz="3200" dirty="0" smtClean="0">
                <a:latin typeface="Times New Roman" panose="02020603050405020304" pitchFamily="18" charset="0"/>
                <a:cs typeface="Times New Roman" panose="02020603050405020304" pitchFamily="18" charset="0"/>
              </a:rPr>
              <a:t>ОСНОВНЫЕ ТЕРМИНЫ И ОПРЕДЕЛЕНИЯ</a:t>
            </a:r>
            <a:br>
              <a:rPr lang="ru-RU" sz="3200" dirty="0" smtClean="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ru-RU" sz="1400" b="1" dirty="0" smtClean="0">
                <a:latin typeface="Calibri Light" panose="020F0302020204030204" pitchFamily="34" charset="0"/>
                <a:cs typeface="Times New Roman" panose="02020603050405020304" pitchFamily="18" charset="0"/>
              </a:rPr>
              <a:t>Получатель </a:t>
            </a:r>
            <a:r>
              <a:rPr lang="ru-RU" sz="1400" b="1" dirty="0">
                <a:latin typeface="Calibri Light" panose="020F0302020204030204" pitchFamily="34" charset="0"/>
                <a:cs typeface="Times New Roman" panose="02020603050405020304" pitchFamily="18" charset="0"/>
              </a:rPr>
              <a:t>бюджетных средств </a:t>
            </a:r>
            <a:r>
              <a:rPr lang="ru-RU" sz="1400" dirty="0">
                <a:latin typeface="Calibri Light" panose="020F0302020204030204" pitchFamily="34" charset="0"/>
                <a:cs typeface="Times New Roman" panose="02020603050405020304" pitchFamily="18" charset="0"/>
              </a:rPr>
              <a:t>(получатель средств соответствующего бюджета) - орган государственной власти (государственный орган), орган управления государственным внебюджетным фондом, орган местного самоуправления, орган местной администрации, находящееся в ведении главного распорядителя (распорядителя) бюджетных средств казенное учреждение, имеющие право на принятие и (или) исполнение бюджетных обязательств от имени публично-правового образования за счет средств соответствующего бюджета;</a:t>
            </a:r>
            <a:br>
              <a:rPr lang="ru-RU" sz="1400" dirty="0">
                <a:latin typeface="Calibri Light" panose="020F0302020204030204" pitchFamily="34" charset="0"/>
                <a:cs typeface="Times New Roman" panose="02020603050405020304" pitchFamily="18" charset="0"/>
              </a:rPr>
            </a:br>
            <a:r>
              <a:rPr lang="ru-RU" sz="1400" b="1" dirty="0" smtClean="0">
                <a:latin typeface="Calibri Light" panose="020F0302020204030204" pitchFamily="34" charset="0"/>
                <a:cs typeface="Times New Roman" panose="02020603050405020304" pitchFamily="18" charset="0"/>
              </a:rPr>
              <a:t>Казенное </a:t>
            </a:r>
            <a:r>
              <a:rPr lang="ru-RU" sz="1400" b="1" dirty="0">
                <a:latin typeface="Calibri Light" panose="020F0302020204030204" pitchFamily="34" charset="0"/>
                <a:cs typeface="Times New Roman" panose="02020603050405020304" pitchFamily="18" charset="0"/>
              </a:rPr>
              <a:t>учреждение </a:t>
            </a:r>
            <a:r>
              <a:rPr lang="ru-RU" sz="1400" dirty="0">
                <a:latin typeface="Calibri Light" panose="020F0302020204030204" pitchFamily="34" charset="0"/>
                <a:cs typeface="Times New Roman" panose="02020603050405020304" pitchFamily="18" charset="0"/>
              </a:rPr>
              <a:t>- государственное (муниципальное) учреждение, осуществляющее оказание государственных (муниципальных) услуг, выполнение работ и (или) исполнение государственных (муниципальных) функций в целях обеспечения реализации предусмотренных законодательством Российской Федерации полномочий органов государственной власти (государственных органов) или органов местного самоуправления, финансовое обеспечение деятельности которого осуществляется за счет средств соответствующего бюджета на основании бюджетной сметы</a:t>
            </a:r>
            <a:r>
              <a:rPr lang="ru-RU" sz="1400" dirty="0" smtClean="0">
                <a:latin typeface="Calibri Light" panose="020F0302020204030204" pitchFamily="34" charset="0"/>
                <a:cs typeface="Times New Roman" panose="02020603050405020304" pitchFamily="18" charset="0"/>
              </a:rPr>
              <a:t>;</a:t>
            </a:r>
            <a:r>
              <a:rPr lang="ru-RU" sz="1400" dirty="0">
                <a:latin typeface="Calibri Light" panose="020F0302020204030204" pitchFamily="34" charset="0"/>
                <a:cs typeface="Times New Roman" panose="02020603050405020304" pitchFamily="18" charset="0"/>
              </a:rPr>
              <a:t/>
            </a:r>
            <a:br>
              <a:rPr lang="ru-RU" sz="1400" dirty="0">
                <a:latin typeface="Calibri Light" panose="020F0302020204030204" pitchFamily="34" charset="0"/>
                <a:cs typeface="Times New Roman" panose="02020603050405020304" pitchFamily="18" charset="0"/>
              </a:rPr>
            </a:br>
            <a:r>
              <a:rPr lang="ru-RU" sz="1400" b="1" dirty="0" smtClean="0">
                <a:latin typeface="Calibri Light" panose="020F0302020204030204" pitchFamily="34" charset="0"/>
                <a:cs typeface="Times New Roman" panose="02020603050405020304" pitchFamily="18" charset="0"/>
              </a:rPr>
              <a:t>Ведомственная </a:t>
            </a:r>
            <a:r>
              <a:rPr lang="ru-RU" sz="1400" b="1" dirty="0">
                <a:latin typeface="Calibri Light" panose="020F0302020204030204" pitchFamily="34" charset="0"/>
                <a:cs typeface="Times New Roman" panose="02020603050405020304" pitchFamily="18" charset="0"/>
              </a:rPr>
              <a:t>структура расходов бюджета </a:t>
            </a:r>
            <a:r>
              <a:rPr lang="ru-RU" sz="1400" dirty="0">
                <a:latin typeface="Calibri Light" panose="020F0302020204030204" pitchFamily="34" charset="0"/>
                <a:cs typeface="Times New Roman" panose="02020603050405020304" pitchFamily="18" charset="0"/>
              </a:rPr>
              <a:t>- распределение бюджетных ассигнований, предусмотренных законом (решением) о бюджете, по главным распорядителям бюджетных средств, разделам, подразделам, целевым статьям, группам (группам и подгруппам) видов расходов бюджетов либо по главным распорядителям бюджетных средств, разделам, подразделам и (или) целевым статьям (государственным (муниципальным) программам и непрограммным направлениям деятельности), группам (группам и подгруппам) видов расходов классификации расходов бюджетов;</a:t>
            </a:r>
            <a:br>
              <a:rPr lang="ru-RU" sz="1400" dirty="0">
                <a:latin typeface="Calibri Light" panose="020F0302020204030204" pitchFamily="34" charset="0"/>
                <a:cs typeface="Times New Roman" panose="02020603050405020304" pitchFamily="18" charset="0"/>
              </a:rPr>
            </a:br>
            <a:r>
              <a:rPr lang="ru-RU" sz="1400" b="1" dirty="0" smtClean="0">
                <a:latin typeface="Calibri Light" panose="020F0302020204030204" pitchFamily="34" charset="0"/>
                <a:cs typeface="Times New Roman" panose="02020603050405020304" pitchFamily="18" charset="0"/>
              </a:rPr>
              <a:t>Администратор </a:t>
            </a:r>
            <a:r>
              <a:rPr lang="ru-RU" sz="1400" b="1" dirty="0">
                <a:latin typeface="Calibri Light" panose="020F0302020204030204" pitchFamily="34" charset="0"/>
                <a:cs typeface="Times New Roman" panose="02020603050405020304" pitchFamily="18" charset="0"/>
              </a:rPr>
              <a:t>доходов бюджета </a:t>
            </a:r>
            <a:r>
              <a:rPr lang="ru-RU" sz="1400" dirty="0">
                <a:latin typeface="Calibri Light" panose="020F0302020204030204" pitchFamily="34" charset="0"/>
                <a:cs typeface="Times New Roman" panose="02020603050405020304" pitchFamily="18" charset="0"/>
              </a:rPr>
              <a:t>- орган государственной власти (государственный орган), орган местного самоуправления, орган местной администрации, орган управления государственным внебюджетным фондом, Центральный банк Российской Федерации, казенное учреждение, осуществляющие в соответствии с законодательством Российской Федерации контроль за правильностью исчисления, полнотой и своевременностью уплаты, начисление, учет, взыскание и принятие решений о возврате (зачете) излишне уплаченных (взысканных) платежей, пеней и штрафов по ним, являющихся доходами бюджетов бюджетной системы Российской Федерации</a:t>
            </a:r>
            <a:r>
              <a:rPr lang="ru-RU" sz="1400" dirty="0" smtClean="0">
                <a:latin typeface="Calibri Light" panose="020F0302020204030204" pitchFamily="34" charset="0"/>
                <a:cs typeface="Times New Roman" panose="02020603050405020304" pitchFamily="18" charset="0"/>
              </a:rPr>
              <a:t>;</a:t>
            </a:r>
            <a:r>
              <a:rPr lang="ru-RU" sz="1400" dirty="0">
                <a:latin typeface="Calibri Light" panose="020F0302020204030204" pitchFamily="34" charset="0"/>
                <a:cs typeface="Times New Roman" panose="02020603050405020304" pitchFamily="18" charset="0"/>
              </a:rPr>
              <a:t/>
            </a:r>
            <a:br>
              <a:rPr lang="ru-RU" sz="1400" dirty="0">
                <a:latin typeface="Calibri Light" panose="020F0302020204030204" pitchFamily="34" charset="0"/>
                <a:cs typeface="Times New Roman" panose="02020603050405020304" pitchFamily="18" charset="0"/>
              </a:rPr>
            </a:br>
            <a:r>
              <a:rPr lang="ru-RU" sz="1400" b="1" dirty="0" smtClean="0">
                <a:latin typeface="Calibri Light" panose="020F0302020204030204" pitchFamily="34" charset="0"/>
                <a:cs typeface="Times New Roman" panose="02020603050405020304" pitchFamily="18" charset="0"/>
              </a:rPr>
              <a:t>Государственная </a:t>
            </a:r>
            <a:r>
              <a:rPr lang="ru-RU" sz="1400" b="1" dirty="0">
                <a:latin typeface="Calibri Light" panose="020F0302020204030204" pitchFamily="34" charset="0"/>
                <a:cs typeface="Times New Roman" panose="02020603050405020304" pitchFamily="18" charset="0"/>
              </a:rPr>
              <a:t>или муниципальная гарантия </a:t>
            </a:r>
            <a:r>
              <a:rPr lang="ru-RU" sz="1400" dirty="0">
                <a:latin typeface="Calibri Light" panose="020F0302020204030204" pitchFamily="34" charset="0"/>
                <a:cs typeface="Times New Roman" panose="02020603050405020304" pitchFamily="18" charset="0"/>
              </a:rPr>
              <a:t>(государственная гарантия Российской Федерации, государственная гарантия субъекта Российской Федерации, муниципальная гарантия) - вид долгового обязательства, в силу которого соответственно Российская Федерация, субъект Российской Федерации, муниципальное образование (гарант) обязаны при наступлении предусмотренного в гарантии события (гарантийного случая) уплатить лицу, в пользу которого предоставлена гарантия (бенефициару), по его письменному требованию определенную в обязательстве денежную сумму за счет средств соответствующего бюджета в соответствии с условиями даваемого гарантом обязательства отвечать за исполнение третьим лицом (принципалом) его обязательств перед бенефициаром;</a:t>
            </a:r>
            <a:br>
              <a:rPr lang="ru-RU" sz="1400" dirty="0">
                <a:latin typeface="Calibri Light" panose="020F0302020204030204" pitchFamily="34" charset="0"/>
                <a:cs typeface="Times New Roman" panose="02020603050405020304" pitchFamily="18" charset="0"/>
              </a:rPr>
            </a:br>
            <a:r>
              <a:rPr lang="ru-RU" sz="1400" b="1" dirty="0" smtClean="0">
                <a:latin typeface="Calibri Light" panose="020F0302020204030204" pitchFamily="34" charset="0"/>
                <a:cs typeface="Times New Roman" panose="02020603050405020304" pitchFamily="18" charset="0"/>
              </a:rPr>
              <a:t>Текущий </a:t>
            </a:r>
            <a:r>
              <a:rPr lang="ru-RU" sz="1400" b="1" dirty="0">
                <a:latin typeface="Calibri Light" panose="020F0302020204030204" pitchFamily="34" charset="0"/>
                <a:cs typeface="Times New Roman" panose="02020603050405020304" pitchFamily="18" charset="0"/>
              </a:rPr>
              <a:t>финансовый год </a:t>
            </a:r>
            <a:r>
              <a:rPr lang="ru-RU" sz="1400" dirty="0">
                <a:latin typeface="Calibri Light" panose="020F0302020204030204" pitchFamily="34" charset="0"/>
                <a:cs typeface="Times New Roman" panose="02020603050405020304" pitchFamily="18" charset="0"/>
              </a:rPr>
              <a:t>- год, в котором осуществляется исполнение бюджета, составление и рассмотрение проекта бюджета на очередной финансовый год (очередной финансовый год и плановый период</a:t>
            </a:r>
            <a:r>
              <a:rPr lang="ru-RU" sz="1400" dirty="0" smtClean="0">
                <a:latin typeface="Calibri Light" panose="020F0302020204030204" pitchFamily="34" charset="0"/>
                <a:cs typeface="Times New Roman" panose="02020603050405020304" pitchFamily="18" charset="0"/>
              </a:rPr>
              <a:t>);</a:t>
            </a:r>
            <a:r>
              <a:rPr lang="ru-RU" sz="1400" dirty="0">
                <a:latin typeface="Calibri Light" panose="020F0302020204030204" pitchFamily="34" charset="0"/>
                <a:cs typeface="Times New Roman" panose="02020603050405020304" pitchFamily="18" charset="0"/>
              </a:rPr>
              <a:t/>
            </a:r>
            <a:br>
              <a:rPr lang="ru-RU" sz="1400" dirty="0">
                <a:latin typeface="Calibri Light" panose="020F0302020204030204" pitchFamily="34" charset="0"/>
                <a:cs typeface="Times New Roman" panose="02020603050405020304" pitchFamily="18" charset="0"/>
              </a:rPr>
            </a:br>
            <a:r>
              <a:rPr lang="ru-RU" sz="1400" b="1" dirty="0" smtClean="0">
                <a:latin typeface="Calibri Light" panose="020F0302020204030204" pitchFamily="34" charset="0"/>
                <a:cs typeface="Times New Roman" panose="02020603050405020304" pitchFamily="18" charset="0"/>
              </a:rPr>
              <a:t>Очередной </a:t>
            </a:r>
            <a:r>
              <a:rPr lang="ru-RU" sz="1400" b="1" dirty="0">
                <a:latin typeface="Calibri Light" panose="020F0302020204030204" pitchFamily="34" charset="0"/>
                <a:cs typeface="Times New Roman" panose="02020603050405020304" pitchFamily="18" charset="0"/>
              </a:rPr>
              <a:t>финансовый год </a:t>
            </a:r>
            <a:r>
              <a:rPr lang="ru-RU" sz="1400" dirty="0">
                <a:latin typeface="Calibri Light" panose="020F0302020204030204" pitchFamily="34" charset="0"/>
                <a:cs typeface="Times New Roman" panose="02020603050405020304" pitchFamily="18" charset="0"/>
              </a:rPr>
              <a:t>- год, следующий за текущим финансовым годом</a:t>
            </a:r>
            <a:r>
              <a:rPr lang="ru-RU" sz="1400" dirty="0" smtClean="0">
                <a:latin typeface="Calibri Light" panose="020F0302020204030204" pitchFamily="34" charset="0"/>
                <a:cs typeface="Times New Roman" panose="02020603050405020304" pitchFamily="18" charset="0"/>
              </a:rPr>
              <a:t>;</a:t>
            </a:r>
            <a:r>
              <a:rPr lang="ru-RU" sz="1400" dirty="0">
                <a:latin typeface="Calibri Light" panose="020F0302020204030204" pitchFamily="34" charset="0"/>
                <a:cs typeface="Times New Roman" panose="02020603050405020304" pitchFamily="18" charset="0"/>
              </a:rPr>
              <a:t/>
            </a:r>
            <a:br>
              <a:rPr lang="ru-RU" sz="1400" dirty="0">
                <a:latin typeface="Calibri Light" panose="020F0302020204030204" pitchFamily="34" charset="0"/>
                <a:cs typeface="Times New Roman" panose="02020603050405020304" pitchFamily="18" charset="0"/>
              </a:rPr>
            </a:br>
            <a:r>
              <a:rPr lang="ru-RU" sz="1400" b="1" dirty="0" smtClean="0">
                <a:latin typeface="Calibri Light" panose="020F0302020204030204" pitchFamily="34" charset="0"/>
                <a:cs typeface="Times New Roman" panose="02020603050405020304" pitchFamily="18" charset="0"/>
              </a:rPr>
              <a:t>Плановый </a:t>
            </a:r>
            <a:r>
              <a:rPr lang="ru-RU" sz="1400" b="1" dirty="0">
                <a:latin typeface="Calibri Light" panose="020F0302020204030204" pitchFamily="34" charset="0"/>
                <a:cs typeface="Times New Roman" panose="02020603050405020304" pitchFamily="18" charset="0"/>
              </a:rPr>
              <a:t>период </a:t>
            </a:r>
            <a:r>
              <a:rPr lang="ru-RU" sz="1400" dirty="0">
                <a:latin typeface="Calibri Light" panose="020F0302020204030204" pitchFamily="34" charset="0"/>
                <a:cs typeface="Times New Roman" panose="02020603050405020304" pitchFamily="18" charset="0"/>
              </a:rPr>
              <a:t>- два финансовых года, следующие за очередным финансовым годом</a:t>
            </a:r>
            <a:r>
              <a:rPr lang="ru-RU" sz="1400" dirty="0" smtClean="0">
                <a:latin typeface="Calibri Light" panose="020F0302020204030204" pitchFamily="34" charset="0"/>
                <a:cs typeface="Times New Roman" panose="02020603050405020304" pitchFamily="18" charset="0"/>
              </a:rPr>
              <a:t>;</a:t>
            </a:r>
            <a:r>
              <a:rPr lang="ru-RU" sz="1400" dirty="0">
                <a:latin typeface="Calibri Light" panose="020F0302020204030204" pitchFamily="34" charset="0"/>
                <a:cs typeface="Times New Roman" panose="02020603050405020304" pitchFamily="18" charset="0"/>
              </a:rPr>
              <a:t/>
            </a:r>
            <a:br>
              <a:rPr lang="ru-RU" sz="1400" dirty="0">
                <a:latin typeface="Calibri Light" panose="020F0302020204030204" pitchFamily="34" charset="0"/>
                <a:cs typeface="Times New Roman" panose="02020603050405020304" pitchFamily="18" charset="0"/>
              </a:rPr>
            </a:br>
            <a:r>
              <a:rPr lang="ru-RU" sz="1400" b="1" dirty="0" smtClean="0">
                <a:latin typeface="Calibri Light" panose="020F0302020204030204" pitchFamily="34" charset="0"/>
                <a:cs typeface="Times New Roman" panose="02020603050405020304" pitchFamily="18" charset="0"/>
              </a:rPr>
              <a:t>Отчетный </a:t>
            </a:r>
            <a:r>
              <a:rPr lang="ru-RU" sz="1400" b="1" dirty="0">
                <a:latin typeface="Calibri Light" panose="020F0302020204030204" pitchFamily="34" charset="0"/>
                <a:cs typeface="Times New Roman" panose="02020603050405020304" pitchFamily="18" charset="0"/>
              </a:rPr>
              <a:t>финансовый год </a:t>
            </a:r>
            <a:r>
              <a:rPr lang="ru-RU" sz="1400" dirty="0">
                <a:latin typeface="Calibri Light" panose="020F0302020204030204" pitchFamily="34" charset="0"/>
                <a:cs typeface="Times New Roman" panose="02020603050405020304" pitchFamily="18" charset="0"/>
              </a:rPr>
              <a:t>- год, предшествующий текущему финансовому </a:t>
            </a:r>
            <a:r>
              <a:rPr lang="ru-RU" sz="1400" dirty="0" smtClean="0">
                <a:latin typeface="Calibri Light" panose="020F0302020204030204" pitchFamily="34" charset="0"/>
                <a:cs typeface="Times New Roman" panose="02020603050405020304" pitchFamily="18" charset="0"/>
              </a:rPr>
              <a:t>году</a:t>
            </a:r>
            <a:r>
              <a:rPr lang="ru-RU" sz="1400" dirty="0">
                <a:latin typeface="Calibri Light" panose="020F0302020204030204" pitchFamily="34" charset="0"/>
                <a:cs typeface="Times New Roman" panose="02020603050405020304" pitchFamily="18" charset="0"/>
              </a:rPr>
              <a:t>.</a:t>
            </a:r>
            <a:r>
              <a:rPr lang="ru-RU" sz="1400" dirty="0" smtClean="0">
                <a:latin typeface="Calibri Light" panose="020F0302020204030204" pitchFamily="34" charset="0"/>
                <a:cs typeface="Times New Roman" panose="02020603050405020304" pitchFamily="18" charset="0"/>
              </a:rPr>
              <a:t/>
            </a:r>
            <a:br>
              <a:rPr lang="ru-RU" sz="1400" dirty="0" smtClean="0">
                <a:latin typeface="Calibri Light" panose="020F0302020204030204" pitchFamily="34" charset="0"/>
                <a:cs typeface="Times New Roman" panose="02020603050405020304" pitchFamily="18" charset="0"/>
              </a:rPr>
            </a:br>
            <a:r>
              <a:rPr lang="ru-RU" sz="1400" dirty="0">
                <a:latin typeface="Calibri Light" panose="020F0302020204030204" pitchFamily="34" charset="0"/>
                <a:cs typeface="Times New Roman" panose="02020603050405020304" pitchFamily="18" charset="0"/>
              </a:rPr>
              <a:t/>
            </a:r>
            <a:br>
              <a:rPr lang="ru-RU" sz="1400" dirty="0">
                <a:latin typeface="Calibri Light" panose="020F0302020204030204" pitchFamily="34" charset="0"/>
                <a:cs typeface="Times New Roman" panose="02020603050405020304" pitchFamily="18" charset="0"/>
              </a:rPr>
            </a:br>
            <a:endParaRPr lang="ru-RU" sz="1400" dirty="0">
              <a:latin typeface="Calibri Light" panose="020F0302020204030204" pitchFamily="34" charset="0"/>
              <a:cs typeface="Times New Roman" panose="02020603050405020304" pitchFamily="18" charset="0"/>
            </a:endParaRPr>
          </a:p>
        </p:txBody>
      </p:sp>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6</a:t>
            </a:r>
          </a:p>
        </p:txBody>
      </p:sp>
      <p:pic>
        <p:nvPicPr>
          <p:cNvPr id="7" name="Рисунок 6"/>
          <p:cNvPicPr>
            <a:picLocks noChangeAspect="1"/>
          </p:cNvPicPr>
          <p:nvPr/>
        </p:nvPicPr>
        <p:blipFill>
          <a:blip r:embed="rId3"/>
          <a:stretch>
            <a:fillRect/>
          </a:stretch>
        </p:blipFill>
        <p:spPr>
          <a:xfrm>
            <a:off x="257175" y="0"/>
            <a:ext cx="1514475" cy="1009650"/>
          </a:xfrm>
          <a:prstGeom prst="rect">
            <a:avLst/>
          </a:prstGeom>
        </p:spPr>
      </p:pic>
    </p:spTree>
    <p:extLst>
      <p:ext uri="{BB962C8B-B14F-4D97-AF65-F5344CB8AC3E}">
        <p14:creationId xmlns:p14="http://schemas.microsoft.com/office/powerpoint/2010/main" val="36384466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0"/>
            <a:ext cx="10515600" cy="723331"/>
          </a:xfrm>
        </p:spPr>
        <p:txBody>
          <a:bodyPr>
            <a:normAutofit/>
          </a:bodyPr>
          <a:lstStyle/>
          <a:p>
            <a:pPr algn="ctr"/>
            <a:r>
              <a:rPr lang="ru-RU" sz="2800" i="1" dirty="0">
                <a:latin typeface="Times New Roman" panose="02020603050405020304" pitchFamily="18" charset="0"/>
                <a:cs typeface="Times New Roman" panose="02020603050405020304" pitchFamily="18" charset="0"/>
              </a:rPr>
              <a:t>Численность населения на </a:t>
            </a:r>
            <a:r>
              <a:rPr lang="ru-RU" sz="2800" i="1" dirty="0" smtClean="0">
                <a:latin typeface="Times New Roman" panose="02020603050405020304" pitchFamily="18" charset="0"/>
                <a:cs typeface="Times New Roman" panose="02020603050405020304" pitchFamily="18" charset="0"/>
              </a:rPr>
              <a:t>01.01.2021г. - </a:t>
            </a:r>
            <a:r>
              <a:rPr lang="ru-RU" sz="2800" i="1" dirty="0">
                <a:latin typeface="Times New Roman" panose="02020603050405020304" pitchFamily="18" charset="0"/>
                <a:cs typeface="Times New Roman" panose="02020603050405020304" pitchFamily="18" charset="0"/>
              </a:rPr>
              <a:t>5698 человек</a:t>
            </a:r>
          </a:p>
        </p:txBody>
      </p:sp>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7</a:t>
            </a:r>
          </a:p>
        </p:txBody>
      </p:sp>
      <p:pic>
        <p:nvPicPr>
          <p:cNvPr id="6" name="Рисунок 5"/>
          <p:cNvPicPr>
            <a:picLocks noChangeAspect="1"/>
          </p:cNvPicPr>
          <p:nvPr/>
        </p:nvPicPr>
        <p:blipFill>
          <a:blip r:embed="rId3"/>
          <a:stretch>
            <a:fillRect/>
          </a:stretch>
        </p:blipFill>
        <p:spPr>
          <a:xfrm>
            <a:off x="257175" y="0"/>
            <a:ext cx="1514475" cy="1009650"/>
          </a:xfrm>
          <a:prstGeom prst="rect">
            <a:avLst/>
          </a:prstGeom>
        </p:spPr>
      </p:pic>
      <p:graphicFrame>
        <p:nvGraphicFramePr>
          <p:cNvPr id="8" name="Диаграмма 7"/>
          <p:cNvGraphicFramePr/>
          <p:nvPr>
            <p:extLst>
              <p:ext uri="{D42A27DB-BD31-4B8C-83A1-F6EECF244321}">
                <p14:modId xmlns:p14="http://schemas.microsoft.com/office/powerpoint/2010/main" val="1912361415"/>
              </p:ext>
            </p:extLst>
          </p:nvPr>
        </p:nvGraphicFramePr>
        <p:xfrm>
          <a:off x="831850" y="1079182"/>
          <a:ext cx="10140950" cy="537241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001353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95274"/>
            <a:ext cx="10280650" cy="714375"/>
          </a:xfrm>
        </p:spPr>
        <p:txBody>
          <a:bodyPr>
            <a:normAutofit fontScale="90000"/>
          </a:bodyPr>
          <a:lstStyle/>
          <a:p>
            <a:pPr algn="ctr"/>
            <a:r>
              <a:rPr lang="ru-RU" sz="3200" dirty="0" smtClean="0">
                <a:latin typeface="Times New Roman" panose="02020603050405020304" pitchFamily="18" charset="0"/>
                <a:cs typeface="Times New Roman" panose="02020603050405020304" pitchFamily="18" charset="0"/>
              </a:rPr>
              <a:t/>
            </a:r>
            <a:br>
              <a:rPr lang="ru-RU" sz="3200" dirty="0" smtClean="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ru-RU" sz="3200" i="1" dirty="0">
                <a:solidFill>
                  <a:srgbClr val="000000"/>
                </a:solidFill>
                <a:latin typeface="Times New Roman" panose="02020603050405020304" pitchFamily="18" charset="0"/>
                <a:ea typeface="Times New Roman" panose="02020603050405020304" pitchFamily="18" charset="0"/>
              </a:rPr>
              <a:t>Основные характеристики исполнения бюджета </a:t>
            </a:r>
            <a:r>
              <a:rPr lang="ru-RU" sz="3200" i="1" dirty="0" err="1">
                <a:latin typeface="Times New Roman" panose="02020603050405020304" pitchFamily="18" charset="0"/>
                <a:ea typeface="Times New Roman" panose="02020603050405020304" pitchFamily="18" charset="0"/>
              </a:rPr>
              <a:t>Дружногорского</a:t>
            </a:r>
            <a:r>
              <a:rPr lang="ru-RU" sz="3200" i="1" dirty="0">
                <a:latin typeface="Times New Roman" panose="02020603050405020304" pitchFamily="18" charset="0"/>
                <a:ea typeface="Times New Roman" panose="02020603050405020304" pitchFamily="18" charset="0"/>
              </a:rPr>
              <a:t>  городского поселения</a:t>
            </a:r>
            <a:r>
              <a:rPr lang="ru-RU" sz="3200" i="1" dirty="0">
                <a:solidFill>
                  <a:srgbClr val="000000"/>
                </a:solidFill>
                <a:latin typeface="Times New Roman" panose="02020603050405020304" pitchFamily="18" charset="0"/>
                <a:ea typeface="Times New Roman" panose="02020603050405020304" pitchFamily="18" charset="0"/>
              </a:rPr>
              <a:t> 2020 год:</a:t>
            </a:r>
            <a:endParaRPr lang="ru-RU" sz="3200" i="1" dirty="0">
              <a:latin typeface="Times New Roman" panose="02020603050405020304" pitchFamily="18" charset="0"/>
              <a:cs typeface="Times New Roman" panose="02020603050405020304" pitchFamily="18" charset="0"/>
            </a:endParaRPr>
          </a:p>
        </p:txBody>
      </p:sp>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8</a:t>
            </a:r>
          </a:p>
        </p:txBody>
      </p:sp>
      <p:graphicFrame>
        <p:nvGraphicFramePr>
          <p:cNvPr id="4" name="Таблица 3"/>
          <p:cNvGraphicFramePr>
            <a:graphicFrameLocks noGrp="1"/>
          </p:cNvGraphicFramePr>
          <p:nvPr>
            <p:extLst>
              <p:ext uri="{D42A27DB-BD31-4B8C-83A1-F6EECF244321}">
                <p14:modId xmlns:p14="http://schemas.microsoft.com/office/powerpoint/2010/main" val="1213258475"/>
              </p:ext>
            </p:extLst>
          </p:nvPr>
        </p:nvGraphicFramePr>
        <p:xfrm>
          <a:off x="411480" y="1581911"/>
          <a:ext cx="11292839" cy="5047488"/>
        </p:xfrm>
        <a:graphic>
          <a:graphicData uri="http://schemas.openxmlformats.org/drawingml/2006/table">
            <a:tbl>
              <a:tblPr firstRow="1" firstCol="1" bandRow="1">
                <a:tableStyleId>{5C22544A-7EE6-4342-B048-85BDC9FD1C3A}</a:tableStyleId>
              </a:tblPr>
              <a:tblGrid>
                <a:gridCol w="4148047">
                  <a:extLst>
                    <a:ext uri="{9D8B030D-6E8A-4147-A177-3AD203B41FA5}">
                      <a16:colId xmlns:a16="http://schemas.microsoft.com/office/drawing/2014/main" val="3673561877"/>
                    </a:ext>
                  </a:extLst>
                </a:gridCol>
                <a:gridCol w="2382186">
                  <a:extLst>
                    <a:ext uri="{9D8B030D-6E8A-4147-A177-3AD203B41FA5}">
                      <a16:colId xmlns:a16="http://schemas.microsoft.com/office/drawing/2014/main" val="1409956202"/>
                    </a:ext>
                  </a:extLst>
                </a:gridCol>
                <a:gridCol w="2381303">
                  <a:extLst>
                    <a:ext uri="{9D8B030D-6E8A-4147-A177-3AD203B41FA5}">
                      <a16:colId xmlns:a16="http://schemas.microsoft.com/office/drawing/2014/main" val="3274334084"/>
                    </a:ext>
                  </a:extLst>
                </a:gridCol>
                <a:gridCol w="2381303">
                  <a:extLst>
                    <a:ext uri="{9D8B030D-6E8A-4147-A177-3AD203B41FA5}">
                      <a16:colId xmlns:a16="http://schemas.microsoft.com/office/drawing/2014/main" val="815760872"/>
                    </a:ext>
                  </a:extLst>
                </a:gridCol>
              </a:tblGrid>
              <a:tr h="785263">
                <a:tc>
                  <a:txBody>
                    <a:bodyPr/>
                    <a:lstStyle/>
                    <a:p>
                      <a:pPr algn="ctr">
                        <a:lnSpc>
                          <a:spcPct val="115000"/>
                        </a:lnSpc>
                        <a:spcAft>
                          <a:spcPts val="0"/>
                        </a:spcAft>
                      </a:pPr>
                      <a:r>
                        <a:rPr lang="ru-RU" sz="1400">
                          <a:effectLst/>
                        </a:rPr>
                        <a:t>Показатели</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400">
                          <a:effectLst/>
                        </a:rPr>
                        <a:t>План 2020 год (тыс.руб.)</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400">
                          <a:effectLst/>
                        </a:rPr>
                        <a:t>Факт 2020 год (тыс.руб.)</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400">
                          <a:effectLst/>
                        </a:rPr>
                        <a:t>% исполнения</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7676545"/>
                  </a:ext>
                </a:extLst>
              </a:tr>
              <a:tr h="535192">
                <a:tc>
                  <a:txBody>
                    <a:bodyPr/>
                    <a:lstStyle/>
                    <a:p>
                      <a:pPr>
                        <a:lnSpc>
                          <a:spcPct val="115000"/>
                        </a:lnSpc>
                        <a:spcAft>
                          <a:spcPts val="0"/>
                        </a:spcAft>
                      </a:pPr>
                      <a:r>
                        <a:rPr lang="ru-RU" sz="1400">
                          <a:effectLst/>
                        </a:rPr>
                        <a:t>1. Доходы, в том числе:</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400">
                          <a:effectLst/>
                        </a:rPr>
                        <a:t>290 782,66</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1400">
                          <a:effectLst/>
                        </a:rPr>
                        <a:t>290 740,39</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1400">
                          <a:effectLst/>
                        </a:rPr>
                        <a:t>100,0</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171949528"/>
                  </a:ext>
                </a:extLst>
              </a:tr>
              <a:tr h="535192">
                <a:tc>
                  <a:txBody>
                    <a:bodyPr/>
                    <a:lstStyle/>
                    <a:p>
                      <a:pPr>
                        <a:lnSpc>
                          <a:spcPct val="115000"/>
                        </a:lnSpc>
                        <a:spcAft>
                          <a:spcPts val="0"/>
                        </a:spcAft>
                      </a:pPr>
                      <a:r>
                        <a:rPr lang="ru-RU" sz="1400">
                          <a:effectLst/>
                        </a:rPr>
                        <a:t>Налоговые и неналоговые</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400">
                          <a:effectLst/>
                        </a:rPr>
                        <a:t>23 586,55</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1400">
                          <a:effectLst/>
                        </a:rPr>
                        <a:t>24 453,95</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1400">
                          <a:effectLst/>
                        </a:rPr>
                        <a:t>103,7</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296637449"/>
                  </a:ext>
                </a:extLst>
              </a:tr>
              <a:tr h="535192">
                <a:tc>
                  <a:txBody>
                    <a:bodyPr/>
                    <a:lstStyle/>
                    <a:p>
                      <a:pPr>
                        <a:lnSpc>
                          <a:spcPct val="115000"/>
                        </a:lnSpc>
                        <a:spcAft>
                          <a:spcPts val="0"/>
                        </a:spcAft>
                      </a:pPr>
                      <a:r>
                        <a:rPr lang="ru-RU" sz="1400">
                          <a:effectLst/>
                        </a:rPr>
                        <a:t>Безвозмездные, в том числе</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400">
                          <a:effectLst/>
                        </a:rPr>
                        <a:t>267 196,11</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1400">
                          <a:effectLst/>
                        </a:rPr>
                        <a:t>266 286,44</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1400">
                          <a:effectLst/>
                        </a:rPr>
                        <a:t>99,7</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284694413"/>
                  </a:ext>
                </a:extLst>
              </a:tr>
              <a:tr h="785263">
                <a:tc>
                  <a:txBody>
                    <a:bodyPr/>
                    <a:lstStyle/>
                    <a:p>
                      <a:pPr>
                        <a:lnSpc>
                          <a:spcPct val="115000"/>
                        </a:lnSpc>
                        <a:spcAft>
                          <a:spcPts val="0"/>
                        </a:spcAft>
                      </a:pPr>
                      <a:r>
                        <a:rPr lang="ru-RU" sz="1400">
                          <a:effectLst/>
                        </a:rPr>
                        <a:t>дотация на выравнивание бюджетной обеспеченности</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400">
                          <a:effectLst/>
                        </a:rPr>
                        <a:t>14 006,00</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1400">
                          <a:effectLst/>
                        </a:rPr>
                        <a:t>14 006,00</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1400">
                          <a:effectLst/>
                        </a:rPr>
                        <a:t>100,0</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507075051"/>
                  </a:ext>
                </a:extLst>
              </a:tr>
              <a:tr h="785263">
                <a:tc>
                  <a:txBody>
                    <a:bodyPr/>
                    <a:lstStyle/>
                    <a:p>
                      <a:pPr>
                        <a:lnSpc>
                          <a:spcPct val="115000"/>
                        </a:lnSpc>
                        <a:spcAft>
                          <a:spcPts val="0"/>
                        </a:spcAft>
                      </a:pPr>
                      <a:r>
                        <a:rPr lang="ru-RU" sz="1400">
                          <a:effectLst/>
                        </a:rPr>
                        <a:t>целевые межбюджетные трансферты</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400">
                          <a:effectLst/>
                        </a:rPr>
                        <a:t>253 170,11</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1400">
                          <a:effectLst/>
                        </a:rPr>
                        <a:t>252 260,44</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1400">
                          <a:effectLst/>
                        </a:rPr>
                        <a:t>99,6</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557597023"/>
                  </a:ext>
                </a:extLst>
              </a:tr>
              <a:tr h="535192">
                <a:tc>
                  <a:txBody>
                    <a:bodyPr/>
                    <a:lstStyle/>
                    <a:p>
                      <a:pPr>
                        <a:lnSpc>
                          <a:spcPct val="115000"/>
                        </a:lnSpc>
                        <a:spcAft>
                          <a:spcPts val="0"/>
                        </a:spcAft>
                      </a:pPr>
                      <a:r>
                        <a:rPr lang="ru-RU" sz="1400">
                          <a:effectLst/>
                        </a:rPr>
                        <a:t>2. Расходы, в том числе:</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400">
                          <a:effectLst/>
                        </a:rPr>
                        <a:t>297 428,27</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1400">
                          <a:effectLst/>
                        </a:rPr>
                        <a:t>294 722,04</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1400">
                          <a:effectLst/>
                        </a:rPr>
                        <a:t>99,1</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466140819"/>
                  </a:ext>
                </a:extLst>
              </a:tr>
              <a:tr h="550931">
                <a:tc>
                  <a:txBody>
                    <a:bodyPr/>
                    <a:lstStyle/>
                    <a:p>
                      <a:pPr>
                        <a:lnSpc>
                          <a:spcPct val="115000"/>
                        </a:lnSpc>
                        <a:spcAft>
                          <a:spcPts val="0"/>
                        </a:spcAft>
                      </a:pPr>
                      <a:r>
                        <a:rPr lang="ru-RU" sz="1400">
                          <a:effectLst/>
                        </a:rPr>
                        <a:t>3. Дефицит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400">
                          <a:effectLst/>
                        </a:rPr>
                        <a:t>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1400">
                          <a:effectLst/>
                        </a:rPr>
                        <a:t>3 981,65</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1400" dirty="0">
                          <a:effectLst/>
                        </a:rPr>
                        <a:t> </a:t>
                      </a:r>
                      <a:endParaRPr lang="ru-RU"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720345813"/>
                  </a:ext>
                </a:extLst>
              </a:tr>
            </a:tbl>
          </a:graphicData>
        </a:graphic>
      </p:graphicFrame>
      <p:pic>
        <p:nvPicPr>
          <p:cNvPr id="6" name="Рисунок 5"/>
          <p:cNvPicPr>
            <a:picLocks noChangeAspect="1"/>
          </p:cNvPicPr>
          <p:nvPr/>
        </p:nvPicPr>
        <p:blipFill>
          <a:blip r:embed="rId3"/>
          <a:stretch>
            <a:fillRect/>
          </a:stretch>
        </p:blipFill>
        <p:spPr>
          <a:xfrm>
            <a:off x="257175" y="0"/>
            <a:ext cx="1514475" cy="1009650"/>
          </a:xfrm>
          <a:prstGeom prst="rect">
            <a:avLst/>
          </a:prstGeom>
        </p:spPr>
      </p:pic>
    </p:spTree>
    <p:extLst>
      <p:ext uri="{BB962C8B-B14F-4D97-AF65-F5344CB8AC3E}">
        <p14:creationId xmlns:p14="http://schemas.microsoft.com/office/powerpoint/2010/main" val="28710209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55064" y="82296"/>
            <a:ext cx="9317736" cy="1527048"/>
          </a:xfrm>
        </p:spPr>
        <p:txBody>
          <a:bodyPr>
            <a:normAutofit fontScale="90000"/>
          </a:bodyPr>
          <a:lstStyle/>
          <a:p>
            <a:pPr marL="19050" marR="19050" algn="ctr">
              <a:spcAft>
                <a:spcPts val="0"/>
              </a:spcAft>
            </a:pPr>
            <a:r>
              <a:rPr lang="ru-RU" sz="3200" dirty="0" smtClean="0">
                <a:latin typeface="Times New Roman" panose="02020603050405020304" pitchFamily="18" charset="0"/>
                <a:cs typeface="Times New Roman" panose="02020603050405020304" pitchFamily="18" charset="0"/>
              </a:rPr>
              <a:t/>
            </a:r>
            <a:br>
              <a:rPr lang="ru-RU" sz="3200" dirty="0" smtClean="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ru-RU" sz="3100" i="1" dirty="0">
                <a:solidFill>
                  <a:srgbClr val="000000"/>
                </a:solidFill>
                <a:latin typeface="Times New Roman" panose="02020603050405020304" pitchFamily="18" charset="0"/>
                <a:ea typeface="Times New Roman" panose="02020603050405020304" pitchFamily="18" charset="0"/>
              </a:rPr>
              <a:t>Информация об объеме и структуре налоговых </a:t>
            </a:r>
            <a:r>
              <a:rPr lang="ru-RU" sz="3100" i="1" dirty="0" smtClean="0">
                <a:solidFill>
                  <a:srgbClr val="000000"/>
                </a:solidFill>
                <a:latin typeface="Times New Roman" panose="02020603050405020304" pitchFamily="18" charset="0"/>
                <a:ea typeface="Times New Roman" panose="02020603050405020304" pitchFamily="18" charset="0"/>
              </a:rPr>
              <a:t>и неналоговых доходов</a:t>
            </a:r>
            <a:r>
              <a:rPr lang="ru-RU" sz="3100" i="1" dirty="0" smtClean="0">
                <a:latin typeface="Times New Roman" panose="02020603050405020304" pitchFamily="18" charset="0"/>
                <a:ea typeface="Times New Roman" panose="02020603050405020304" pitchFamily="18" charset="0"/>
              </a:rPr>
              <a:t> </a:t>
            </a:r>
            <a:r>
              <a:rPr lang="ru-RU" sz="3100" i="1" dirty="0" smtClean="0">
                <a:solidFill>
                  <a:srgbClr val="000000"/>
                </a:solidFill>
                <a:latin typeface="Times New Roman" panose="02020603050405020304" pitchFamily="18" charset="0"/>
                <a:ea typeface="Times New Roman" panose="02020603050405020304" pitchFamily="18" charset="0"/>
              </a:rPr>
              <a:t>бюджета </a:t>
            </a:r>
            <a:r>
              <a:rPr lang="ru-RU" sz="3100" i="1" dirty="0" err="1">
                <a:latin typeface="Times New Roman" panose="02020603050405020304" pitchFamily="18" charset="0"/>
                <a:ea typeface="Times New Roman" panose="02020603050405020304" pitchFamily="18" charset="0"/>
              </a:rPr>
              <a:t>Дружногорского</a:t>
            </a:r>
            <a:r>
              <a:rPr lang="ru-RU" sz="3100" i="1" dirty="0">
                <a:latin typeface="Times New Roman" panose="02020603050405020304" pitchFamily="18" charset="0"/>
                <a:ea typeface="Times New Roman" panose="02020603050405020304" pitchFamily="18" charset="0"/>
              </a:rPr>
              <a:t>  городского поселения</a:t>
            </a:r>
            <a:r>
              <a:rPr lang="ru-RU" sz="3100" i="1" dirty="0">
                <a:solidFill>
                  <a:srgbClr val="000000"/>
                </a:solidFill>
                <a:latin typeface="Times New Roman" panose="02020603050405020304" pitchFamily="18" charset="0"/>
                <a:ea typeface="Times New Roman" panose="02020603050405020304" pitchFamily="18" charset="0"/>
              </a:rPr>
              <a:t> и межбюджетных трансфертов за 2020 год.</a:t>
            </a:r>
            <a:endParaRPr lang="ru-RU" sz="3100" i="1" dirty="0">
              <a:effectLst/>
              <a:latin typeface="Times New Roman" panose="02020603050405020304" pitchFamily="18" charset="0"/>
              <a:ea typeface="Times New Roman" panose="02020603050405020304" pitchFamily="18" charset="0"/>
            </a:endParaRPr>
          </a:p>
        </p:txBody>
      </p:sp>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9</a:t>
            </a:r>
          </a:p>
        </p:txBody>
      </p:sp>
      <p:pic>
        <p:nvPicPr>
          <p:cNvPr id="6" name="Рисунок 5"/>
          <p:cNvPicPr>
            <a:picLocks noChangeAspect="1"/>
          </p:cNvPicPr>
          <p:nvPr/>
        </p:nvPicPr>
        <p:blipFill>
          <a:blip r:embed="rId3"/>
          <a:stretch>
            <a:fillRect/>
          </a:stretch>
        </p:blipFill>
        <p:spPr>
          <a:xfrm>
            <a:off x="257175" y="0"/>
            <a:ext cx="1514475" cy="1009650"/>
          </a:xfrm>
          <a:prstGeom prst="rect">
            <a:avLst/>
          </a:prstGeom>
        </p:spPr>
      </p:pic>
      <p:graphicFrame>
        <p:nvGraphicFramePr>
          <p:cNvPr id="3" name="Таблица 2"/>
          <p:cNvGraphicFramePr>
            <a:graphicFrameLocks noGrp="1"/>
          </p:cNvGraphicFramePr>
          <p:nvPr>
            <p:extLst>
              <p:ext uri="{D42A27DB-BD31-4B8C-83A1-F6EECF244321}">
                <p14:modId xmlns:p14="http://schemas.microsoft.com/office/powerpoint/2010/main" val="4145676388"/>
              </p:ext>
            </p:extLst>
          </p:nvPr>
        </p:nvGraphicFramePr>
        <p:xfrm>
          <a:off x="257175" y="1609344"/>
          <a:ext cx="11447144" cy="5111500"/>
        </p:xfrm>
        <a:graphic>
          <a:graphicData uri="http://schemas.openxmlformats.org/drawingml/2006/table">
            <a:tbl>
              <a:tblPr firstRow="1" firstCol="1" bandRow="1">
                <a:tableStyleId>{5C22544A-7EE6-4342-B048-85BDC9FD1C3A}</a:tableStyleId>
              </a:tblPr>
              <a:tblGrid>
                <a:gridCol w="5119914">
                  <a:extLst>
                    <a:ext uri="{9D8B030D-6E8A-4147-A177-3AD203B41FA5}">
                      <a16:colId xmlns:a16="http://schemas.microsoft.com/office/drawing/2014/main" val="1575032714"/>
                    </a:ext>
                  </a:extLst>
                </a:gridCol>
                <a:gridCol w="1609755">
                  <a:extLst>
                    <a:ext uri="{9D8B030D-6E8A-4147-A177-3AD203B41FA5}">
                      <a16:colId xmlns:a16="http://schemas.microsoft.com/office/drawing/2014/main" val="1792263522"/>
                    </a:ext>
                  </a:extLst>
                </a:gridCol>
                <a:gridCol w="1520323">
                  <a:extLst>
                    <a:ext uri="{9D8B030D-6E8A-4147-A177-3AD203B41FA5}">
                      <a16:colId xmlns:a16="http://schemas.microsoft.com/office/drawing/2014/main" val="2485817523"/>
                    </a:ext>
                  </a:extLst>
                </a:gridCol>
                <a:gridCol w="1743901">
                  <a:extLst>
                    <a:ext uri="{9D8B030D-6E8A-4147-A177-3AD203B41FA5}">
                      <a16:colId xmlns:a16="http://schemas.microsoft.com/office/drawing/2014/main" val="1720465184"/>
                    </a:ext>
                  </a:extLst>
                </a:gridCol>
                <a:gridCol w="1453251">
                  <a:extLst>
                    <a:ext uri="{9D8B030D-6E8A-4147-A177-3AD203B41FA5}">
                      <a16:colId xmlns:a16="http://schemas.microsoft.com/office/drawing/2014/main" val="2138908344"/>
                    </a:ext>
                  </a:extLst>
                </a:gridCol>
              </a:tblGrid>
              <a:tr h="521350">
                <a:tc>
                  <a:txBody>
                    <a:bodyPr/>
                    <a:lstStyle/>
                    <a:p>
                      <a:pPr algn="ctr">
                        <a:lnSpc>
                          <a:spcPct val="115000"/>
                        </a:lnSpc>
                        <a:spcAft>
                          <a:spcPts val="0"/>
                        </a:spcAft>
                      </a:pPr>
                      <a:r>
                        <a:rPr lang="ru-RU" sz="800">
                          <a:effectLst/>
                        </a:rPr>
                        <a:t>Показатели</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tc>
                  <a:txBody>
                    <a:bodyPr/>
                    <a:lstStyle/>
                    <a:p>
                      <a:pPr algn="ctr">
                        <a:lnSpc>
                          <a:spcPct val="115000"/>
                        </a:lnSpc>
                        <a:spcAft>
                          <a:spcPts val="0"/>
                        </a:spcAft>
                      </a:pPr>
                      <a:r>
                        <a:rPr lang="ru-RU" sz="800">
                          <a:effectLst/>
                        </a:rPr>
                        <a:t>План 2020 год (тыс.руб.)</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tc>
                  <a:txBody>
                    <a:bodyPr/>
                    <a:lstStyle/>
                    <a:p>
                      <a:pPr algn="ctr">
                        <a:lnSpc>
                          <a:spcPct val="115000"/>
                        </a:lnSpc>
                        <a:spcAft>
                          <a:spcPts val="0"/>
                        </a:spcAft>
                      </a:pPr>
                      <a:r>
                        <a:rPr lang="ru-RU" sz="800">
                          <a:effectLst/>
                        </a:rPr>
                        <a:t>2020 г.план структура, %</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tc>
                  <a:txBody>
                    <a:bodyPr/>
                    <a:lstStyle/>
                    <a:p>
                      <a:pPr algn="ctr">
                        <a:lnSpc>
                          <a:spcPct val="115000"/>
                        </a:lnSpc>
                        <a:spcAft>
                          <a:spcPts val="0"/>
                        </a:spcAft>
                      </a:pPr>
                      <a:r>
                        <a:rPr lang="ru-RU" sz="800">
                          <a:effectLst/>
                        </a:rPr>
                        <a:t>Факт 2020 год (тыс.руб.)</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tc>
                  <a:txBody>
                    <a:bodyPr/>
                    <a:lstStyle/>
                    <a:p>
                      <a:pPr algn="ctr">
                        <a:lnSpc>
                          <a:spcPct val="115000"/>
                        </a:lnSpc>
                        <a:spcAft>
                          <a:spcPts val="0"/>
                        </a:spcAft>
                      </a:pPr>
                      <a:r>
                        <a:rPr lang="ru-RU" sz="800">
                          <a:effectLst/>
                        </a:rPr>
                        <a:t>2020 г. факт структура, %</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extLst>
                  <a:ext uri="{0D108BD9-81ED-4DB2-BD59-A6C34878D82A}">
                    <a16:rowId xmlns:a16="http://schemas.microsoft.com/office/drawing/2014/main" val="1588067700"/>
                  </a:ext>
                </a:extLst>
              </a:tr>
              <a:tr h="264454">
                <a:tc>
                  <a:txBody>
                    <a:bodyPr/>
                    <a:lstStyle/>
                    <a:p>
                      <a:pPr algn="ctr">
                        <a:lnSpc>
                          <a:spcPct val="115000"/>
                        </a:lnSpc>
                        <a:spcAft>
                          <a:spcPts val="0"/>
                        </a:spcAft>
                      </a:pPr>
                      <a:r>
                        <a:rPr lang="ru-RU" sz="800">
                          <a:effectLst/>
                        </a:rPr>
                        <a:t>1. Доходы, в том числе:</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tc>
                  <a:txBody>
                    <a:bodyPr/>
                    <a:lstStyle/>
                    <a:p>
                      <a:pPr algn="ctr">
                        <a:lnSpc>
                          <a:spcPct val="115000"/>
                        </a:lnSpc>
                        <a:spcAft>
                          <a:spcPts val="0"/>
                        </a:spcAft>
                      </a:pPr>
                      <a:r>
                        <a:rPr lang="ru-RU" sz="800">
                          <a:effectLst/>
                        </a:rPr>
                        <a:t>290 782,66</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tc>
                  <a:txBody>
                    <a:bodyPr/>
                    <a:lstStyle/>
                    <a:p>
                      <a:pPr algn="ctr">
                        <a:lnSpc>
                          <a:spcPct val="115000"/>
                        </a:lnSpc>
                        <a:spcAft>
                          <a:spcPts val="0"/>
                        </a:spcAft>
                      </a:pPr>
                      <a:r>
                        <a:rPr lang="ru-RU" sz="800">
                          <a:effectLst/>
                        </a:rPr>
                        <a:t>100,00</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tc>
                  <a:txBody>
                    <a:bodyPr/>
                    <a:lstStyle/>
                    <a:p>
                      <a:pPr algn="ctr">
                        <a:lnSpc>
                          <a:spcPct val="115000"/>
                        </a:lnSpc>
                        <a:spcAft>
                          <a:spcPts val="0"/>
                        </a:spcAft>
                      </a:pPr>
                      <a:r>
                        <a:rPr lang="ru-RU" sz="800">
                          <a:effectLst/>
                        </a:rPr>
                        <a:t>290 740,39</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tc>
                  <a:txBody>
                    <a:bodyPr/>
                    <a:lstStyle/>
                    <a:p>
                      <a:pPr algn="ctr">
                        <a:lnSpc>
                          <a:spcPct val="115000"/>
                        </a:lnSpc>
                        <a:spcAft>
                          <a:spcPts val="0"/>
                        </a:spcAft>
                      </a:pPr>
                      <a:r>
                        <a:rPr lang="ru-RU" sz="800">
                          <a:effectLst/>
                        </a:rPr>
                        <a:t>100,00</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extLst>
                  <a:ext uri="{0D108BD9-81ED-4DB2-BD59-A6C34878D82A}">
                    <a16:rowId xmlns:a16="http://schemas.microsoft.com/office/drawing/2014/main" val="2756824018"/>
                  </a:ext>
                </a:extLst>
              </a:tr>
              <a:tr h="264454">
                <a:tc>
                  <a:txBody>
                    <a:bodyPr/>
                    <a:lstStyle/>
                    <a:p>
                      <a:pPr algn="ctr">
                        <a:lnSpc>
                          <a:spcPct val="115000"/>
                        </a:lnSpc>
                        <a:spcAft>
                          <a:spcPts val="0"/>
                        </a:spcAft>
                      </a:pPr>
                      <a:r>
                        <a:rPr lang="ru-RU" sz="800">
                          <a:effectLst/>
                        </a:rPr>
                        <a:t>Налоговые и неналоговые</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tc>
                  <a:txBody>
                    <a:bodyPr/>
                    <a:lstStyle/>
                    <a:p>
                      <a:pPr algn="ctr">
                        <a:lnSpc>
                          <a:spcPct val="115000"/>
                        </a:lnSpc>
                        <a:spcAft>
                          <a:spcPts val="0"/>
                        </a:spcAft>
                      </a:pPr>
                      <a:r>
                        <a:rPr lang="ru-RU" sz="800">
                          <a:effectLst/>
                        </a:rPr>
                        <a:t>23 586,55</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tc>
                  <a:txBody>
                    <a:bodyPr/>
                    <a:lstStyle/>
                    <a:p>
                      <a:pPr algn="ctr">
                        <a:lnSpc>
                          <a:spcPct val="115000"/>
                        </a:lnSpc>
                        <a:spcAft>
                          <a:spcPts val="0"/>
                        </a:spcAft>
                      </a:pPr>
                      <a:r>
                        <a:rPr lang="ru-RU" sz="800">
                          <a:effectLst/>
                        </a:rPr>
                        <a:t>8,11</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tc>
                  <a:txBody>
                    <a:bodyPr/>
                    <a:lstStyle/>
                    <a:p>
                      <a:pPr algn="ctr">
                        <a:lnSpc>
                          <a:spcPct val="115000"/>
                        </a:lnSpc>
                        <a:spcAft>
                          <a:spcPts val="0"/>
                        </a:spcAft>
                      </a:pPr>
                      <a:r>
                        <a:rPr lang="ru-RU" sz="800">
                          <a:effectLst/>
                        </a:rPr>
                        <a:t>24 453,95</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tc>
                  <a:txBody>
                    <a:bodyPr/>
                    <a:lstStyle/>
                    <a:p>
                      <a:pPr algn="ctr">
                        <a:lnSpc>
                          <a:spcPct val="115000"/>
                        </a:lnSpc>
                        <a:spcAft>
                          <a:spcPts val="0"/>
                        </a:spcAft>
                      </a:pPr>
                      <a:r>
                        <a:rPr lang="ru-RU" sz="800">
                          <a:effectLst/>
                        </a:rPr>
                        <a:t>8,41</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extLst>
                  <a:ext uri="{0D108BD9-81ED-4DB2-BD59-A6C34878D82A}">
                    <a16:rowId xmlns:a16="http://schemas.microsoft.com/office/drawing/2014/main" val="1227969982"/>
                  </a:ext>
                </a:extLst>
              </a:tr>
              <a:tr h="264454">
                <a:tc>
                  <a:txBody>
                    <a:bodyPr/>
                    <a:lstStyle/>
                    <a:p>
                      <a:pPr algn="ctr">
                        <a:lnSpc>
                          <a:spcPct val="115000"/>
                        </a:lnSpc>
                        <a:spcAft>
                          <a:spcPts val="0"/>
                        </a:spcAft>
                      </a:pPr>
                      <a:r>
                        <a:rPr lang="ru-RU" sz="700">
                          <a:effectLst/>
                        </a:rPr>
                        <a:t>налоговые доходы </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tc>
                  <a:txBody>
                    <a:bodyPr/>
                    <a:lstStyle/>
                    <a:p>
                      <a:pPr algn="ctr">
                        <a:lnSpc>
                          <a:spcPct val="115000"/>
                        </a:lnSpc>
                        <a:spcAft>
                          <a:spcPts val="0"/>
                        </a:spcAft>
                      </a:pPr>
                      <a:r>
                        <a:rPr lang="ru-RU" sz="800">
                          <a:effectLst/>
                        </a:rPr>
                        <a:t>15 380,00</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tc>
                  <a:txBody>
                    <a:bodyPr/>
                    <a:lstStyle/>
                    <a:p>
                      <a:pPr algn="ctr">
                        <a:lnSpc>
                          <a:spcPct val="115000"/>
                        </a:lnSpc>
                        <a:spcAft>
                          <a:spcPts val="0"/>
                        </a:spcAft>
                      </a:pPr>
                      <a:r>
                        <a:rPr lang="ru-RU" sz="800">
                          <a:effectLst/>
                        </a:rPr>
                        <a:t>65,21</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tc>
                  <a:txBody>
                    <a:bodyPr/>
                    <a:lstStyle/>
                    <a:p>
                      <a:pPr algn="ctr">
                        <a:lnSpc>
                          <a:spcPct val="115000"/>
                        </a:lnSpc>
                        <a:spcAft>
                          <a:spcPts val="0"/>
                        </a:spcAft>
                      </a:pPr>
                      <a:r>
                        <a:rPr lang="ru-RU" sz="800">
                          <a:effectLst/>
                        </a:rPr>
                        <a:t>15 824,18</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tc>
                  <a:txBody>
                    <a:bodyPr/>
                    <a:lstStyle/>
                    <a:p>
                      <a:pPr algn="ctr">
                        <a:lnSpc>
                          <a:spcPct val="115000"/>
                        </a:lnSpc>
                        <a:spcAft>
                          <a:spcPts val="0"/>
                        </a:spcAft>
                      </a:pPr>
                      <a:r>
                        <a:rPr lang="ru-RU" sz="800">
                          <a:effectLst/>
                        </a:rPr>
                        <a:t>64,71</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extLst>
                  <a:ext uri="{0D108BD9-81ED-4DB2-BD59-A6C34878D82A}">
                    <a16:rowId xmlns:a16="http://schemas.microsoft.com/office/drawing/2014/main" val="2394413344"/>
                  </a:ext>
                </a:extLst>
              </a:tr>
              <a:tr h="264454">
                <a:tc>
                  <a:txBody>
                    <a:bodyPr/>
                    <a:lstStyle/>
                    <a:p>
                      <a:pPr algn="ctr">
                        <a:lnSpc>
                          <a:spcPct val="115000"/>
                        </a:lnSpc>
                        <a:spcAft>
                          <a:spcPts val="0"/>
                        </a:spcAft>
                      </a:pPr>
                      <a:r>
                        <a:rPr lang="ru-RU" sz="700">
                          <a:effectLst/>
                        </a:rPr>
                        <a:t>Налог на доходы физических лиц</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tc>
                  <a:txBody>
                    <a:bodyPr/>
                    <a:lstStyle/>
                    <a:p>
                      <a:pPr algn="ctr">
                        <a:lnSpc>
                          <a:spcPct val="115000"/>
                        </a:lnSpc>
                        <a:spcAft>
                          <a:spcPts val="0"/>
                        </a:spcAft>
                      </a:pPr>
                      <a:r>
                        <a:rPr lang="ru-RU" sz="800">
                          <a:effectLst/>
                        </a:rPr>
                        <a:t>2 750,00</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tc>
                  <a:txBody>
                    <a:bodyPr/>
                    <a:lstStyle/>
                    <a:p>
                      <a:pPr algn="ctr">
                        <a:lnSpc>
                          <a:spcPct val="115000"/>
                        </a:lnSpc>
                        <a:spcAft>
                          <a:spcPts val="0"/>
                        </a:spcAft>
                      </a:pPr>
                      <a:r>
                        <a:rPr lang="ru-RU" sz="800">
                          <a:effectLst/>
                        </a:rPr>
                        <a:t>17,88</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tc>
                  <a:txBody>
                    <a:bodyPr/>
                    <a:lstStyle/>
                    <a:p>
                      <a:pPr algn="ctr">
                        <a:lnSpc>
                          <a:spcPct val="115000"/>
                        </a:lnSpc>
                        <a:spcAft>
                          <a:spcPts val="0"/>
                        </a:spcAft>
                      </a:pPr>
                      <a:r>
                        <a:rPr lang="ru-RU" sz="800">
                          <a:effectLst/>
                        </a:rPr>
                        <a:t>2 783,04</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tc>
                  <a:txBody>
                    <a:bodyPr/>
                    <a:lstStyle/>
                    <a:p>
                      <a:pPr algn="ctr">
                        <a:lnSpc>
                          <a:spcPct val="115000"/>
                        </a:lnSpc>
                        <a:spcAft>
                          <a:spcPts val="0"/>
                        </a:spcAft>
                      </a:pPr>
                      <a:r>
                        <a:rPr lang="ru-RU" sz="800">
                          <a:effectLst/>
                        </a:rPr>
                        <a:t>17,59</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extLst>
                  <a:ext uri="{0D108BD9-81ED-4DB2-BD59-A6C34878D82A}">
                    <a16:rowId xmlns:a16="http://schemas.microsoft.com/office/drawing/2014/main" val="3367180076"/>
                  </a:ext>
                </a:extLst>
              </a:tr>
              <a:tr h="425014">
                <a:tc>
                  <a:txBody>
                    <a:bodyPr/>
                    <a:lstStyle/>
                    <a:p>
                      <a:pPr algn="ctr">
                        <a:lnSpc>
                          <a:spcPct val="115000"/>
                        </a:lnSpc>
                        <a:spcAft>
                          <a:spcPts val="0"/>
                        </a:spcAft>
                      </a:pPr>
                      <a:r>
                        <a:rPr lang="ru-RU" sz="700">
                          <a:effectLst/>
                        </a:rPr>
                        <a:t>Акцизы по подакцизным товарам (продукции), производимым на территории Российской Федерации</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tc>
                  <a:txBody>
                    <a:bodyPr/>
                    <a:lstStyle/>
                    <a:p>
                      <a:pPr algn="ctr">
                        <a:lnSpc>
                          <a:spcPct val="115000"/>
                        </a:lnSpc>
                        <a:spcAft>
                          <a:spcPts val="0"/>
                        </a:spcAft>
                      </a:pPr>
                      <a:r>
                        <a:rPr lang="ru-RU" sz="800">
                          <a:effectLst/>
                        </a:rPr>
                        <a:t>1 300,00</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tc>
                  <a:txBody>
                    <a:bodyPr/>
                    <a:lstStyle/>
                    <a:p>
                      <a:pPr algn="ctr">
                        <a:lnSpc>
                          <a:spcPct val="115000"/>
                        </a:lnSpc>
                        <a:spcAft>
                          <a:spcPts val="0"/>
                        </a:spcAft>
                      </a:pPr>
                      <a:r>
                        <a:rPr lang="ru-RU" sz="800">
                          <a:effectLst/>
                        </a:rPr>
                        <a:t>8,45</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tc>
                  <a:txBody>
                    <a:bodyPr/>
                    <a:lstStyle/>
                    <a:p>
                      <a:pPr algn="ctr">
                        <a:lnSpc>
                          <a:spcPct val="115000"/>
                        </a:lnSpc>
                        <a:spcAft>
                          <a:spcPts val="0"/>
                        </a:spcAft>
                      </a:pPr>
                      <a:r>
                        <a:rPr lang="ru-RU" sz="800">
                          <a:effectLst/>
                        </a:rPr>
                        <a:t>1 423,78</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tc>
                  <a:txBody>
                    <a:bodyPr/>
                    <a:lstStyle/>
                    <a:p>
                      <a:pPr algn="ctr">
                        <a:lnSpc>
                          <a:spcPct val="115000"/>
                        </a:lnSpc>
                        <a:spcAft>
                          <a:spcPts val="0"/>
                        </a:spcAft>
                      </a:pPr>
                      <a:r>
                        <a:rPr lang="ru-RU" sz="800">
                          <a:effectLst/>
                        </a:rPr>
                        <a:t>9,00</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extLst>
                  <a:ext uri="{0D108BD9-81ED-4DB2-BD59-A6C34878D82A}">
                    <a16:rowId xmlns:a16="http://schemas.microsoft.com/office/drawing/2014/main" val="1120645494"/>
                  </a:ext>
                </a:extLst>
              </a:tr>
              <a:tr h="198339">
                <a:tc>
                  <a:txBody>
                    <a:bodyPr/>
                    <a:lstStyle/>
                    <a:p>
                      <a:pPr algn="ctr">
                        <a:lnSpc>
                          <a:spcPct val="115000"/>
                        </a:lnSpc>
                        <a:spcAft>
                          <a:spcPts val="0"/>
                        </a:spcAft>
                      </a:pPr>
                      <a:r>
                        <a:rPr lang="ru-RU" sz="700">
                          <a:effectLst/>
                        </a:rPr>
                        <a:t>Налог на имущество физических лиц</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tc>
                  <a:txBody>
                    <a:bodyPr/>
                    <a:lstStyle/>
                    <a:p>
                      <a:pPr algn="ctr">
                        <a:lnSpc>
                          <a:spcPct val="115000"/>
                        </a:lnSpc>
                        <a:spcAft>
                          <a:spcPts val="0"/>
                        </a:spcAft>
                      </a:pPr>
                      <a:r>
                        <a:rPr lang="ru-RU" sz="800">
                          <a:effectLst/>
                        </a:rPr>
                        <a:t>930,00</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tc>
                  <a:txBody>
                    <a:bodyPr/>
                    <a:lstStyle/>
                    <a:p>
                      <a:pPr algn="ctr">
                        <a:lnSpc>
                          <a:spcPct val="115000"/>
                        </a:lnSpc>
                        <a:spcAft>
                          <a:spcPts val="0"/>
                        </a:spcAft>
                      </a:pPr>
                      <a:r>
                        <a:rPr lang="ru-RU" sz="800">
                          <a:effectLst/>
                        </a:rPr>
                        <a:t>6,05</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tc>
                  <a:txBody>
                    <a:bodyPr/>
                    <a:lstStyle/>
                    <a:p>
                      <a:pPr algn="ctr">
                        <a:lnSpc>
                          <a:spcPct val="115000"/>
                        </a:lnSpc>
                        <a:spcAft>
                          <a:spcPts val="0"/>
                        </a:spcAft>
                      </a:pPr>
                      <a:r>
                        <a:rPr lang="ru-RU" sz="800">
                          <a:effectLst/>
                        </a:rPr>
                        <a:t>933,31</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tc>
                  <a:txBody>
                    <a:bodyPr/>
                    <a:lstStyle/>
                    <a:p>
                      <a:pPr algn="ctr">
                        <a:lnSpc>
                          <a:spcPct val="115000"/>
                        </a:lnSpc>
                        <a:spcAft>
                          <a:spcPts val="0"/>
                        </a:spcAft>
                      </a:pPr>
                      <a:r>
                        <a:rPr lang="ru-RU" sz="800">
                          <a:effectLst/>
                        </a:rPr>
                        <a:t>5,90</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extLst>
                  <a:ext uri="{0D108BD9-81ED-4DB2-BD59-A6C34878D82A}">
                    <a16:rowId xmlns:a16="http://schemas.microsoft.com/office/drawing/2014/main" val="2049743201"/>
                  </a:ext>
                </a:extLst>
              </a:tr>
              <a:tr h="198339">
                <a:tc>
                  <a:txBody>
                    <a:bodyPr/>
                    <a:lstStyle/>
                    <a:p>
                      <a:pPr algn="ctr">
                        <a:lnSpc>
                          <a:spcPct val="115000"/>
                        </a:lnSpc>
                        <a:spcAft>
                          <a:spcPts val="0"/>
                        </a:spcAft>
                      </a:pPr>
                      <a:r>
                        <a:rPr lang="ru-RU" sz="700">
                          <a:effectLst/>
                        </a:rPr>
                        <a:t>Земельный налог</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tc>
                  <a:txBody>
                    <a:bodyPr/>
                    <a:lstStyle/>
                    <a:p>
                      <a:pPr algn="ctr">
                        <a:lnSpc>
                          <a:spcPct val="115000"/>
                        </a:lnSpc>
                        <a:spcAft>
                          <a:spcPts val="0"/>
                        </a:spcAft>
                      </a:pPr>
                      <a:r>
                        <a:rPr lang="ru-RU" sz="800">
                          <a:effectLst/>
                        </a:rPr>
                        <a:t>10 400,00</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tc>
                  <a:txBody>
                    <a:bodyPr/>
                    <a:lstStyle/>
                    <a:p>
                      <a:pPr algn="ctr">
                        <a:lnSpc>
                          <a:spcPct val="115000"/>
                        </a:lnSpc>
                        <a:spcAft>
                          <a:spcPts val="0"/>
                        </a:spcAft>
                      </a:pPr>
                      <a:r>
                        <a:rPr lang="ru-RU" sz="800">
                          <a:effectLst/>
                        </a:rPr>
                        <a:t>67,62</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tc>
                  <a:txBody>
                    <a:bodyPr/>
                    <a:lstStyle/>
                    <a:p>
                      <a:pPr algn="ctr">
                        <a:lnSpc>
                          <a:spcPct val="115000"/>
                        </a:lnSpc>
                        <a:spcAft>
                          <a:spcPts val="0"/>
                        </a:spcAft>
                      </a:pPr>
                      <a:r>
                        <a:rPr lang="ru-RU" sz="800">
                          <a:effectLst/>
                        </a:rPr>
                        <a:t>10 684,05</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tc>
                  <a:txBody>
                    <a:bodyPr/>
                    <a:lstStyle/>
                    <a:p>
                      <a:pPr algn="ctr">
                        <a:lnSpc>
                          <a:spcPct val="115000"/>
                        </a:lnSpc>
                        <a:spcAft>
                          <a:spcPts val="0"/>
                        </a:spcAft>
                      </a:pPr>
                      <a:r>
                        <a:rPr lang="ru-RU" sz="800">
                          <a:effectLst/>
                        </a:rPr>
                        <a:t>67,52</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extLst>
                  <a:ext uri="{0D108BD9-81ED-4DB2-BD59-A6C34878D82A}">
                    <a16:rowId xmlns:a16="http://schemas.microsoft.com/office/drawing/2014/main" val="8496871"/>
                  </a:ext>
                </a:extLst>
              </a:tr>
              <a:tr h="198339">
                <a:tc>
                  <a:txBody>
                    <a:bodyPr/>
                    <a:lstStyle/>
                    <a:p>
                      <a:pPr algn="ctr">
                        <a:lnSpc>
                          <a:spcPct val="115000"/>
                        </a:lnSpc>
                        <a:spcAft>
                          <a:spcPts val="0"/>
                        </a:spcAft>
                      </a:pPr>
                      <a:r>
                        <a:rPr lang="ru-RU" sz="700">
                          <a:effectLst/>
                        </a:rPr>
                        <a:t>неналоговые доходы</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tc>
                  <a:txBody>
                    <a:bodyPr/>
                    <a:lstStyle/>
                    <a:p>
                      <a:pPr algn="ctr">
                        <a:lnSpc>
                          <a:spcPct val="115000"/>
                        </a:lnSpc>
                        <a:spcAft>
                          <a:spcPts val="0"/>
                        </a:spcAft>
                      </a:pPr>
                      <a:r>
                        <a:rPr lang="ru-RU" sz="800">
                          <a:effectLst/>
                        </a:rPr>
                        <a:t>8 206,55</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tc>
                  <a:txBody>
                    <a:bodyPr/>
                    <a:lstStyle/>
                    <a:p>
                      <a:pPr algn="ctr">
                        <a:lnSpc>
                          <a:spcPct val="115000"/>
                        </a:lnSpc>
                        <a:spcAft>
                          <a:spcPts val="0"/>
                        </a:spcAft>
                      </a:pPr>
                      <a:r>
                        <a:rPr lang="ru-RU" sz="800">
                          <a:effectLst/>
                        </a:rPr>
                        <a:t>34,79</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tc>
                  <a:txBody>
                    <a:bodyPr/>
                    <a:lstStyle/>
                    <a:p>
                      <a:pPr algn="ctr">
                        <a:lnSpc>
                          <a:spcPct val="115000"/>
                        </a:lnSpc>
                        <a:spcAft>
                          <a:spcPts val="0"/>
                        </a:spcAft>
                      </a:pPr>
                      <a:r>
                        <a:rPr lang="ru-RU" sz="800">
                          <a:effectLst/>
                        </a:rPr>
                        <a:t>8 629,76</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tc>
                  <a:txBody>
                    <a:bodyPr/>
                    <a:lstStyle/>
                    <a:p>
                      <a:pPr algn="ctr">
                        <a:lnSpc>
                          <a:spcPct val="115000"/>
                        </a:lnSpc>
                        <a:spcAft>
                          <a:spcPts val="0"/>
                        </a:spcAft>
                      </a:pPr>
                      <a:r>
                        <a:rPr lang="ru-RU" sz="800">
                          <a:effectLst/>
                        </a:rPr>
                        <a:t>35,29</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extLst>
                  <a:ext uri="{0D108BD9-81ED-4DB2-BD59-A6C34878D82A}">
                    <a16:rowId xmlns:a16="http://schemas.microsoft.com/office/drawing/2014/main" val="478731650"/>
                  </a:ext>
                </a:extLst>
              </a:tr>
              <a:tr h="340011">
                <a:tc>
                  <a:txBody>
                    <a:bodyPr/>
                    <a:lstStyle/>
                    <a:p>
                      <a:pPr algn="ctr">
                        <a:lnSpc>
                          <a:spcPct val="115000"/>
                        </a:lnSpc>
                        <a:spcAft>
                          <a:spcPts val="0"/>
                        </a:spcAft>
                      </a:pPr>
                      <a:r>
                        <a:rPr lang="ru-RU" sz="500">
                          <a:effectLst/>
                        </a:rPr>
                        <a:t>ДОХОДЫ ОТ ИСПОЛЬЗОВАНИЯ ИМУЩЕСТВА, НАХОДЯЩЕГОСЯ В ГОСУДАРСТВЕННОЙ И МУНИЦИПАЛЬНОЙ СОБСТВЕННОСТИ</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tc>
                  <a:txBody>
                    <a:bodyPr/>
                    <a:lstStyle/>
                    <a:p>
                      <a:pPr algn="ctr">
                        <a:lnSpc>
                          <a:spcPct val="115000"/>
                        </a:lnSpc>
                        <a:spcAft>
                          <a:spcPts val="0"/>
                        </a:spcAft>
                      </a:pPr>
                      <a:r>
                        <a:rPr lang="ru-RU" sz="800">
                          <a:effectLst/>
                        </a:rPr>
                        <a:t>2 646,54</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tc>
                  <a:txBody>
                    <a:bodyPr/>
                    <a:lstStyle/>
                    <a:p>
                      <a:pPr algn="ctr">
                        <a:lnSpc>
                          <a:spcPct val="115000"/>
                        </a:lnSpc>
                        <a:spcAft>
                          <a:spcPts val="0"/>
                        </a:spcAft>
                      </a:pPr>
                      <a:r>
                        <a:rPr lang="ru-RU" sz="800">
                          <a:effectLst/>
                        </a:rPr>
                        <a:t>32,25</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tc>
                  <a:txBody>
                    <a:bodyPr/>
                    <a:lstStyle/>
                    <a:p>
                      <a:pPr algn="ctr">
                        <a:lnSpc>
                          <a:spcPct val="115000"/>
                        </a:lnSpc>
                        <a:spcAft>
                          <a:spcPts val="0"/>
                        </a:spcAft>
                      </a:pPr>
                      <a:r>
                        <a:rPr lang="ru-RU" sz="800">
                          <a:effectLst/>
                        </a:rPr>
                        <a:t>2 851,38</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tc>
                  <a:txBody>
                    <a:bodyPr/>
                    <a:lstStyle/>
                    <a:p>
                      <a:pPr algn="ctr">
                        <a:lnSpc>
                          <a:spcPct val="115000"/>
                        </a:lnSpc>
                        <a:spcAft>
                          <a:spcPts val="0"/>
                        </a:spcAft>
                      </a:pPr>
                      <a:r>
                        <a:rPr lang="ru-RU" sz="800">
                          <a:effectLst/>
                        </a:rPr>
                        <a:t>33,04</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extLst>
                  <a:ext uri="{0D108BD9-81ED-4DB2-BD59-A6C34878D82A}">
                    <a16:rowId xmlns:a16="http://schemas.microsoft.com/office/drawing/2014/main" val="2403689550"/>
                  </a:ext>
                </a:extLst>
              </a:tr>
              <a:tr h="340011">
                <a:tc>
                  <a:txBody>
                    <a:bodyPr/>
                    <a:lstStyle/>
                    <a:p>
                      <a:pPr algn="ctr">
                        <a:lnSpc>
                          <a:spcPct val="115000"/>
                        </a:lnSpc>
                        <a:spcAft>
                          <a:spcPts val="0"/>
                        </a:spcAft>
                      </a:pPr>
                      <a:r>
                        <a:rPr lang="ru-RU" sz="500">
                          <a:effectLst/>
                        </a:rPr>
                        <a:t>ДОХОДЫ ОТ ОКАЗАНИЯ ПЛАТНЫХ УСЛУГ (РАБОТ) И КОМПЕНСАЦИИ ЗАТРАТ ГОСУДАРСТВА</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tc>
                  <a:txBody>
                    <a:bodyPr/>
                    <a:lstStyle/>
                    <a:p>
                      <a:pPr algn="ctr">
                        <a:lnSpc>
                          <a:spcPct val="115000"/>
                        </a:lnSpc>
                        <a:spcAft>
                          <a:spcPts val="0"/>
                        </a:spcAft>
                      </a:pPr>
                      <a:r>
                        <a:rPr lang="ru-RU" sz="800">
                          <a:effectLst/>
                        </a:rPr>
                        <a:t>1 470,00</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tc>
                  <a:txBody>
                    <a:bodyPr/>
                    <a:lstStyle/>
                    <a:p>
                      <a:pPr algn="ctr">
                        <a:lnSpc>
                          <a:spcPct val="115000"/>
                        </a:lnSpc>
                        <a:spcAft>
                          <a:spcPts val="0"/>
                        </a:spcAft>
                      </a:pPr>
                      <a:r>
                        <a:rPr lang="ru-RU" sz="800">
                          <a:effectLst/>
                        </a:rPr>
                        <a:t>17,91</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tc>
                  <a:txBody>
                    <a:bodyPr/>
                    <a:lstStyle/>
                    <a:p>
                      <a:pPr algn="ctr">
                        <a:lnSpc>
                          <a:spcPct val="115000"/>
                        </a:lnSpc>
                        <a:spcAft>
                          <a:spcPts val="0"/>
                        </a:spcAft>
                      </a:pPr>
                      <a:r>
                        <a:rPr lang="ru-RU" sz="800">
                          <a:effectLst/>
                        </a:rPr>
                        <a:t>1 423,98</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tc>
                  <a:txBody>
                    <a:bodyPr/>
                    <a:lstStyle/>
                    <a:p>
                      <a:pPr algn="ctr">
                        <a:lnSpc>
                          <a:spcPct val="115000"/>
                        </a:lnSpc>
                        <a:spcAft>
                          <a:spcPts val="0"/>
                        </a:spcAft>
                      </a:pPr>
                      <a:r>
                        <a:rPr lang="ru-RU" sz="800">
                          <a:effectLst/>
                        </a:rPr>
                        <a:t>16,50</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extLst>
                  <a:ext uri="{0D108BD9-81ED-4DB2-BD59-A6C34878D82A}">
                    <a16:rowId xmlns:a16="http://schemas.microsoft.com/office/drawing/2014/main" val="4033505174"/>
                  </a:ext>
                </a:extLst>
              </a:tr>
              <a:tr h="226674">
                <a:tc>
                  <a:txBody>
                    <a:bodyPr/>
                    <a:lstStyle/>
                    <a:p>
                      <a:pPr algn="ctr">
                        <a:lnSpc>
                          <a:spcPct val="115000"/>
                        </a:lnSpc>
                        <a:spcAft>
                          <a:spcPts val="0"/>
                        </a:spcAft>
                      </a:pPr>
                      <a:r>
                        <a:rPr lang="ru-RU" sz="500">
                          <a:effectLst/>
                        </a:rPr>
                        <a:t>ДОХОДЫ ОТ ПРОДАЖИ МАТЕРИАЛЬНЫХ И НЕМАТЕРИАЛЬНЫХ АКТИВОВ</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tc>
                  <a:txBody>
                    <a:bodyPr/>
                    <a:lstStyle/>
                    <a:p>
                      <a:pPr algn="ctr">
                        <a:lnSpc>
                          <a:spcPct val="115000"/>
                        </a:lnSpc>
                        <a:spcAft>
                          <a:spcPts val="0"/>
                        </a:spcAft>
                      </a:pPr>
                      <a:r>
                        <a:rPr lang="ru-RU" sz="800">
                          <a:effectLst/>
                        </a:rPr>
                        <a:t>4 041,60</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tc>
                  <a:txBody>
                    <a:bodyPr/>
                    <a:lstStyle/>
                    <a:p>
                      <a:pPr algn="ctr">
                        <a:lnSpc>
                          <a:spcPct val="115000"/>
                        </a:lnSpc>
                        <a:spcAft>
                          <a:spcPts val="0"/>
                        </a:spcAft>
                      </a:pPr>
                      <a:r>
                        <a:rPr lang="ru-RU" sz="800">
                          <a:effectLst/>
                        </a:rPr>
                        <a:t>49,25</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tc>
                  <a:txBody>
                    <a:bodyPr/>
                    <a:lstStyle/>
                    <a:p>
                      <a:pPr algn="ctr">
                        <a:lnSpc>
                          <a:spcPct val="115000"/>
                        </a:lnSpc>
                        <a:spcAft>
                          <a:spcPts val="0"/>
                        </a:spcAft>
                      </a:pPr>
                      <a:r>
                        <a:rPr lang="ru-RU" sz="800">
                          <a:effectLst/>
                        </a:rPr>
                        <a:t>4 299,68</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tc>
                  <a:txBody>
                    <a:bodyPr/>
                    <a:lstStyle/>
                    <a:p>
                      <a:pPr algn="ctr">
                        <a:lnSpc>
                          <a:spcPct val="115000"/>
                        </a:lnSpc>
                        <a:spcAft>
                          <a:spcPts val="0"/>
                        </a:spcAft>
                      </a:pPr>
                      <a:r>
                        <a:rPr lang="ru-RU" sz="800">
                          <a:effectLst/>
                        </a:rPr>
                        <a:t>49,82</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extLst>
                  <a:ext uri="{0D108BD9-81ED-4DB2-BD59-A6C34878D82A}">
                    <a16:rowId xmlns:a16="http://schemas.microsoft.com/office/drawing/2014/main" val="1871988855"/>
                  </a:ext>
                </a:extLst>
              </a:tr>
              <a:tr h="226674">
                <a:tc>
                  <a:txBody>
                    <a:bodyPr/>
                    <a:lstStyle/>
                    <a:p>
                      <a:pPr algn="ctr">
                        <a:lnSpc>
                          <a:spcPct val="115000"/>
                        </a:lnSpc>
                        <a:spcAft>
                          <a:spcPts val="0"/>
                        </a:spcAft>
                      </a:pPr>
                      <a:r>
                        <a:rPr lang="ru-RU" sz="500">
                          <a:effectLst/>
                        </a:rPr>
                        <a:t>ШТРАФЫ, САНКЦИИ, ВОЗМЕЩЕНИЕ УЩЕРБА</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tc>
                  <a:txBody>
                    <a:bodyPr/>
                    <a:lstStyle/>
                    <a:p>
                      <a:pPr algn="ctr">
                        <a:lnSpc>
                          <a:spcPct val="115000"/>
                        </a:lnSpc>
                        <a:spcAft>
                          <a:spcPts val="0"/>
                        </a:spcAft>
                      </a:pPr>
                      <a:r>
                        <a:rPr lang="ru-RU" sz="800">
                          <a:effectLst/>
                        </a:rPr>
                        <a:t>46,15</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tc>
                  <a:txBody>
                    <a:bodyPr/>
                    <a:lstStyle/>
                    <a:p>
                      <a:pPr algn="ctr">
                        <a:lnSpc>
                          <a:spcPct val="115000"/>
                        </a:lnSpc>
                        <a:spcAft>
                          <a:spcPts val="0"/>
                        </a:spcAft>
                      </a:pPr>
                      <a:r>
                        <a:rPr lang="ru-RU" sz="800">
                          <a:effectLst/>
                        </a:rPr>
                        <a:t>0,56</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tc>
                  <a:txBody>
                    <a:bodyPr/>
                    <a:lstStyle/>
                    <a:p>
                      <a:pPr algn="ctr">
                        <a:lnSpc>
                          <a:spcPct val="115000"/>
                        </a:lnSpc>
                        <a:spcAft>
                          <a:spcPts val="0"/>
                        </a:spcAft>
                      </a:pPr>
                      <a:r>
                        <a:rPr lang="ru-RU" sz="800">
                          <a:effectLst/>
                        </a:rPr>
                        <a:t>46,15</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tc>
                  <a:txBody>
                    <a:bodyPr/>
                    <a:lstStyle/>
                    <a:p>
                      <a:pPr algn="ctr">
                        <a:lnSpc>
                          <a:spcPct val="115000"/>
                        </a:lnSpc>
                        <a:spcAft>
                          <a:spcPts val="0"/>
                        </a:spcAft>
                      </a:pPr>
                      <a:r>
                        <a:rPr lang="ru-RU" sz="800">
                          <a:effectLst/>
                        </a:rPr>
                        <a:t>0,53</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extLst>
                  <a:ext uri="{0D108BD9-81ED-4DB2-BD59-A6C34878D82A}">
                    <a16:rowId xmlns:a16="http://schemas.microsoft.com/office/drawing/2014/main" val="1773579694"/>
                  </a:ext>
                </a:extLst>
              </a:tr>
              <a:tr h="226674">
                <a:tc>
                  <a:txBody>
                    <a:bodyPr/>
                    <a:lstStyle/>
                    <a:p>
                      <a:pPr algn="ctr">
                        <a:lnSpc>
                          <a:spcPct val="115000"/>
                        </a:lnSpc>
                        <a:spcAft>
                          <a:spcPts val="0"/>
                        </a:spcAft>
                      </a:pPr>
                      <a:r>
                        <a:rPr lang="ru-RU" sz="500">
                          <a:effectLst/>
                        </a:rPr>
                        <a:t>ПРОЧИЕ НЕНАЛОГОВЫЕ ДОХОДЫ</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tc>
                  <a:txBody>
                    <a:bodyPr/>
                    <a:lstStyle/>
                    <a:p>
                      <a:pPr algn="ctr">
                        <a:lnSpc>
                          <a:spcPct val="115000"/>
                        </a:lnSpc>
                        <a:spcAft>
                          <a:spcPts val="0"/>
                        </a:spcAft>
                      </a:pPr>
                      <a:r>
                        <a:rPr lang="ru-RU" sz="800">
                          <a:effectLst/>
                        </a:rPr>
                        <a:t>2,26</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tc>
                  <a:txBody>
                    <a:bodyPr/>
                    <a:lstStyle/>
                    <a:p>
                      <a:pPr algn="ctr">
                        <a:lnSpc>
                          <a:spcPct val="115000"/>
                        </a:lnSpc>
                        <a:spcAft>
                          <a:spcPts val="0"/>
                        </a:spcAft>
                      </a:pPr>
                      <a:r>
                        <a:rPr lang="ru-RU" sz="800">
                          <a:effectLst/>
                        </a:rPr>
                        <a:t>0,03</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tc>
                  <a:txBody>
                    <a:bodyPr/>
                    <a:lstStyle/>
                    <a:p>
                      <a:pPr algn="ctr">
                        <a:lnSpc>
                          <a:spcPct val="115000"/>
                        </a:lnSpc>
                        <a:spcAft>
                          <a:spcPts val="0"/>
                        </a:spcAft>
                      </a:pPr>
                      <a:r>
                        <a:rPr lang="ru-RU" sz="800">
                          <a:effectLst/>
                        </a:rPr>
                        <a:t>8,57</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tc>
                  <a:txBody>
                    <a:bodyPr/>
                    <a:lstStyle/>
                    <a:p>
                      <a:pPr algn="ctr">
                        <a:lnSpc>
                          <a:spcPct val="115000"/>
                        </a:lnSpc>
                        <a:spcAft>
                          <a:spcPts val="0"/>
                        </a:spcAft>
                      </a:pPr>
                      <a:r>
                        <a:rPr lang="ru-RU" sz="800">
                          <a:effectLst/>
                        </a:rPr>
                        <a:t>0,10</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extLst>
                  <a:ext uri="{0D108BD9-81ED-4DB2-BD59-A6C34878D82A}">
                    <a16:rowId xmlns:a16="http://schemas.microsoft.com/office/drawing/2014/main" val="769292552"/>
                  </a:ext>
                </a:extLst>
              </a:tr>
              <a:tr h="226674">
                <a:tc>
                  <a:txBody>
                    <a:bodyPr/>
                    <a:lstStyle/>
                    <a:p>
                      <a:pPr algn="ctr">
                        <a:lnSpc>
                          <a:spcPct val="115000"/>
                        </a:lnSpc>
                        <a:spcAft>
                          <a:spcPts val="0"/>
                        </a:spcAft>
                      </a:pPr>
                      <a:r>
                        <a:rPr lang="ru-RU" sz="800">
                          <a:effectLst/>
                        </a:rPr>
                        <a:t>безвозмездные, в том числе</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tc>
                  <a:txBody>
                    <a:bodyPr/>
                    <a:lstStyle/>
                    <a:p>
                      <a:pPr algn="ctr">
                        <a:lnSpc>
                          <a:spcPct val="115000"/>
                        </a:lnSpc>
                        <a:spcAft>
                          <a:spcPts val="0"/>
                        </a:spcAft>
                      </a:pPr>
                      <a:r>
                        <a:rPr lang="ru-RU" sz="800">
                          <a:effectLst/>
                        </a:rPr>
                        <a:t>267 196,11</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tc>
                  <a:txBody>
                    <a:bodyPr/>
                    <a:lstStyle/>
                    <a:p>
                      <a:pPr algn="ctr">
                        <a:lnSpc>
                          <a:spcPct val="115000"/>
                        </a:lnSpc>
                        <a:spcAft>
                          <a:spcPts val="0"/>
                        </a:spcAft>
                      </a:pPr>
                      <a:r>
                        <a:rPr lang="ru-RU" sz="800">
                          <a:effectLst/>
                        </a:rPr>
                        <a:t>91,89</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tc>
                  <a:txBody>
                    <a:bodyPr/>
                    <a:lstStyle/>
                    <a:p>
                      <a:pPr algn="ctr">
                        <a:lnSpc>
                          <a:spcPct val="115000"/>
                        </a:lnSpc>
                        <a:spcAft>
                          <a:spcPts val="0"/>
                        </a:spcAft>
                      </a:pPr>
                      <a:r>
                        <a:rPr lang="ru-RU" sz="800">
                          <a:effectLst/>
                        </a:rPr>
                        <a:t>266 286,44</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tc>
                  <a:txBody>
                    <a:bodyPr/>
                    <a:lstStyle/>
                    <a:p>
                      <a:pPr algn="ctr">
                        <a:lnSpc>
                          <a:spcPct val="115000"/>
                        </a:lnSpc>
                        <a:spcAft>
                          <a:spcPts val="0"/>
                        </a:spcAft>
                      </a:pPr>
                      <a:r>
                        <a:rPr lang="ru-RU" sz="800">
                          <a:effectLst/>
                        </a:rPr>
                        <a:t>91,59</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extLst>
                  <a:ext uri="{0D108BD9-81ED-4DB2-BD59-A6C34878D82A}">
                    <a16:rowId xmlns:a16="http://schemas.microsoft.com/office/drawing/2014/main" val="3564287015"/>
                  </a:ext>
                </a:extLst>
              </a:tr>
              <a:tr h="415569">
                <a:tc>
                  <a:txBody>
                    <a:bodyPr/>
                    <a:lstStyle/>
                    <a:p>
                      <a:pPr algn="ctr">
                        <a:lnSpc>
                          <a:spcPct val="115000"/>
                        </a:lnSpc>
                        <a:spcAft>
                          <a:spcPts val="0"/>
                        </a:spcAft>
                      </a:pPr>
                      <a:r>
                        <a:rPr lang="ru-RU" sz="800">
                          <a:effectLst/>
                        </a:rPr>
                        <a:t>дотация на выравнивание бюджетной обеспеченности</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tc>
                  <a:txBody>
                    <a:bodyPr/>
                    <a:lstStyle/>
                    <a:p>
                      <a:pPr algn="ctr">
                        <a:lnSpc>
                          <a:spcPct val="115000"/>
                        </a:lnSpc>
                        <a:spcAft>
                          <a:spcPts val="0"/>
                        </a:spcAft>
                      </a:pPr>
                      <a:r>
                        <a:rPr lang="ru-RU" sz="800">
                          <a:effectLst/>
                        </a:rPr>
                        <a:t>14 006,00</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tc>
                  <a:txBody>
                    <a:bodyPr/>
                    <a:lstStyle/>
                    <a:p>
                      <a:pPr algn="ctr">
                        <a:lnSpc>
                          <a:spcPct val="115000"/>
                        </a:lnSpc>
                        <a:spcAft>
                          <a:spcPts val="0"/>
                        </a:spcAft>
                      </a:pPr>
                      <a:r>
                        <a:rPr lang="ru-RU" sz="800">
                          <a:effectLst/>
                        </a:rPr>
                        <a:t>5,24</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tc>
                  <a:txBody>
                    <a:bodyPr/>
                    <a:lstStyle/>
                    <a:p>
                      <a:pPr algn="ctr">
                        <a:lnSpc>
                          <a:spcPct val="115000"/>
                        </a:lnSpc>
                        <a:spcAft>
                          <a:spcPts val="0"/>
                        </a:spcAft>
                      </a:pPr>
                      <a:r>
                        <a:rPr lang="ru-RU" sz="800">
                          <a:effectLst/>
                        </a:rPr>
                        <a:t>14 006,00</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tc>
                  <a:txBody>
                    <a:bodyPr/>
                    <a:lstStyle/>
                    <a:p>
                      <a:pPr algn="ctr">
                        <a:lnSpc>
                          <a:spcPct val="115000"/>
                        </a:lnSpc>
                        <a:spcAft>
                          <a:spcPts val="0"/>
                        </a:spcAft>
                      </a:pPr>
                      <a:r>
                        <a:rPr lang="ru-RU" sz="800">
                          <a:effectLst/>
                        </a:rPr>
                        <a:t>5,26</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extLst>
                  <a:ext uri="{0D108BD9-81ED-4DB2-BD59-A6C34878D82A}">
                    <a16:rowId xmlns:a16="http://schemas.microsoft.com/office/drawing/2014/main" val="899170945"/>
                  </a:ext>
                </a:extLst>
              </a:tr>
              <a:tr h="255008">
                <a:tc>
                  <a:txBody>
                    <a:bodyPr/>
                    <a:lstStyle/>
                    <a:p>
                      <a:pPr algn="ctr">
                        <a:lnSpc>
                          <a:spcPct val="115000"/>
                        </a:lnSpc>
                        <a:spcAft>
                          <a:spcPts val="0"/>
                        </a:spcAft>
                      </a:pPr>
                      <a:r>
                        <a:rPr lang="ru-RU" sz="800">
                          <a:effectLst/>
                        </a:rPr>
                        <a:t>целевые межбюджетные трансферты</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tc>
                  <a:txBody>
                    <a:bodyPr/>
                    <a:lstStyle/>
                    <a:p>
                      <a:pPr algn="ctr">
                        <a:lnSpc>
                          <a:spcPct val="115000"/>
                        </a:lnSpc>
                        <a:spcAft>
                          <a:spcPts val="0"/>
                        </a:spcAft>
                      </a:pPr>
                      <a:r>
                        <a:rPr lang="ru-RU" sz="800">
                          <a:effectLst/>
                        </a:rPr>
                        <a:t>253 170,11</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tc>
                  <a:txBody>
                    <a:bodyPr/>
                    <a:lstStyle/>
                    <a:p>
                      <a:pPr algn="ctr">
                        <a:lnSpc>
                          <a:spcPct val="115000"/>
                        </a:lnSpc>
                        <a:spcAft>
                          <a:spcPts val="0"/>
                        </a:spcAft>
                      </a:pPr>
                      <a:r>
                        <a:rPr lang="ru-RU" sz="800">
                          <a:effectLst/>
                        </a:rPr>
                        <a:t>94,75</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tc>
                  <a:txBody>
                    <a:bodyPr/>
                    <a:lstStyle/>
                    <a:p>
                      <a:pPr algn="ctr">
                        <a:lnSpc>
                          <a:spcPct val="115000"/>
                        </a:lnSpc>
                        <a:spcAft>
                          <a:spcPts val="0"/>
                        </a:spcAft>
                      </a:pPr>
                      <a:r>
                        <a:rPr lang="ru-RU" sz="800">
                          <a:effectLst/>
                        </a:rPr>
                        <a:t>252 260,44</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tc>
                  <a:txBody>
                    <a:bodyPr/>
                    <a:lstStyle/>
                    <a:p>
                      <a:pPr algn="ctr">
                        <a:lnSpc>
                          <a:spcPct val="115000"/>
                        </a:lnSpc>
                        <a:spcAft>
                          <a:spcPts val="0"/>
                        </a:spcAft>
                      </a:pPr>
                      <a:r>
                        <a:rPr lang="ru-RU" sz="800">
                          <a:effectLst/>
                        </a:rPr>
                        <a:t>94,73</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extLst>
                  <a:ext uri="{0D108BD9-81ED-4DB2-BD59-A6C34878D82A}">
                    <a16:rowId xmlns:a16="http://schemas.microsoft.com/office/drawing/2014/main" val="65940175"/>
                  </a:ext>
                </a:extLst>
              </a:tr>
              <a:tr h="255008">
                <a:tc>
                  <a:txBody>
                    <a:bodyPr/>
                    <a:lstStyle/>
                    <a:p>
                      <a:pPr algn="ctr">
                        <a:lnSpc>
                          <a:spcPct val="115000"/>
                        </a:lnSpc>
                        <a:spcAft>
                          <a:spcPts val="0"/>
                        </a:spcAft>
                      </a:pPr>
                      <a:r>
                        <a:rPr lang="ru-RU" sz="800">
                          <a:effectLst/>
                        </a:rPr>
                        <a:t>прочие безвозмездные поступления</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tc>
                  <a:txBody>
                    <a:bodyPr/>
                    <a:lstStyle/>
                    <a:p>
                      <a:pPr algn="ctr">
                        <a:lnSpc>
                          <a:spcPct val="115000"/>
                        </a:lnSpc>
                        <a:spcAft>
                          <a:spcPts val="0"/>
                        </a:spcAft>
                      </a:pPr>
                      <a:r>
                        <a:rPr lang="ru-RU" sz="800">
                          <a:effectLst/>
                        </a:rPr>
                        <a:t>20,00</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tc>
                  <a:txBody>
                    <a:bodyPr/>
                    <a:lstStyle/>
                    <a:p>
                      <a:pPr algn="ctr">
                        <a:lnSpc>
                          <a:spcPct val="115000"/>
                        </a:lnSpc>
                        <a:spcAft>
                          <a:spcPts val="0"/>
                        </a:spcAft>
                      </a:pPr>
                      <a:r>
                        <a:rPr lang="ru-RU" sz="800">
                          <a:effectLst/>
                        </a:rPr>
                        <a:t>0,01</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tc>
                  <a:txBody>
                    <a:bodyPr/>
                    <a:lstStyle/>
                    <a:p>
                      <a:pPr algn="ctr">
                        <a:lnSpc>
                          <a:spcPct val="115000"/>
                        </a:lnSpc>
                        <a:spcAft>
                          <a:spcPts val="0"/>
                        </a:spcAft>
                      </a:pPr>
                      <a:r>
                        <a:rPr lang="ru-RU" sz="800">
                          <a:effectLst/>
                        </a:rPr>
                        <a:t>20,00</a:t>
                      </a:r>
                      <a:endParaRPr lang="ru-RU"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tc>
                  <a:txBody>
                    <a:bodyPr/>
                    <a:lstStyle/>
                    <a:p>
                      <a:pPr algn="ctr">
                        <a:lnSpc>
                          <a:spcPct val="115000"/>
                        </a:lnSpc>
                        <a:spcAft>
                          <a:spcPts val="0"/>
                        </a:spcAft>
                      </a:pPr>
                      <a:r>
                        <a:rPr lang="ru-RU" sz="800" dirty="0">
                          <a:effectLst/>
                        </a:rPr>
                        <a:t>0,01</a:t>
                      </a:r>
                      <a:endParaRPr lang="ru-RU"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89" marR="57889" marT="0" marB="0" anchor="ctr"/>
                </a:tc>
                <a:extLst>
                  <a:ext uri="{0D108BD9-81ED-4DB2-BD59-A6C34878D82A}">
                    <a16:rowId xmlns:a16="http://schemas.microsoft.com/office/drawing/2014/main" val="3093542336"/>
                  </a:ext>
                </a:extLst>
              </a:tr>
            </a:tbl>
          </a:graphicData>
        </a:graphic>
      </p:graphicFrame>
    </p:spTree>
    <p:extLst>
      <p:ext uri="{BB962C8B-B14F-4D97-AF65-F5344CB8AC3E}">
        <p14:creationId xmlns:p14="http://schemas.microsoft.com/office/powerpoint/2010/main" val="168091576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849</TotalTime>
  <Words>2549</Words>
  <Application>Microsoft Office PowerPoint</Application>
  <PresentationFormat>Широкоэкранный</PresentationFormat>
  <Paragraphs>710</Paragraphs>
  <Slides>34</Slides>
  <Notes>34</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34</vt:i4>
      </vt:variant>
    </vt:vector>
  </HeadingPairs>
  <TitlesOfParts>
    <vt:vector size="40" baseType="lpstr">
      <vt:lpstr>Arial</vt:lpstr>
      <vt:lpstr>Arial Cyr</vt:lpstr>
      <vt:lpstr>Calibri</vt:lpstr>
      <vt:lpstr>Calibri Light</vt:lpstr>
      <vt:lpstr>Times New Roman</vt:lpstr>
      <vt:lpstr>Тема Office</vt:lpstr>
      <vt:lpstr>Презентация PowerPoint</vt:lpstr>
      <vt:lpstr>Дружногорское городское поселение Гатчинского муниципального района Ленинградской области  Административно-территориальное устройство   Поселение граничит на севере – с Сиверским городским поселением, на востоке – с Вырицким городским поселением, на западе – с Рождественским сельским поселением, на юге – с Лужским муниципальным районом Ленобласти. В состав Дружногорского городского поселения входит 1 городской поселок и 11 сельских населенных пунктов (1 село, 9 деревень и 1 поселок при ж/д станции). Административный центр поселения – гп. Дружная Горка. В состав Дружногорского городского поселения входят следующие населенные пункты: городской поселок Дружная Горка, деревня Заозерье, деревня Зайцево, деревня Изора, деревня Кургино, деревня Лампово, деревня Лязево, село Орлино, деревня Остров, деревня Протасовка, деревня Симанково, п. ж/д. ст. Строганово. </vt:lpstr>
      <vt:lpstr>Презентация PowerPoint</vt:lpstr>
      <vt:lpstr>ОСНОВНЫЕ ТЕРМИНЫ И ОПРЕДЕЛЕНИЯ  Бюджет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 Консолидированный бюджет - свод бюджетов бюджетной системы Российской Федерации на соответствующей территории (за исключением бюджетов государственных внебюджетных фондов) без учета межбюджетных трансфертов между этими бюджетами; Бюджетная система Российской Федерации - основанная на экономических отношениях и государственном устройстве Российской Федерации, регулируемая законодательством Российской Федерации совокупность федерального бюджета, бюджетов субъектов Российской Федерации, местных бюджетов и бюджетов государственных внебюджетных фондов; Доходы бюджета - поступающие в бюджет денежные средства, за исключением средств, являющихся в соответствии с настоящим Кодексом источниками финансирования дефицита бюджета; Расходы бюджета - выплачиваемые из бюджета денежные средства, за исключением средств, являющихся в соответствии с настоящим Кодексом источниками финансирования дефицита бюджета; Дефицит бюджета - превышение расходов бюджета над его доходами; Профицит бюджета - превышение доходов бюджета над его расходами; Бюджетный процесс - регламентируемая законодательством Российской Федерации деятельность органов государственной власти, органов местного самоуправления и иных участников бюджетного процесса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 Бюджетная роспись - документ, который составляется и ведется главным распорядителем бюджетных средств (главным администратором источников финансирования дефицита бюджета) в соответствии с настоящим Кодексом в целях исполнения бюджета по расходам (источникам финансирования дефицита бюджета); Бюджетные ассигнования - предельные объемы денежных средств, предусмотренных в соответствующем финансовом году для исполнения бюджетных обязательств; Государственный или муниципальный долг - обязательства, возникающие из государственных или муниципальных заимствований, гарантий по обязательствам третьих лиц, другие обязательства в соответствии с видами долговых обязательств, установленными настоящим Кодексом, принятые на себя Российской Федерацией, субъектом Российской Федерации или муниципальным образованием; Расходные обязательства - обусловленные законом, иным нормативным правовым актом, договором или соглашением обязанности публично-правового образования (Российской Федерации, субъекта Российской Федерации, муниципального образования) или действующего от его имени казенного учреждения предоставить физическому или юридическому лицу, иному публично-правовому образованию, субъекту международного права средства из соответствующего бюджета; </vt:lpstr>
      <vt:lpstr>ОСНОВНЫЕ ТЕРМИНЫ И ОПРЕДЕЛЕНИЯ  Публичные нормативные обязательства - публичные обязательства перед физическим лицом, подлежащие исполнению в денежной форме в установленном соответствующим законом, иным нормативным правовым актом размере или имеющие установленный порядок его индексации, за исключением выплат физическому лицу, предусмотренных статусом государственных (муниципальных) служащих, а также лиц, замещающих государственные должности Российской Федерации, государственные должности субъектов Российской Федерации, муниципальные должности, работников казенных учреждений, военнослужащих, проходящих военную службу по призыву (обладающих статусом военнослужащих, проходящих военную службу по призыву), лиц, обучающихся (воспитанников) в государственных (муниципальных) образовательных учреждениях; Межбюджетные отношения - 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 Межбюджетные трансферты - средства, предоставляемые одним бюджетом бюджетной системы Российской Федерации другому бюджету бюджетной системы Российской Федерации; Дотации - межбюджетные трансферты, предоставляемые на безвозмездной и безвозвратной основе; Бюджетные полномочия - установленные настоящим Кодексом и принятыми в соответствии с ним правовыми актами, регулирующими бюджетные правоотношения, права и обязанности органов государственной власти (органов местного самоуправления) и иных участников бюджетного процесса по регулированию бюджетных правоотношений, организации и осуществлению бюджетного процесса; смета доходов и расходов населенного пункта, другой территории, не являющейся муниципальным образованием, - утвержденный органом местного самоуправления городского, сельского поселения план доходов и расходов распорядителя (главного распорядителя) средств местного бюджета, уполномоченного местной администрацией городского, сельского поселения осуществлять в данном населенном пункте (на другой территории), входящем (входящей) в состав территории городского, сельского поселения, отдельные функции местной администрации; государственные (муниципальные) услуги (работы) - услуги (работы), оказываемые (выполняемые) органами государственной власти (органами местного самоуправления), государственными (муниципальными) учреждениями и в случаях, установленных законодательством Российской Федерации, иными юридическими лицами; Государственное (муниципальное) задание - документ, устанавливающий требования к составу, качеству и (или) объему (содержанию), условиям, порядку и результатам оказания государственных (муниципальных) услуг (выполнения работ); Бюджетные инвестиции - бюджетные средства, направляемые на создание или увеличение за счет средств бюджета стоимости государственного (муниципального) имущества; Финансовые органы - Министерство финансов Российской Федерации, органы исполнительной власти субъектов Российской Федерации, осуществляющие составление и организацию исполнения бюджетов субъектов Российской Федерации (финансовые органы субъектов Российской Федерации), органы (должностные лица) местных администраций муниципальных образований, осуществляющие составление и организацию исполнения местных бюджетов (финансовые органы муниципальных образований); Главный распорядитель бюджетных средств (главный распорядитель средств соответствующего бюджета) - орган государственной власти (государственный орган), орган управления государственным внебюджетным фондом, орган местного самоуправления, орган местной администрации, а также наиболее значимое учреждение науки, образования, культуры и здравоохранения, указанное в ведомственной структуре расходов бюджета, имеющие право распределять бюджетные ассигнования и лимиты бюджетных обязательств между подведомственными распорядителями и (или) получателями бюджетных средств; </vt:lpstr>
      <vt:lpstr>ОСНОВНЫЕ ТЕРМИНЫ И ОПРЕДЕЛЕНИЯ  Получатель бюджетных средств (получатель средств соответствующего бюджета) - орган государственной власти (государственный орган), орган управления государственным внебюджетным фондом, орган местного самоуправления, орган местной администрации, находящееся в ведении главного распорядителя (распорядителя) бюджетных средств казенное учреждение, имеющие право на принятие и (или) исполнение бюджетных обязательств от имени публично-правового образования за счет средств соответствующего бюджета; Казенное учреждение - государственное (муниципальное) учреждение, осуществляющее оказание государственных (муниципальных) услуг, выполнение работ и (или) исполнение государственных (муниципальных) функций в целях обеспечения реализации предусмотренных законодательством Российской Федерации полномочий органов государственной власти (государственных органов) или органов местного самоуправления, финансовое обеспечение деятельности которого осуществляется за счет средств соответствующего бюджета на основании бюджетной сметы; Ведомственная структура расходов бюджета - распределение бюджетных ассигнований, предусмотренных законом (решением) о бюджете, по главным распорядителям бюджетных средств, разделам, подразделам, целевым статьям, группам (группам и подгруппам) видов расходов бюджетов либо по главным распорядителям бюджетных средств, разделам, подразделам и (или) целевым статьям (государственным (муниципальным) программам и непрограммным направлениям деятельности), группам (группам и подгруппам) видов расходов классификации расходов бюджетов; Администратор доходов бюджета - орган государственной власти (государственный орган), орган местного самоуправления, орган местной администрации, орган управления государственным внебюджетным фондом, Центральный банк Российской Федерации, казенное учреждение, осуществляющие в соответствии с законодательством Российской Федерации контроль за правильностью исчисления, полнотой и своевременностью уплаты, начисление, учет, взыскание и принятие решений о возврате (зачете) излишне уплаченных (взысканных) платежей, пеней и штрафов по ним, являющихся доходами бюджетов бюджетной системы Российской Федерации; Государственная или муниципальная гарантия (государственная гарантия Российской Федерации, государственная гарантия субъекта Российской Федерации, муниципальная гарантия) - вид долгового обязательства, в силу которого соответственно Российская Федерация, субъект Российской Федерации, муниципальное образование (гарант) обязаны при наступлении предусмотренного в гарантии события (гарантийного случая) уплатить лицу, в пользу которого предоставлена гарантия (бенефициару), по его письменному требованию определенную в обязательстве денежную сумму за счет средств соответствующего бюджета в соответствии с условиями даваемого гарантом обязательства отвечать за исполнение третьим лицом (принципалом) его обязательств перед бенефициаром; Текущий финансовый год - год, в котором осуществляется исполнение бюджета, составление и рассмотрение проекта бюджета на очередной финансовый год (очередной финансовый год и плановый период); Очередной финансовый год - год, следующий за текущим финансовым годом; Плановый период - два финансовых года, следующие за очередным финансовым годом; Отчетный финансовый год - год, предшествующий текущему финансовому году.  </vt:lpstr>
      <vt:lpstr>Численность населения на 01.01.2021г. - 5698 человек</vt:lpstr>
      <vt:lpstr>  Основные характеристики исполнения бюджета Дружногорского  городского поселения 2020 год:</vt:lpstr>
      <vt:lpstr>  Информация об объеме и структуре налоговых и неналоговых доходов бюджета Дружногорского  городского поселения и межбюджетных трансфертов за 2020 год.</vt:lpstr>
      <vt:lpstr>  БЮДЖЕТ</vt:lpstr>
      <vt:lpstr>Исполнение поступления доходов в бюджет Дружногорского городского поселения за 2020 год</vt:lpstr>
      <vt:lpstr>Исполнение поступления доходов в бюджет Дружногорского городского поселения за 2020 год</vt:lpstr>
      <vt:lpstr>Исполнение поступления доходов в бюджет Дружногорского городского поселения за 2020 год</vt:lpstr>
      <vt:lpstr>Исполнение поступления доходов в бюджет Дружногорского городского поселения за 2020 год</vt:lpstr>
      <vt:lpstr>Исполнение поступления доходов в бюджет Дружногорского городского поселения за 2020 год</vt:lpstr>
      <vt:lpstr>Исполнение поступления доходов в бюджет Дружногорского городского поселения за 2020 год</vt:lpstr>
      <vt:lpstr>Исполнение поступления доходов в бюджет Дружногорского городского поселения за 2020 год</vt:lpstr>
      <vt:lpstr>Исполнение поступления доходов в бюджет Дружногорского городского поселения за 2020 год</vt:lpstr>
      <vt:lpstr>Доходная часть бюджета Дружногорского ГП за 2020 год</vt:lpstr>
      <vt:lpstr>Собственные доходы бюджета Дружногорского ГП за 2020 год</vt:lpstr>
      <vt:lpstr>Структура собственных доходов в 2020 году</vt:lpstr>
      <vt:lpstr>Структура неналоговых доходов за 2020 год</vt:lpstr>
      <vt:lpstr>Структура доходов от использования имущества 2020 год</vt:lpstr>
      <vt:lpstr>Презентация PowerPoint</vt:lpstr>
      <vt:lpstr>Структура безвозмездных поступлений от других бюджетов в 2020 году</vt:lpstr>
      <vt:lpstr>Исполнение расходов бюджета по разделам и подразделам, классификации расходов бюджета Дружногорского городского поселения  2020 год</vt:lpstr>
      <vt:lpstr>Исполнение расходов бюджета по разделам и подразделам, классификации расходов бюджета Дружногорского городского поселения  2020 год</vt:lpstr>
      <vt:lpstr>Исполнение расходов бюджета по разделам и подразделам, классификации расходов бюджета Дружногорского городского поселения  2020 год</vt:lpstr>
      <vt:lpstr>Структура расходной части бюджета по основным направлениям деятельности  Дружногорского городского поселения за 2020 год. </vt:lpstr>
      <vt:lpstr>Структура раздела жилищно-коммунального хозяйства за 2020 год</vt:lpstr>
      <vt:lpstr>Структура социального раздела расходной части бюджета Дружногорского городского поселения за 2020 год</vt:lpstr>
      <vt:lpstr>Информация об исполнении расходной части бюджета в разрезе муниципальных программ Дружногорского городского поселения за 2020 год.</vt:lpstr>
      <vt:lpstr>Информация о реализованных в 2020 году общественно-значимых мероприятиях</vt:lpstr>
      <vt:lpstr>Информация о реализованных в 2020 году общественно-значимых мероприятиях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ОТКРЫТЫЙ БЮДЖЕТ Уважаемые жители Дружногорского городского поселения! Представленная информация предназначена для широкого круга пользователей и затрагивает интересы каждого жителя.</dc:title>
  <dc:creator>Xeka3</dc:creator>
  <cp:lastModifiedBy>Сергей</cp:lastModifiedBy>
  <cp:revision>108</cp:revision>
  <dcterms:created xsi:type="dcterms:W3CDTF">2021-02-27T13:53:16Z</dcterms:created>
  <dcterms:modified xsi:type="dcterms:W3CDTF">2022-03-12T19:35:32Z</dcterms:modified>
</cp:coreProperties>
</file>