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charts/style11.xml" ContentType="application/vnd.ms-office.chart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harts/colors12.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charts/style9.xml" ContentType="application/vnd.ms-office.chartstyl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42.xml" ContentType="application/vnd.openxmlformats-officedocument.presentationml.notesSlide+xml"/>
  <Override PartName="/ppt/charts/colors1.xml" ContentType="application/vnd.ms-office.chartcolorstyle+xml"/>
  <Override PartName="/ppt/charts/colors1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40.xml" ContentType="application/vnd.openxmlformats-officedocument.presentationml.notesSlide+xml"/>
  <Override PartName="/ppt/charts/style8.xml" ContentType="application/vnd.ms-office.chartstyle+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charts/style7.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notesSlides/notesSlide37.xml" ContentType="application/vnd.openxmlformats-officedocument.presentationml.notesSlide+xml"/>
  <Override PartName="/ppt/charts/colors5.xml" ContentType="application/vnd.ms-office.chartcolorstyle+xml"/>
  <Override PartName="/ppt/charts/style1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263" r:id="rId3"/>
    <p:sldId id="270" r:id="rId4"/>
    <p:sldId id="271" r:id="rId5"/>
    <p:sldId id="273" r:id="rId6"/>
    <p:sldId id="274" r:id="rId7"/>
    <p:sldId id="307" r:id="rId8"/>
    <p:sldId id="275" r:id="rId9"/>
    <p:sldId id="303" r:id="rId10"/>
    <p:sldId id="304" r:id="rId11"/>
    <p:sldId id="308" r:id="rId12"/>
    <p:sldId id="278" r:id="rId13"/>
    <p:sldId id="279" r:id="rId14"/>
    <p:sldId id="280" r:id="rId15"/>
    <p:sldId id="281" r:id="rId16"/>
    <p:sldId id="282" r:id="rId17"/>
    <p:sldId id="276" r:id="rId18"/>
    <p:sldId id="264" r:id="rId19"/>
    <p:sldId id="265" r:id="rId20"/>
    <p:sldId id="266" r:id="rId21"/>
    <p:sldId id="268" r:id="rId22"/>
    <p:sldId id="269" r:id="rId23"/>
    <p:sldId id="267" r:id="rId24"/>
    <p:sldId id="261" r:id="rId25"/>
    <p:sldId id="283" r:id="rId26"/>
    <p:sldId id="284" r:id="rId27"/>
    <p:sldId id="285" r:id="rId28"/>
    <p:sldId id="286" r:id="rId29"/>
    <p:sldId id="287" r:id="rId30"/>
    <p:sldId id="288" r:id="rId31"/>
    <p:sldId id="289" r:id="rId32"/>
    <p:sldId id="290" r:id="rId33"/>
    <p:sldId id="291" r:id="rId34"/>
    <p:sldId id="292" r:id="rId35"/>
    <p:sldId id="260" r:id="rId36"/>
    <p:sldId id="259" r:id="rId37"/>
    <p:sldId id="258" r:id="rId38"/>
    <p:sldId id="293" r:id="rId39"/>
    <p:sldId id="294" r:id="rId40"/>
    <p:sldId id="295" r:id="rId41"/>
    <p:sldId id="296" r:id="rId42"/>
    <p:sldId id="297" r:id="rId43"/>
    <p:sldId id="316" r:id="rId44"/>
    <p:sldId id="317" r:id="rId45"/>
    <p:sldId id="318" r:id="rId46"/>
    <p:sldId id="319" r:id="rId47"/>
    <p:sldId id="320" r:id="rId48"/>
    <p:sldId id="305" r:id="rId49"/>
    <p:sldId id="315" r:id="rId50"/>
    <p:sldId id="321" r:id="rId5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3D3D3"/>
    <a:srgbClr val="FF00FF"/>
    <a:srgbClr val="5B9BD5"/>
    <a:srgbClr val="18FC1B"/>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_____Microsoft_Office_Excel12.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Численность населения на 01.01.2023 г</a:t>
            </a:r>
            <a:r>
              <a:rPr lang="ru-RU" dirty="0" smtClean="0"/>
              <a:t>. – 5827 ч.</a:t>
            </a:r>
            <a:endParaRPr lang="ru-RU" dirty="0"/>
          </a:p>
        </c:rich>
      </c:tx>
      <c:layout/>
      <c:spPr>
        <a:noFill/>
        <a:ln>
          <a:noFill/>
        </a:ln>
        <a:effectLst/>
      </c:spPr>
    </c:title>
    <c:plotArea>
      <c:layout/>
      <c:barChart>
        <c:barDir val="bar"/>
        <c:grouping val="clustered"/>
        <c:ser>
          <c:idx val="0"/>
          <c:order val="0"/>
          <c:tx>
            <c:strRef>
              <c:f>Лист1!$B$1</c:f>
              <c:strCache>
                <c:ptCount val="1"/>
                <c:pt idx="0">
                  <c:v>Численность населения на 01.01.2023 г.</c:v>
                </c:pt>
              </c:strCache>
            </c:strRef>
          </c:tx>
          <c:spPr>
            <a:solidFill>
              <a:schemeClr val="accent1"/>
            </a:solidFill>
            <a:ln>
              <a:noFill/>
            </a:ln>
            <a:effectLst/>
          </c:spPr>
          <c:cat>
            <c:strRef>
              <c:f>Лист1!$A$2:$A$8</c:f>
              <c:strCache>
                <c:ptCount val="7"/>
                <c:pt idx="0">
                  <c:v>2016 - 6069</c:v>
                </c:pt>
                <c:pt idx="1">
                  <c:v>2017 - 6040</c:v>
                </c:pt>
                <c:pt idx="2">
                  <c:v>2018 - 6003</c:v>
                </c:pt>
                <c:pt idx="3">
                  <c:v>2019 - 5841</c:v>
                </c:pt>
                <c:pt idx="4">
                  <c:v>2020 - 5698</c:v>
                </c:pt>
                <c:pt idx="5">
                  <c:v>2021 - 5634</c:v>
                </c:pt>
                <c:pt idx="6">
                  <c:v>2022 - 5827</c:v>
                </c:pt>
              </c:strCache>
            </c:strRef>
          </c:cat>
          <c:val>
            <c:numRef>
              <c:f>Лист1!$B$2:$B$8</c:f>
              <c:numCache>
                <c:formatCode>General</c:formatCode>
                <c:ptCount val="7"/>
                <c:pt idx="0">
                  <c:v>6069</c:v>
                </c:pt>
                <c:pt idx="1">
                  <c:v>6040</c:v>
                </c:pt>
                <c:pt idx="2">
                  <c:v>6003</c:v>
                </c:pt>
                <c:pt idx="3">
                  <c:v>5841</c:v>
                </c:pt>
                <c:pt idx="4">
                  <c:v>5698</c:v>
                </c:pt>
                <c:pt idx="5">
                  <c:v>5634</c:v>
                </c:pt>
                <c:pt idx="6">
                  <c:v>5827</c:v>
                </c:pt>
              </c:numCache>
            </c:numRef>
          </c:val>
          <c:extLst xmlns:c16r2="http://schemas.microsoft.com/office/drawing/2015/06/chart">
            <c:ext xmlns:c16="http://schemas.microsoft.com/office/drawing/2014/chart" uri="{C3380CC4-5D6E-409C-BE32-E72D297353CC}">
              <c16:uniqueId val="{00000000-11F8-4DAE-B1D2-22605594C6BB}"/>
            </c:ext>
          </c:extLst>
        </c:ser>
        <c:dLbls/>
        <c:gapWidth val="182"/>
        <c:axId val="130914560"/>
        <c:axId val="122208256"/>
      </c:barChart>
      <c:catAx>
        <c:axId val="13091456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22208256"/>
        <c:crosses val="autoZero"/>
        <c:auto val="1"/>
        <c:lblAlgn val="ctr"/>
        <c:lblOffset val="100"/>
      </c:catAx>
      <c:valAx>
        <c:axId val="122208256"/>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091456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0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dirty="0" smtClean="0"/>
              <a:t>89</a:t>
            </a:r>
            <a:r>
              <a:rPr lang="ru-RU" baseline="0" dirty="0" smtClean="0"/>
              <a:t> 206,89</a:t>
            </a:r>
            <a:r>
              <a:rPr lang="ru-RU" dirty="0" smtClean="0"/>
              <a:t> </a:t>
            </a:r>
            <a:r>
              <a:rPr lang="ru-RU" dirty="0"/>
              <a:t>тыс.руб.</a:t>
            </a:r>
          </a:p>
        </c:rich>
      </c:tx>
      <c:layout/>
      <c:spPr>
        <a:noFill/>
        <a:ln>
          <a:noFill/>
        </a:ln>
        <a:effectLst/>
      </c:spPr>
    </c:title>
    <c:plotArea>
      <c:layout/>
      <c:pieChart>
        <c:varyColors val="1"/>
        <c:ser>
          <c:idx val="0"/>
          <c:order val="0"/>
          <c:tx>
            <c:strRef>
              <c:f>Лист1!$B$1</c:f>
              <c:strCache>
                <c:ptCount val="1"/>
                <c:pt idx="0">
                  <c:v>294 млн. 722,04 тыс.руб.</c:v>
                </c:pt>
              </c:strCache>
            </c:strRef>
          </c:tx>
          <c:dPt>
            <c:idx val="0"/>
            <c:explosion val="4"/>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3D9-44B5-A9DB-97ABE2A2E88C}"/>
              </c:ext>
            </c:extLst>
          </c:dPt>
          <c:dPt>
            <c:idx val="1"/>
            <c:explosion val="3"/>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93D9-44B5-A9DB-97ABE2A2E88C}"/>
              </c:ext>
            </c:extLst>
          </c:dPt>
          <c:dPt>
            <c:idx val="2"/>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3D9-44B5-A9DB-97ABE2A2E88C}"/>
              </c:ext>
            </c:extLst>
          </c:dPt>
          <c:dLbls>
            <c:dLbl>
              <c:idx val="0"/>
              <c:layout>
                <c:manualLayout>
                  <c:x val="-0.10417338645922272"/>
                  <c:y val="-6.3714932104150385E-2"/>
                </c:manualLayout>
              </c:layout>
              <c:tx>
                <c:rich>
                  <a:bodyPr/>
                  <a:lstStyle/>
                  <a:p>
                    <a:r>
                      <a:rPr lang="ru-RU" dirty="0"/>
                      <a:t>Общегосударственные вопросы </a:t>
                    </a:r>
                    <a:r>
                      <a:rPr lang="ru-RU" dirty="0" smtClean="0"/>
                      <a:t>22,7</a:t>
                    </a:r>
                    <a:r>
                      <a:rPr lang="ru-RU" baseline="0" dirty="0" smtClean="0"/>
                      <a:t>%</a:t>
                    </a:r>
                    <a:endParaRPr lang="ru-RU" dirty="0"/>
                  </a:p>
                </c:rich>
              </c:tx>
              <c:dLblPos val="bestFi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3D9-44B5-A9DB-97ABE2A2E88C}"/>
                </c:ext>
              </c:extLst>
            </c:dLbl>
            <c:dLbl>
              <c:idx val="1"/>
              <c:layout>
                <c:manualLayout>
                  <c:x val="-9.5623262955584432E-2"/>
                  <c:y val="2.5781248414047248E-2"/>
                </c:manualLayout>
              </c:layout>
              <c:tx>
                <c:rich>
                  <a:bodyPr/>
                  <a:lstStyle/>
                  <a:p>
                    <a:r>
                      <a:rPr lang="ru-RU" dirty="0"/>
                      <a:t>Культура, спорт, оздоровление детей  </a:t>
                    </a:r>
                    <a:r>
                      <a:rPr lang="ru-RU" dirty="0" smtClean="0"/>
                      <a:t>31,3%</a:t>
                    </a:r>
                    <a:endParaRPr lang="ru-RU" dirty="0"/>
                  </a:p>
                </c:rich>
              </c:tx>
              <c:dLblPos val="bestFi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3D9-44B5-A9DB-97ABE2A2E88C}"/>
                </c:ext>
              </c:extLst>
            </c:dLbl>
            <c:dLbl>
              <c:idx val="2"/>
              <c:layout>
                <c:manualLayout>
                  <c:x val="4.0311113219281422E-2"/>
                  <c:y val="-0.13124999192605871"/>
                </c:manualLayout>
              </c:layout>
              <c:tx>
                <c:rich>
                  <a:bodyPr/>
                  <a:lstStyle/>
                  <a:p>
                    <a:r>
                      <a:rPr lang="ru-RU" dirty="0"/>
                      <a:t>Жилищно-коммунальное, дорожное</a:t>
                    </a:r>
                    <a:r>
                      <a:rPr lang="ru-RU" baseline="0" dirty="0"/>
                      <a:t> хозяйство, безопасность </a:t>
                    </a:r>
                    <a:r>
                      <a:rPr lang="ru-RU" baseline="0" dirty="0" smtClean="0"/>
                      <a:t>46 %</a:t>
                    </a:r>
                    <a:endParaRPr lang="ru-RU" dirty="0"/>
                  </a:p>
                </c:rich>
              </c:tx>
              <c:dLblPos val="bestFit"/>
              <c:showCatName val="1"/>
              <c:extLst xmlns:c16r2="http://schemas.microsoft.com/office/drawing/2015/06/chart">
                <c:ext xmlns:c15="http://schemas.microsoft.com/office/drawing/2012/chart" uri="{CE6537A1-D6FC-4f65-9D91-7224C49458BB}">
                  <c15:layout>
                    <c:manualLayout>
                      <c:w val="0.22431282435077141"/>
                      <c:h val="0.33039841717529422"/>
                    </c:manualLayout>
                  </c15:layout>
                </c:ext>
                <c:ext xmlns:c16="http://schemas.microsoft.com/office/drawing/2014/chart" uri="{C3380CC4-5D6E-409C-BE32-E72D297353CC}">
                  <c16:uniqueId val="{00000003-93D9-44B5-A9DB-97ABE2A2E88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Общегосударственные вопросы </c:v>
                </c:pt>
                <c:pt idx="1">
                  <c:v>Культура, спорт, оздоровление детей  </c:v>
                </c:pt>
                <c:pt idx="2">
                  <c:v>Жилищно-комунальноеи дорожное хозяйства, безопасность </c:v>
                </c:pt>
              </c:strCache>
            </c:strRef>
          </c:cat>
          <c:val>
            <c:numRef>
              <c:f>Лист1!$B$2:$B$4</c:f>
              <c:numCache>
                <c:formatCode>0%</c:formatCode>
                <c:ptCount val="3"/>
                <c:pt idx="0">
                  <c:v>0.22700000000000001</c:v>
                </c:pt>
                <c:pt idx="1">
                  <c:v>0.31300000000000006</c:v>
                </c:pt>
                <c:pt idx="2">
                  <c:v>0.46</c:v>
                </c:pt>
              </c:numCache>
            </c:numRef>
          </c:val>
          <c:extLst xmlns:c16r2="http://schemas.microsoft.com/office/drawing/2015/06/chart">
            <c:ext xmlns:c16="http://schemas.microsoft.com/office/drawing/2014/chart" uri="{C3380CC4-5D6E-409C-BE32-E72D297353CC}">
              <c16:uniqueId val="{00000000-93D9-44B5-A9DB-97ABE2A2E88C}"/>
            </c:ext>
          </c:extLst>
        </c:ser>
        <c:dLbls>
          <c:showCatName val="1"/>
        </c:dLbls>
        <c:firstSliceAng val="176"/>
      </c:pie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smtClean="0"/>
              <a:t>35 623,11 </a:t>
            </a:r>
            <a:r>
              <a:rPr lang="ru-RU" dirty="0"/>
              <a:t>тыс.руб.</a:t>
            </a:r>
          </a:p>
        </c:rich>
      </c:tx>
      <c:layout/>
      <c:spPr>
        <a:noFill/>
        <a:ln>
          <a:noFill/>
        </a:ln>
        <a:effectLst/>
      </c:spPr>
    </c:title>
    <c:plotArea>
      <c:layout>
        <c:manualLayout>
          <c:layoutTarget val="inner"/>
          <c:xMode val="edge"/>
          <c:yMode val="edge"/>
          <c:x val="0.25688981930855292"/>
          <c:y val="0.15809939972321624"/>
          <c:w val="0.45236986772986293"/>
          <c:h val="0.7517114448996407"/>
        </c:manualLayout>
      </c:layout>
      <c:pieChart>
        <c:varyColors val="1"/>
        <c:ser>
          <c:idx val="0"/>
          <c:order val="0"/>
          <c:tx>
            <c:strRef>
              <c:f>Лист1!$B$1</c:f>
              <c:strCache>
                <c:ptCount val="1"/>
                <c:pt idx="0">
                  <c:v>35623,11 тыс.руб.</c:v>
                </c:pt>
              </c:strCache>
            </c:strRef>
          </c:tx>
          <c:spPr>
            <a:ln>
              <a:solidFill>
                <a:schemeClr val="accent1"/>
              </a:solidFill>
            </a:ln>
          </c:spPr>
          <c:dPt>
            <c:idx val="0"/>
            <c:explosion val="5"/>
            <c:spPr>
              <a:solidFill>
                <a:schemeClr val="accent1"/>
              </a:solidFill>
              <a:ln>
                <a:solidFill>
                  <a:schemeClr val="accent1"/>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9C44-4E59-92C6-545CFAFD0117}"/>
              </c:ext>
            </c:extLst>
          </c:dPt>
          <c:dPt>
            <c:idx val="1"/>
            <c:explosion val="8"/>
            <c:spPr>
              <a:solidFill>
                <a:schemeClr val="accent2"/>
              </a:solidFill>
              <a:ln>
                <a:solidFill>
                  <a:schemeClr val="accent1"/>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C44-4E59-92C6-545CFAFD0117}"/>
              </c:ext>
            </c:extLst>
          </c:dPt>
          <c:dPt>
            <c:idx val="2"/>
            <c:explosion val="2"/>
            <c:spPr>
              <a:solidFill>
                <a:schemeClr val="accent3"/>
              </a:solidFill>
              <a:ln>
                <a:solidFill>
                  <a:schemeClr val="accent1"/>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C44-4E59-92C6-545CFAFD0117}"/>
              </c:ext>
            </c:extLst>
          </c:dPt>
          <c:dPt>
            <c:idx val="3"/>
            <c:explosion val="2"/>
            <c:spPr>
              <a:solidFill>
                <a:schemeClr val="accent4"/>
              </a:solidFill>
              <a:ln>
                <a:solidFill>
                  <a:schemeClr val="accent1"/>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9C44-4E59-92C6-545CFAFD0117}"/>
              </c:ext>
            </c:extLst>
          </c:dPt>
          <c:dLbls>
            <c:dLbl>
              <c:idx val="0"/>
              <c:layout>
                <c:manualLayout>
                  <c:x val="6.4262950369143396E-2"/>
                  <c:y val="-3.2812497981514664E-2"/>
                </c:manualLayout>
              </c:layout>
              <c:tx>
                <c:rich>
                  <a:bodyPr/>
                  <a:lstStyle/>
                  <a:p>
                    <a:r>
                      <a:rPr lang="ru-RU" dirty="0"/>
                      <a:t>Жилищное хозяйство – </a:t>
                    </a:r>
                    <a:r>
                      <a:rPr lang="ru-RU" dirty="0" smtClean="0"/>
                      <a:t>5,6</a:t>
                    </a:r>
                    <a:r>
                      <a:rPr lang="ru-RU" baseline="0" dirty="0" smtClean="0"/>
                      <a:t> </a:t>
                    </a:r>
                    <a:r>
                      <a:rPr lang="ru-RU" baseline="0" dirty="0"/>
                      <a:t>%</a:t>
                    </a:r>
                    <a:endParaRPr lang="ru-RU" dirty="0"/>
                  </a:p>
                </c:rich>
              </c:tx>
              <c:dLblPos val="bestFi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C44-4E59-92C6-545CFAFD0117}"/>
                </c:ext>
              </c:extLst>
            </c:dLbl>
            <c:dLbl>
              <c:idx val="1"/>
              <c:layout>
                <c:manualLayout>
                  <c:x val="3.8319259561074896E-2"/>
                  <c:y val="-3.0468840399308542E-2"/>
                </c:manualLayout>
              </c:layout>
              <c:tx>
                <c:rich>
                  <a:bodyPr/>
                  <a:lstStyle/>
                  <a:p>
                    <a:r>
                      <a:rPr lang="ru-RU" dirty="0"/>
                      <a:t>Коммунальное хозяйство – </a:t>
                    </a:r>
                    <a:r>
                      <a:rPr lang="ru-RU" dirty="0" smtClean="0"/>
                      <a:t>4,1%</a:t>
                    </a:r>
                    <a:endParaRPr lang="ru-RU" dirty="0"/>
                  </a:p>
                </c:rich>
              </c:tx>
              <c:dLblPos val="bestFit"/>
              <c:showCatName val="1"/>
              <c:extLst xmlns:c16r2="http://schemas.microsoft.com/office/drawing/2015/06/chart">
                <c:ext xmlns:c15="http://schemas.microsoft.com/office/drawing/2012/chart" uri="{CE6537A1-D6FC-4f65-9D91-7224C49458BB}">
                  <c15:layout>
                    <c:manualLayout>
                      <c:w val="0.19834978843441467"/>
                      <c:h val="0.136406241608868"/>
                    </c:manualLayout>
                  </c15:layout>
                </c:ext>
                <c:ext xmlns:c16="http://schemas.microsoft.com/office/drawing/2014/chart" uri="{C3380CC4-5D6E-409C-BE32-E72D297353CC}">
                  <c16:uniqueId val="{00000001-9C44-4E59-92C6-545CFAFD0117}"/>
                </c:ext>
              </c:extLst>
            </c:dLbl>
            <c:dLbl>
              <c:idx val="2"/>
              <c:layout>
                <c:manualLayout>
                  <c:x val="-1.4921264441290719E-2"/>
                  <c:y val="1.4062591408551223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dirty="0">
                        <a:solidFill>
                          <a:srgbClr val="5B9BD5"/>
                        </a:solidFill>
                      </a:rPr>
                      <a:t>Благоустройство – </a:t>
                    </a:r>
                    <a:r>
                      <a:rPr lang="ru-RU" dirty="0" smtClean="0">
                        <a:solidFill>
                          <a:srgbClr val="5B9BD5"/>
                        </a:solidFill>
                      </a:rPr>
                      <a:t>62,6%</a:t>
                    </a:r>
                    <a:endParaRPr lang="ru-RU" dirty="0">
                      <a:solidFill>
                        <a:srgbClr val="5B9BD5"/>
                      </a:solidFill>
                    </a:endParaRPr>
                  </a:p>
                </c:rich>
              </c:tx>
              <c:spPr>
                <a:noFill/>
                <a:ln>
                  <a:noFill/>
                </a:ln>
                <a:effectLst/>
              </c:spPr>
              <c:dLblPos val="bestFit"/>
              <c:showCatName val="1"/>
              <c:extLst xmlns:c16r2="http://schemas.microsoft.com/office/drawing/2015/06/chart">
                <c:ext xmlns:c15="http://schemas.microsoft.com/office/drawing/2012/chart" uri="{CE6537A1-D6FC-4f65-9D91-7224C49458BB}">
                  <c15:layout>
                    <c:manualLayout>
                      <c:w val="0.24058849660717657"/>
                      <c:h val="9.3281244261734467E-2"/>
                    </c:manualLayout>
                  </c15:layout>
                </c:ext>
                <c:ext xmlns:c16="http://schemas.microsoft.com/office/drawing/2014/chart" uri="{C3380CC4-5D6E-409C-BE32-E72D297353CC}">
                  <c16:uniqueId val="{00000003-9C44-4E59-92C6-545CFAFD0117}"/>
                </c:ext>
              </c:extLst>
            </c:dLbl>
            <c:dLbl>
              <c:idx val="3"/>
              <c:layout>
                <c:manualLayout>
                  <c:x val="4.4718817343253128E-2"/>
                  <c:y val="1.6406341264373681E-2"/>
                </c:manualLayout>
              </c:layout>
              <c:tx>
                <c:rich>
                  <a:bodyPr/>
                  <a:lstStyle/>
                  <a:p>
                    <a:r>
                      <a:rPr lang="ru-RU" dirty="0"/>
                      <a:t>Другие вопросы в области ЖКХ – </a:t>
                    </a:r>
                    <a:r>
                      <a:rPr lang="ru-RU" dirty="0" smtClean="0"/>
                      <a:t>27,7</a:t>
                    </a:r>
                    <a:r>
                      <a:rPr lang="ru-RU" baseline="0" dirty="0" smtClean="0"/>
                      <a:t> </a:t>
                    </a:r>
                    <a:r>
                      <a:rPr lang="ru-RU" baseline="0" dirty="0"/>
                      <a:t>%</a:t>
                    </a:r>
                    <a:endParaRPr lang="ru-RU" dirty="0"/>
                  </a:p>
                </c:rich>
              </c:tx>
              <c:dLblPos val="bestFit"/>
              <c:showCatName val="1"/>
              <c:extLst xmlns:c16r2="http://schemas.microsoft.com/office/drawing/2015/06/chart">
                <c:ext xmlns:c15="http://schemas.microsoft.com/office/drawing/2012/chart" uri="{CE6537A1-D6FC-4f65-9D91-7224C49458BB}">
                  <c15:layout>
                    <c:manualLayout>
                      <c:w val="0.20897737747520626"/>
                      <c:h val="0.136406241608868"/>
                    </c:manualLayout>
                  </c15:layout>
                </c:ext>
                <c:ext xmlns:c16="http://schemas.microsoft.com/office/drawing/2014/chart" uri="{C3380CC4-5D6E-409C-BE32-E72D297353CC}">
                  <c16:uniqueId val="{00000002-9C44-4E59-92C6-545CFAFD011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Лист1!$A$2:$A$5</c:f>
              <c:strCache>
                <c:ptCount val="4"/>
                <c:pt idx="0">
                  <c:v>Жилищное хозяйство - 1684,30 тыс.руб.</c:v>
                </c:pt>
                <c:pt idx="1">
                  <c:v>Коммунальное хозяйство - 37163,78 тыс.руб.</c:v>
                </c:pt>
                <c:pt idx="2">
                  <c:v>Благоустройство - 7713,19 тыс.руб.</c:v>
                </c:pt>
                <c:pt idx="3">
                  <c:v>Другие вопросы в области ЖКХ - 8223,00 тыс.руб.</c:v>
                </c:pt>
              </c:strCache>
            </c:strRef>
          </c:cat>
          <c:val>
            <c:numRef>
              <c:f>Лист1!$B$2:$B$5</c:f>
              <c:numCache>
                <c:formatCode>0%</c:formatCode>
                <c:ptCount val="4"/>
                <c:pt idx="0">
                  <c:v>5.6000000000000001E-2</c:v>
                </c:pt>
                <c:pt idx="1">
                  <c:v>4.1000000000000002E-2</c:v>
                </c:pt>
                <c:pt idx="2">
                  <c:v>0.62600000000000011</c:v>
                </c:pt>
                <c:pt idx="3">
                  <c:v>0.27700000000000002</c:v>
                </c:pt>
              </c:numCache>
            </c:numRef>
          </c:val>
          <c:extLst xmlns:c16r2="http://schemas.microsoft.com/office/drawing/2015/06/chart">
            <c:ext xmlns:c16="http://schemas.microsoft.com/office/drawing/2014/chart" uri="{C3380CC4-5D6E-409C-BE32-E72D297353CC}">
              <c16:uniqueId val="{00000000-9C44-4E59-92C6-545CFAFD0117}"/>
            </c:ext>
          </c:extLst>
        </c:ser>
        <c:dLbls>
          <c:showCatName val="1"/>
        </c:dLbls>
        <c:firstSliceAng val="102"/>
      </c:pie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000"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smtClean="0"/>
              <a:t>26</a:t>
            </a:r>
            <a:r>
              <a:rPr lang="ru-RU" baseline="0" dirty="0" smtClean="0"/>
              <a:t> 276,96</a:t>
            </a:r>
            <a:r>
              <a:rPr lang="ru-RU" dirty="0" smtClean="0"/>
              <a:t> </a:t>
            </a:r>
            <a:r>
              <a:rPr lang="ru-RU" dirty="0"/>
              <a:t>тыс. руб.</a:t>
            </a:r>
          </a:p>
        </c:rich>
      </c:tx>
      <c:layout/>
      <c:spPr>
        <a:noFill/>
        <a:ln>
          <a:noFill/>
        </a:ln>
        <a:effectLst/>
      </c:spPr>
    </c:title>
    <c:plotArea>
      <c:layout/>
      <c:pieChart>
        <c:varyColors val="1"/>
        <c:ser>
          <c:idx val="0"/>
          <c:order val="0"/>
          <c:tx>
            <c:strRef>
              <c:f>Лист1!$B$1</c:f>
              <c:strCache>
                <c:ptCount val="1"/>
                <c:pt idx="0">
                  <c:v>15439,20 тыс. руб.</c:v>
                </c:pt>
              </c:strCache>
            </c:strRef>
          </c:tx>
          <c:dPt>
            <c:idx val="0"/>
            <c:explosion val="3"/>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301E-4059-8DC7-6BBA11B0C64F}"/>
              </c:ext>
            </c:extLst>
          </c:dPt>
          <c:dPt>
            <c:idx val="1"/>
            <c:explosion val="1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301E-4059-8DC7-6BBA11B0C64F}"/>
              </c:ext>
            </c:extLst>
          </c:dPt>
          <c:dPt>
            <c:idx val="2"/>
            <c:explosion val="6"/>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301E-4059-8DC7-6BBA11B0C64F}"/>
              </c:ext>
            </c:extLst>
          </c:dPt>
          <c:dLbls>
            <c:dLbl>
              <c:idx val="0"/>
              <c:layout>
                <c:manualLayout>
                  <c:x val="2.4933814048890186E-2"/>
                  <c:y val="-1.6315312407033461E-2"/>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r>
                      <a:rPr lang="ru-RU" dirty="0"/>
                      <a:t>Физическая культура </a:t>
                    </a:r>
                    <a:r>
                      <a:rPr lang="ru-RU" dirty="0" smtClean="0"/>
                      <a:t>21,5</a:t>
                    </a:r>
                    <a:r>
                      <a:rPr lang="ru-RU" baseline="0" dirty="0" smtClean="0"/>
                      <a:t> </a:t>
                    </a:r>
                    <a:r>
                      <a:rPr lang="ru-RU" baseline="0" dirty="0"/>
                      <a:t>%</a:t>
                    </a:r>
                    <a:endParaRPr lang="ru-RU" dirty="0"/>
                  </a:p>
                </c:rich>
              </c:tx>
              <c:spPr>
                <a:noFill/>
                <a:ln>
                  <a:noFill/>
                </a:ln>
                <a:effectLst/>
              </c:spPr>
              <c:dLblPos val="bestFit"/>
              <c:showCatName val="1"/>
              <c:showPercent val="1"/>
              <c:extLst xmlns:c16r2="http://schemas.microsoft.com/office/drawing/2015/06/chart">
                <c:ext xmlns:c15="http://schemas.microsoft.com/office/drawing/2012/chart" uri="{CE6537A1-D6FC-4f65-9D91-7224C49458BB}">
                  <c15:layout>
                    <c:manualLayout>
                      <c:w val="0.27630873496942993"/>
                      <c:h val="7.1088146916360076E-2"/>
                    </c:manualLayout>
                  </c15:layout>
                </c:ext>
                <c:ext xmlns:c16="http://schemas.microsoft.com/office/drawing/2014/chart" uri="{C3380CC4-5D6E-409C-BE32-E72D297353CC}">
                  <c16:uniqueId val="{00000002-301E-4059-8DC7-6BBA11B0C64F}"/>
                </c:ext>
              </c:extLst>
            </c:dLbl>
            <c:dLbl>
              <c:idx val="1"/>
              <c:layout>
                <c:manualLayout>
                  <c:x val="9.4537661524585533E-3"/>
                  <c:y val="-6.0599823559714952E-2"/>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r>
                      <a:rPr lang="ru-RU" sz="1800" dirty="0">
                        <a:solidFill>
                          <a:schemeClr val="accent4"/>
                        </a:solidFill>
                      </a:rPr>
                      <a:t>Молодежная политика</a:t>
                    </a:r>
                    <a:r>
                      <a:rPr lang="ru-RU" sz="1800" baseline="0" dirty="0">
                        <a:solidFill>
                          <a:schemeClr val="accent4"/>
                        </a:solidFill>
                      </a:rPr>
                      <a:t> </a:t>
                    </a:r>
                    <a:r>
                      <a:rPr lang="ru-RU" sz="1800" baseline="0" dirty="0" smtClean="0">
                        <a:solidFill>
                          <a:schemeClr val="accent4"/>
                        </a:solidFill>
                      </a:rPr>
                      <a:t>2,5%</a:t>
                    </a:r>
                    <a:endParaRPr lang="ru-RU" sz="1800" baseline="0" dirty="0">
                      <a:solidFill>
                        <a:schemeClr val="accent4"/>
                      </a:solidFill>
                    </a:endParaRPr>
                  </a:p>
                </c:rich>
              </c:tx>
              <c:spPr>
                <a:noFill/>
                <a:ln>
                  <a:noFill/>
                </a:ln>
                <a:effectLst/>
              </c:spPr>
              <c:dLblPos val="bestFit"/>
              <c:showCatName val="1"/>
              <c:showPercent val="1"/>
              <c:extLst xmlns:c16r2="http://schemas.microsoft.com/office/drawing/2015/06/chart">
                <c:ext xmlns:c15="http://schemas.microsoft.com/office/drawing/2012/chart" uri="{CE6537A1-D6FC-4f65-9D91-7224C49458BB}">
                  <c15:layout>
                    <c:manualLayout>
                      <c:w val="0.27057280892432228"/>
                      <c:h val="8.530559277530804E-2"/>
                    </c:manualLayout>
                  </c15:layout>
                </c:ext>
                <c:ext xmlns:c16="http://schemas.microsoft.com/office/drawing/2014/chart" uri="{C3380CC4-5D6E-409C-BE32-E72D297353CC}">
                  <c16:uniqueId val="{00000001-301E-4059-8DC7-6BBA11B0C64F}"/>
                </c:ext>
              </c:extLst>
            </c:dLbl>
            <c:dLbl>
              <c:idx val="2"/>
              <c:layout>
                <c:manualLayout>
                  <c:x val="-3.2648379336236016E-2"/>
                  <c:y val="-7.1088055154198054E-2"/>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rgbClr val="00B050"/>
                        </a:solidFill>
                        <a:latin typeface="Times New Roman" panose="02020603050405020304" pitchFamily="18" charset="0"/>
                        <a:ea typeface="+mn-ea"/>
                        <a:cs typeface="Times New Roman" panose="02020603050405020304" pitchFamily="18" charset="0"/>
                      </a:defRPr>
                    </a:pPr>
                    <a:r>
                      <a:rPr lang="ru-RU" dirty="0">
                        <a:solidFill>
                          <a:srgbClr val="00B050"/>
                        </a:solidFill>
                      </a:rPr>
                      <a:t>Культура </a:t>
                    </a:r>
                    <a:r>
                      <a:rPr lang="ru-RU" dirty="0" smtClean="0">
                        <a:solidFill>
                          <a:srgbClr val="00B050"/>
                        </a:solidFill>
                      </a:rPr>
                      <a:t>76 </a:t>
                    </a:r>
                    <a:r>
                      <a:rPr lang="ru-RU" dirty="0">
                        <a:solidFill>
                          <a:srgbClr val="00B050"/>
                        </a:solidFill>
                      </a:rPr>
                      <a:t>%</a:t>
                    </a:r>
                    <a:endParaRPr lang="ru-RU" dirty="0"/>
                  </a:p>
                </c:rich>
              </c:tx>
              <c:spPr>
                <a:noFill/>
                <a:ln>
                  <a:noFill/>
                </a:ln>
                <a:effectLst/>
              </c:spPr>
              <c:dLblPos val="bestFit"/>
              <c:showCatName val="1"/>
              <c:showPercent val="1"/>
              <c:extLst xmlns:c16r2="http://schemas.microsoft.com/office/drawing/2015/06/chart">
                <c:ext xmlns:c15="http://schemas.microsoft.com/office/drawing/2012/chart" uri="{CE6537A1-D6FC-4f65-9D91-7224C49458BB}">
                  <c15:layout>
                    <c:manualLayout>
                      <c:w val="0.22205363612284076"/>
                      <c:h val="7.9478879011405837E-2"/>
                    </c:manualLayout>
                  </c15:layout>
                </c:ext>
                <c:ext xmlns:c16="http://schemas.microsoft.com/office/drawing/2014/chart" uri="{C3380CC4-5D6E-409C-BE32-E72D297353CC}">
                  <c16:uniqueId val="{00000003-301E-4059-8DC7-6BBA11B0C64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ru-RU"/>
              </a:p>
            </c:tx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Физическая культура и спорт - 5065,00 тыс. руб.</c:v>
                </c:pt>
                <c:pt idx="1">
                  <c:v>Молодежная политика и оздоровление детей - 150,00 тыс. руб.</c:v>
                </c:pt>
                <c:pt idx="2">
                  <c:v>КУЛЬТУРА - 10194,2 тыс. руб.</c:v>
                </c:pt>
              </c:strCache>
            </c:strRef>
          </c:cat>
          <c:val>
            <c:numRef>
              <c:f>Лист1!$B$2:$B$4</c:f>
              <c:numCache>
                <c:formatCode>0%</c:formatCode>
                <c:ptCount val="3"/>
                <c:pt idx="0">
                  <c:v>0.21500000000000002</c:v>
                </c:pt>
                <c:pt idx="1">
                  <c:v>2.5000000000000001E-2</c:v>
                </c:pt>
                <c:pt idx="2">
                  <c:v>0.76000000000000012</c:v>
                </c:pt>
              </c:numCache>
            </c:numRef>
          </c:val>
          <c:extLst xmlns:c16r2="http://schemas.microsoft.com/office/drawing/2015/06/chart">
            <c:ext xmlns:c16="http://schemas.microsoft.com/office/drawing/2014/chart" uri="{C3380CC4-5D6E-409C-BE32-E72D297353CC}">
              <c16:uniqueId val="{00000000-301E-4059-8DC7-6BBA11B0C64F}"/>
            </c:ext>
          </c:extLst>
        </c:ser>
        <c:dLbls>
          <c:showPercent val="1"/>
        </c:dLbls>
        <c:firstSliceAng val="20"/>
      </c:pie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sz="2400" dirty="0" smtClean="0">
                <a:solidFill>
                  <a:schemeClr val="tx1">
                    <a:lumMod val="95000"/>
                    <a:lumOff val="5000"/>
                  </a:schemeClr>
                </a:solidFill>
                <a:latin typeface="Times New Roman" panose="02020603050405020304" pitchFamily="18" charset="0"/>
                <a:cs typeface="Times New Roman" panose="02020603050405020304" pitchFamily="18" charset="0"/>
              </a:rPr>
              <a:t>2024 </a:t>
            </a: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года</a:t>
            </a:r>
          </a:p>
        </c:rich>
      </c:tx>
      <c:layout>
        <c:manualLayout>
          <c:xMode val="edge"/>
          <c:yMode val="edge"/>
          <c:x val="0.42641920373199482"/>
          <c:y val="0"/>
        </c:manualLayout>
      </c:layout>
      <c:spPr>
        <a:noFill/>
        <a:ln>
          <a:noFill/>
        </a:ln>
        <a:effectLst/>
      </c:spPr>
    </c:title>
    <c:plotArea>
      <c:layout/>
      <c:pieChart>
        <c:varyColors val="1"/>
        <c:ser>
          <c:idx val="0"/>
          <c:order val="0"/>
          <c:tx>
            <c:strRef>
              <c:f>Лист1!$B$1</c:f>
              <c:strCache>
                <c:ptCount val="1"/>
                <c:pt idx="0">
                  <c:v>БЮДЖЕТ 2020 года</c:v>
                </c:pt>
              </c:strCache>
            </c:strRef>
          </c:tx>
          <c:dPt>
            <c:idx val="0"/>
            <c:explosion val="6"/>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9DE-4F0C-AC53-751621A1F4EB}"/>
              </c:ext>
            </c:extLst>
          </c:dPt>
          <c:dPt>
            <c:idx val="1"/>
            <c:explosion val="2"/>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89DE-4F0C-AC53-751621A1F4EB}"/>
              </c:ext>
            </c:extLst>
          </c:dPt>
          <c:dPt>
            <c:idx val="2"/>
            <c:explosion val="2"/>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9DE-4F0C-AC53-751621A1F4EB}"/>
              </c:ext>
            </c:extLst>
          </c:dPt>
          <c:dPt>
            <c:idx val="3"/>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89DE-4F0C-AC53-751621A1F4EB}"/>
              </c:ext>
            </c:extLst>
          </c:dPt>
          <c:dLbls>
            <c:dLbl>
              <c:idx val="0"/>
              <c:layout>
                <c:manualLayout>
                  <c:x val="6.4244831211307099E-2"/>
                  <c:y val="-2.3247060170447392E-2"/>
                </c:manualLayout>
              </c:layout>
              <c:tx>
                <c:rich>
                  <a:bodyPr/>
                  <a:lstStyle/>
                  <a:p>
                    <a:r>
                      <a:rPr lang="ru-RU" dirty="0">
                        <a:solidFill>
                          <a:srgbClr val="00B0F0"/>
                        </a:solidFill>
                      </a:rPr>
                      <a:t>Д</a:t>
                    </a:r>
                    <a:r>
                      <a:rPr lang="ru-RU" dirty="0"/>
                      <a:t>ефицит </a:t>
                    </a:r>
                    <a:r>
                      <a:rPr lang="ru-RU" dirty="0" smtClean="0"/>
                      <a:t>2,5%</a:t>
                    </a:r>
                    <a:endParaRPr lang="ru-RU" dirty="0"/>
                  </a:p>
                </c:rich>
              </c:tx>
              <c:dLblPos val="bestFi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9DE-4F0C-AC53-751621A1F4EB}"/>
                </c:ext>
              </c:extLst>
            </c:dLbl>
            <c:dLbl>
              <c:idx val="1"/>
              <c:layout>
                <c:manualLayout>
                  <c:x val="6.7749094731923809E-2"/>
                  <c:y val="-1.4793583744830323E-2"/>
                </c:manualLayout>
              </c:layout>
              <c:tx>
                <c:rich>
                  <a:bodyPr/>
                  <a:lstStyle/>
                  <a:p>
                    <a:r>
                      <a:rPr lang="ru-RU" dirty="0">
                        <a:solidFill>
                          <a:srgbClr val="00B0F0"/>
                        </a:solidFill>
                      </a:rPr>
                      <a:t>Д</a:t>
                    </a:r>
                    <a:r>
                      <a:rPr lang="ru-RU" dirty="0"/>
                      <a:t>оходы </a:t>
                    </a:r>
                    <a:r>
                      <a:rPr lang="ru-RU" dirty="0" smtClean="0"/>
                      <a:t>47,5 %</a:t>
                    </a:r>
                    <a:endParaRPr lang="ru-RU" dirty="0"/>
                  </a:p>
                </c:rich>
              </c:tx>
              <c:dLblPos val="bestFi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89DE-4F0C-AC53-751621A1F4EB}"/>
                </c:ext>
              </c:extLst>
            </c:dLbl>
            <c:dLbl>
              <c:idx val="2"/>
              <c:layout>
                <c:manualLayout>
                  <c:x val="-6.4244831211307113E-2"/>
                  <c:y val="-3.3813905702468984E-2"/>
                </c:manualLayout>
              </c:layout>
              <c:dLblPos val="bestFi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9DE-4F0C-AC53-751621A1F4E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00B0F0"/>
                    </a:solidFill>
                    <a:latin typeface="Times New Roman" panose="02020603050405020304" pitchFamily="18" charset="0"/>
                    <a:ea typeface="+mn-ea"/>
                    <a:cs typeface="Times New Roman" panose="02020603050405020304" pitchFamily="18" charset="0"/>
                  </a:defRPr>
                </a:pPr>
                <a:endParaRPr lang="ru-RU"/>
              </a:p>
            </c:txPr>
            <c:dLblPos val="outEnd"/>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Лист1!$A$2:$A$5</c:f>
              <c:strCache>
                <c:ptCount val="3"/>
                <c:pt idx="0">
                  <c:v>Дефицит 3,6%</c:v>
                </c:pt>
                <c:pt idx="1">
                  <c:v>Доходы 46,4%</c:v>
                </c:pt>
                <c:pt idx="2">
                  <c:v>Расходы 50%</c:v>
                </c:pt>
              </c:strCache>
            </c:strRef>
          </c:cat>
          <c:val>
            <c:numRef>
              <c:f>Лист1!$B$2:$B$5</c:f>
              <c:numCache>
                <c:formatCode>0.00%</c:formatCode>
                <c:ptCount val="4"/>
                <c:pt idx="0">
                  <c:v>3.0000000000000002E-2</c:v>
                </c:pt>
                <c:pt idx="1">
                  <c:v>0.47000000000000008</c:v>
                </c:pt>
                <c:pt idx="2" formatCode="0%">
                  <c:v>0.5</c:v>
                </c:pt>
              </c:numCache>
            </c:numRef>
          </c:val>
          <c:extLst xmlns:c16r2="http://schemas.microsoft.com/office/drawing/2015/06/chart">
            <c:ext xmlns:c16="http://schemas.microsoft.com/office/drawing/2014/chart" uri="{C3380CC4-5D6E-409C-BE32-E72D297353CC}">
              <c16:uniqueId val="{00000000-89DE-4F0C-AC53-751621A1F4EB}"/>
            </c:ext>
          </c:extLst>
        </c:ser>
        <c:dLbls>
          <c:showCatName val="1"/>
        </c:dLbls>
        <c:firstSliceAng val="42"/>
      </c:pie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dirty="0" smtClean="0"/>
              <a:t>84</a:t>
            </a:r>
            <a:r>
              <a:rPr lang="ru-RU" baseline="0" dirty="0" smtClean="0"/>
              <a:t> 748,95</a:t>
            </a:r>
            <a:r>
              <a:rPr lang="ru-RU" dirty="0" smtClean="0"/>
              <a:t> </a:t>
            </a:r>
            <a:r>
              <a:rPr lang="ru-RU" dirty="0"/>
              <a:t>тыс.руб.</a:t>
            </a:r>
          </a:p>
        </c:rich>
      </c:tx>
      <c:layout/>
      <c:spPr>
        <a:noFill/>
        <a:ln>
          <a:noFill/>
        </a:ln>
        <a:effectLst/>
      </c:spPr>
    </c:title>
    <c:plotArea>
      <c:layout/>
      <c:pieChart>
        <c:varyColors val="1"/>
        <c:ser>
          <c:idx val="0"/>
          <c:order val="0"/>
          <c:tx>
            <c:strRef>
              <c:f>Лист1!$B$1</c:f>
              <c:strCache>
                <c:ptCount val="1"/>
                <c:pt idx="0">
                  <c:v>87109,31 тыс.руб.</c:v>
                </c:pt>
              </c:strCache>
            </c:strRef>
          </c:tx>
          <c:dPt>
            <c:idx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4DDA-4CD0-870B-A9B01EE7009A}"/>
              </c:ext>
            </c:extLst>
          </c:dPt>
          <c:dPt>
            <c:idx val="1"/>
            <c:explosion val="2"/>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4DDA-4CD0-870B-A9B01EE7009A}"/>
              </c:ext>
            </c:extLst>
          </c:dPt>
          <c:dLbls>
            <c:dLbl>
              <c:idx val="0"/>
              <c:layout>
                <c:manualLayout>
                  <c:x val="-2.8510923117145932E-2"/>
                  <c:y val="-4.6442967083919234E-2"/>
                </c:manualLayout>
              </c:layout>
              <c:tx>
                <c:rich>
                  <a:bodyPr rot="0" spcFirstLastPara="1" vertOverflow="ellipsis" vert="horz" wrap="square" lIns="38100" tIns="19050" rIns="38100" bIns="19050" anchor="ctr" anchorCtr="1">
                    <a:no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ru-RU" dirty="0"/>
                      <a:t>Собственные доходы </a:t>
                    </a:r>
                    <a:r>
                      <a:rPr lang="ru-RU" dirty="0" smtClean="0"/>
                      <a:t>44 867 </a:t>
                    </a:r>
                    <a:r>
                      <a:rPr lang="ru-RU" dirty="0"/>
                      <a:t>тыс. руб.</a:t>
                    </a:r>
                  </a:p>
                </c:rich>
              </c:tx>
              <c:spPr>
                <a:noFill/>
                <a:ln>
                  <a:noFill/>
                </a:ln>
                <a:effectLst/>
              </c:spPr>
              <c:dLblPos val="bestFit"/>
              <c:showCatName val="1"/>
              <c:extLst xmlns:c16r2="http://schemas.microsoft.com/office/drawing/2015/06/chart">
                <c:ext xmlns:c15="http://schemas.microsoft.com/office/drawing/2012/chart" uri="{CE6537A1-D6FC-4f65-9D91-7224C49458BB}">
                  <c15:layout>
                    <c:manualLayout>
                      <c:w val="0.22454848951246528"/>
                      <c:h val="0.18789968931432457"/>
                    </c:manualLayout>
                  </c15:layout>
                </c:ext>
                <c:ext xmlns:c16="http://schemas.microsoft.com/office/drawing/2014/chart" uri="{C3380CC4-5D6E-409C-BE32-E72D297353CC}">
                  <c16:uniqueId val="{00000002-4DDA-4CD0-870B-A9B01EE7009A}"/>
                </c:ext>
              </c:extLst>
            </c:dLbl>
            <c:dLbl>
              <c:idx val="1"/>
              <c:layout>
                <c:manualLayout>
                  <c:x val="2.1460682550515611E-2"/>
                  <c:y val="-2.8081794050741848E-2"/>
                </c:manualLayout>
              </c:layout>
              <c:tx>
                <c:rich>
                  <a:bodyPr/>
                  <a:lstStyle/>
                  <a:p>
                    <a:r>
                      <a:rPr lang="ru-RU" dirty="0"/>
                      <a:t>Безвозмездные поступления от других бюджетов  </a:t>
                    </a:r>
                    <a:r>
                      <a:rPr lang="ru-RU" dirty="0" smtClean="0"/>
                      <a:t>39 881,95 </a:t>
                    </a:r>
                    <a:r>
                      <a:rPr lang="ru-RU" dirty="0"/>
                      <a:t>тыс. руб.</a:t>
                    </a:r>
                  </a:p>
                </c:rich>
              </c:tx>
              <c:dLblPos val="bestFi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DDA-4CD0-870B-A9B01EE7009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Лист1!$A$2:$A$3</c:f>
              <c:strCache>
                <c:ptCount val="2"/>
                <c:pt idx="0">
                  <c:v>Собственные доходы 32721 тыс. руб.</c:v>
                </c:pt>
                <c:pt idx="1">
                  <c:v>Безвозмездные поступления от других бюджетов 54388,31 тыс. руб.</c:v>
                </c:pt>
              </c:strCache>
            </c:strRef>
          </c:cat>
          <c:val>
            <c:numRef>
              <c:f>Лист1!$B$2:$B$3</c:f>
              <c:numCache>
                <c:formatCode>General</c:formatCode>
                <c:ptCount val="2"/>
                <c:pt idx="0">
                  <c:v>40036</c:v>
                </c:pt>
                <c:pt idx="1">
                  <c:v>22510.920000000009</c:v>
                </c:pt>
              </c:numCache>
            </c:numRef>
          </c:val>
          <c:extLst xmlns:c16r2="http://schemas.microsoft.com/office/drawing/2015/06/chart">
            <c:ext xmlns:c16="http://schemas.microsoft.com/office/drawing/2014/chart" uri="{C3380CC4-5D6E-409C-BE32-E72D297353CC}">
              <c16:uniqueId val="{00000000-4DDA-4CD0-870B-A9B01EE7009A}"/>
            </c:ext>
          </c:extLst>
        </c:ser>
        <c:dLbls>
          <c:showCatName val="1"/>
        </c:dLbls>
        <c:firstSliceAng val="141"/>
      </c:pie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0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sz="2000" dirty="0" smtClean="0">
                <a:solidFill>
                  <a:schemeClr val="tx1">
                    <a:lumMod val="95000"/>
                    <a:lumOff val="5000"/>
                  </a:schemeClr>
                </a:solidFill>
                <a:latin typeface="Times New Roman" panose="02020603050405020304" pitchFamily="18" charset="0"/>
                <a:cs typeface="Times New Roman" panose="02020603050405020304" pitchFamily="18" charset="0"/>
              </a:rPr>
              <a:t>44 867 </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тыс. руб.</a:t>
            </a:r>
          </a:p>
        </c:rich>
      </c:tx>
      <c:layout>
        <c:manualLayout>
          <c:xMode val="edge"/>
          <c:yMode val="edge"/>
          <c:x val="0.41005673858037611"/>
          <c:y val="1.2893981353475473E-2"/>
        </c:manualLayout>
      </c:layout>
      <c:spPr>
        <a:noFill/>
        <a:ln>
          <a:noFill/>
        </a:ln>
        <a:effectLst/>
      </c:spPr>
    </c:title>
    <c:plotArea>
      <c:layout/>
      <c:pieChart>
        <c:varyColors val="1"/>
        <c:ser>
          <c:idx val="0"/>
          <c:order val="0"/>
          <c:tx>
            <c:strRef>
              <c:f>Лист1!$B$1</c:f>
              <c:strCache>
                <c:ptCount val="1"/>
                <c:pt idx="0">
                  <c:v>Продажи</c:v>
                </c:pt>
              </c:strCache>
            </c:strRef>
          </c:tx>
          <c:dPt>
            <c:idx val="0"/>
            <c:explosion val="2"/>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263-4C62-ACF4-3CEC5EF56198}"/>
              </c:ext>
            </c:extLst>
          </c:dPt>
          <c:dPt>
            <c:idx val="1"/>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7263-4C62-ACF4-3CEC5EF56198}"/>
              </c:ext>
            </c:extLst>
          </c:dPt>
          <c:dPt>
            <c:idx val="2"/>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263-4C62-ACF4-3CEC5EF56198}"/>
              </c:ext>
            </c:extLst>
          </c:dPt>
          <c:dPt>
            <c:idx val="3"/>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7263-4C62-ACF4-3CEC5EF56198}"/>
              </c:ext>
            </c:extLst>
          </c:dPt>
          <c:dLbls>
            <c:dLbl>
              <c:idx val="0"/>
              <c:layout>
                <c:manualLayout>
                  <c:x val="3.0347308081375868E-2"/>
                  <c:y val="-4.2979937844917502E-3"/>
                </c:manualLayout>
              </c:layout>
              <c:tx>
                <c:rich>
                  <a:bodyPr/>
                  <a:lstStyle/>
                  <a:p>
                    <a:r>
                      <a:rPr lang="ru-RU" dirty="0"/>
                      <a:t>Неналоговые доходы </a:t>
                    </a:r>
                    <a:r>
                      <a:rPr lang="ru-RU" dirty="0" smtClean="0"/>
                      <a:t>23 490</a:t>
                    </a:r>
                    <a:r>
                      <a:rPr lang="ru-RU" baseline="0" dirty="0" smtClean="0"/>
                      <a:t> </a:t>
                    </a:r>
                    <a:r>
                      <a:rPr lang="ru-RU" baseline="0" dirty="0"/>
                      <a:t>тыс.руб.
</a:t>
                    </a:r>
                  </a:p>
                </c:rich>
              </c:tx>
              <c:dLblPos val="bestFit"/>
              <c:showCatName val="1"/>
              <c:showPercent val="1"/>
              <c:extLst xmlns:c16r2="http://schemas.microsoft.com/office/drawing/2015/06/chart">
                <c:ext xmlns:c15="http://schemas.microsoft.com/office/drawing/2012/chart" uri="{CE6537A1-D6FC-4f65-9D91-7224C49458BB}">
                  <c15:layout>
                    <c:manualLayout>
                      <c:w val="0.27782398561312804"/>
                      <c:h val="0.30295492149054426"/>
                    </c:manualLayout>
                  </c15:layout>
                </c:ext>
                <c:ext xmlns:c16="http://schemas.microsoft.com/office/drawing/2014/chart" uri="{C3380CC4-5D6E-409C-BE32-E72D297353CC}">
                  <c16:uniqueId val="{00000001-7263-4C62-ACF4-3CEC5EF56198}"/>
                </c:ext>
              </c:extLst>
            </c:dLbl>
            <c:dLbl>
              <c:idx val="1"/>
              <c:layout>
                <c:manualLayout>
                  <c:x val="-3.147128245476008E-2"/>
                  <c:y val="-6.8767815945692382E-2"/>
                </c:manualLayout>
              </c:layout>
              <c:tx>
                <c:rich>
                  <a:bodyPr/>
                  <a:lstStyle/>
                  <a:p>
                    <a:r>
                      <a:rPr lang="ru-RU" dirty="0">
                        <a:solidFill>
                          <a:schemeClr val="accent2"/>
                        </a:solidFill>
                      </a:rPr>
                      <a:t>Налоговые доходы </a:t>
                    </a:r>
                    <a:r>
                      <a:rPr lang="ru-RU" dirty="0" smtClean="0">
                        <a:solidFill>
                          <a:schemeClr val="accent2"/>
                        </a:solidFill>
                      </a:rPr>
                      <a:t>21</a:t>
                    </a:r>
                    <a:r>
                      <a:rPr lang="ru-RU" baseline="0" dirty="0" smtClean="0">
                        <a:solidFill>
                          <a:schemeClr val="accent2"/>
                        </a:solidFill>
                      </a:rPr>
                      <a:t> 377</a:t>
                    </a:r>
                    <a:r>
                      <a:rPr lang="ru-RU" dirty="0" smtClean="0">
                        <a:solidFill>
                          <a:schemeClr val="accent2"/>
                        </a:solidFill>
                      </a:rPr>
                      <a:t> </a:t>
                    </a:r>
                    <a:r>
                      <a:rPr lang="ru-RU" dirty="0">
                        <a:solidFill>
                          <a:schemeClr val="accent2"/>
                        </a:solidFill>
                      </a:rPr>
                      <a:t>тыс.руб.</a:t>
                    </a:r>
                    <a:endParaRPr lang="ru-RU" dirty="0"/>
                  </a:p>
                </c:rich>
              </c:tx>
              <c:dLblPos val="bestFit"/>
              <c:showCatName val="1"/>
              <c:showPercent val="1"/>
              <c:extLst xmlns:c16r2="http://schemas.microsoft.com/office/drawing/2015/06/chart">
                <c:ext xmlns:c15="http://schemas.microsoft.com/office/drawing/2012/chart" uri="{CE6537A1-D6FC-4f65-9D91-7224C49458BB}">
                  <c15:layout>
                    <c:manualLayout>
                      <c:w val="0.24481852238965801"/>
                      <c:h val="0.18435178300749233"/>
                    </c:manualLayout>
                  </c15:layout>
                </c:ext>
                <c:ext xmlns:c16="http://schemas.microsoft.com/office/drawing/2014/chart" uri="{C3380CC4-5D6E-409C-BE32-E72D297353CC}">
                  <c16:uniqueId val="{00000002-7263-4C62-ACF4-3CEC5EF56198}"/>
                </c:ext>
              </c:extLst>
            </c:dLbl>
            <c:dLbl>
              <c:idx val="2"/>
              <c:delet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263-4C62-ACF4-3CEC5EF56198}"/>
                </c:ext>
              </c:extLst>
            </c:dLbl>
            <c:dLbl>
              <c:idx val="3"/>
              <c:delet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7263-4C62-ACF4-3CEC5EF5619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Лист1!$A$2:$A$5</c:f>
              <c:strCache>
                <c:ptCount val="2"/>
                <c:pt idx="0">
                  <c:v>Налоговые доходы 21377 тыс. руб.</c:v>
                </c:pt>
                <c:pt idx="1">
                  <c:v>Неналоговые доходы 23490 тыс. руб.</c:v>
                </c:pt>
              </c:strCache>
            </c:strRef>
          </c:cat>
          <c:val>
            <c:numRef>
              <c:f>Лист1!$B$2:$B$5</c:f>
              <c:numCache>
                <c:formatCode>General</c:formatCode>
                <c:ptCount val="4"/>
                <c:pt idx="0">
                  <c:v>21377</c:v>
                </c:pt>
                <c:pt idx="1">
                  <c:v>23490</c:v>
                </c:pt>
              </c:numCache>
            </c:numRef>
          </c:val>
          <c:extLst xmlns:c16r2="http://schemas.microsoft.com/office/drawing/2015/06/chart">
            <c:ext xmlns:c16="http://schemas.microsoft.com/office/drawing/2014/chart" uri="{C3380CC4-5D6E-409C-BE32-E72D297353CC}">
              <c16:uniqueId val="{00000000-7263-4C62-ACF4-3CEC5EF56198}"/>
            </c:ext>
          </c:extLst>
        </c:ser>
        <c:dLbls>
          <c:showPercent val="1"/>
        </c:dLbls>
        <c:firstSliceAng val="0"/>
      </c:pie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plotArea>
      <c:layout/>
      <c:pieChart>
        <c:varyColors val="1"/>
        <c:ser>
          <c:idx val="0"/>
          <c:order val="0"/>
          <c:tx>
            <c:strRef>
              <c:f>Лист1!$B$1</c:f>
              <c:strCache>
                <c:ptCount val="1"/>
                <c:pt idx="0">
                  <c:v>Продажи</c:v>
                </c:pt>
              </c:strCache>
            </c:strRef>
          </c:tx>
          <c:dPt>
            <c:idx val="0"/>
            <c:explosion val="5"/>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6-D040-4B4D-92BD-0AB5D55847E6}"/>
              </c:ext>
            </c:extLst>
          </c:dPt>
          <c:dPt>
            <c:idx val="1"/>
            <c:explosion val="8"/>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040-4B4D-92BD-0AB5D55847E6}"/>
              </c:ext>
            </c:extLst>
          </c:dPt>
          <c:dPt>
            <c:idx val="2"/>
            <c:explosion val="7"/>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D040-4B4D-92BD-0AB5D55847E6}"/>
              </c:ext>
            </c:extLst>
          </c:dPt>
          <c:dPt>
            <c:idx val="3"/>
            <c:explosion val="5"/>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040-4B4D-92BD-0AB5D55847E6}"/>
              </c:ext>
            </c:extLst>
          </c:dPt>
          <c:dPt>
            <c:idx val="4"/>
            <c:explosion val="5"/>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D040-4B4D-92BD-0AB5D55847E6}"/>
              </c:ext>
            </c:extLst>
          </c:dPt>
          <c:dPt>
            <c:idx val="5"/>
            <c:explosion val="5"/>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D040-4B4D-92BD-0AB5D55847E6}"/>
              </c:ext>
            </c:extLst>
          </c:dPt>
          <c:dPt>
            <c:idx val="6"/>
            <c:explosion val="4"/>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8-D040-4B4D-92BD-0AB5D55847E6}"/>
              </c:ext>
            </c:extLst>
          </c:dPt>
          <c:dLbls>
            <c:dLbl>
              <c:idx val="0"/>
              <c:layout>
                <c:manualLayout>
                  <c:x val="-5.624999999999996E-2"/>
                  <c:y val="2.0702013425663267E-3"/>
                </c:manualLayout>
              </c:layout>
              <c:tx>
                <c:rich>
                  <a:bodyPr/>
                  <a:lstStyle/>
                  <a:p>
                    <a:r>
                      <a:rPr lang="ru-RU" dirty="0"/>
                      <a:t>Земельный налог </a:t>
                    </a:r>
                    <a:r>
                      <a:rPr lang="ru-RU" dirty="0" smtClean="0"/>
                      <a:t>31%</a:t>
                    </a:r>
                    <a:endParaRPr lang="ru-RU" dirty="0"/>
                  </a:p>
                </c:rich>
              </c:tx>
              <c:dLblPos val="bestFi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D040-4B4D-92BD-0AB5D55847E6}"/>
                </c:ext>
              </c:extLst>
            </c:dLbl>
            <c:dLbl>
              <c:idx val="1"/>
              <c:layout>
                <c:manualLayout>
                  <c:x val="5.7291666666666664E-2"/>
                  <c:y val="-1.6712393121780491E-2"/>
                </c:manualLayout>
              </c:layout>
              <c:tx>
                <c:rich>
                  <a:bodyPr/>
                  <a:lstStyle/>
                  <a:p>
                    <a:r>
                      <a:rPr lang="ru-RU" dirty="0"/>
                      <a:t>НДФЛ </a:t>
                    </a:r>
                    <a:r>
                      <a:rPr lang="ru-RU" dirty="0" smtClean="0"/>
                      <a:t>10 %</a:t>
                    </a:r>
                    <a:endParaRPr lang="ru-RU" dirty="0"/>
                  </a:p>
                </c:rich>
              </c:tx>
              <c:dLblPos val="bestFi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040-4B4D-92BD-0AB5D55847E6}"/>
                </c:ext>
              </c:extLst>
            </c:dLbl>
            <c:dLbl>
              <c:idx val="2"/>
              <c:layout>
                <c:manualLayout>
                  <c:x val="9.8958333333333259E-2"/>
                  <c:y val="1.2421208055397927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dirty="0">
                        <a:solidFill>
                          <a:srgbClr val="5B9BD5"/>
                        </a:solidFill>
                      </a:rPr>
                      <a:t>Налог на имущество физических лиц </a:t>
                    </a:r>
                    <a:r>
                      <a:rPr lang="ru-RU" dirty="0" smtClean="0">
                        <a:solidFill>
                          <a:srgbClr val="5B9BD5"/>
                        </a:solidFill>
                      </a:rPr>
                      <a:t>3,0 </a:t>
                    </a:r>
                    <a:r>
                      <a:rPr lang="ru-RU" dirty="0">
                        <a:solidFill>
                          <a:srgbClr val="5B9BD5"/>
                        </a:solidFill>
                      </a:rPr>
                      <a:t>%</a:t>
                    </a:r>
                  </a:p>
                </c:rich>
              </c:tx>
              <c:spPr>
                <a:noFill/>
                <a:ln>
                  <a:noFill/>
                </a:ln>
                <a:effectLst/>
              </c:spPr>
              <c:dLblPos val="bestFi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040-4B4D-92BD-0AB5D55847E6}"/>
                </c:ext>
              </c:extLst>
            </c:dLbl>
            <c:dLbl>
              <c:idx val="3"/>
              <c:layout>
                <c:manualLayout>
                  <c:x val="8.7500000000000008E-2"/>
                  <c:y val="2.0702013425663218E-2"/>
                </c:manualLayout>
              </c:layout>
              <c:tx>
                <c:rich>
                  <a:bodyPr/>
                  <a:lstStyle/>
                  <a:p>
                    <a:r>
                      <a:rPr lang="ru-RU" dirty="0"/>
                      <a:t>Акцизы </a:t>
                    </a:r>
                    <a:r>
                      <a:rPr lang="ru-RU" dirty="0" smtClean="0"/>
                      <a:t>4,0</a:t>
                    </a:r>
                    <a:r>
                      <a:rPr lang="ru-RU" dirty="0"/>
                      <a:t>%</a:t>
                    </a:r>
                  </a:p>
                </c:rich>
              </c:tx>
              <c:dLblPos val="bestFi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040-4B4D-92BD-0AB5D55847E6}"/>
                </c:ext>
              </c:extLst>
            </c:dLbl>
            <c:dLbl>
              <c:idx val="4"/>
              <c:layout>
                <c:manualLayout>
                  <c:x val="4.8347933070866163E-2"/>
                  <c:y val="8.9018657730351849E-2"/>
                </c:manualLayout>
              </c:layout>
              <c:tx>
                <c:rich>
                  <a:bodyPr/>
                  <a:lstStyle/>
                  <a:p>
                    <a:r>
                      <a:rPr lang="ru-RU" dirty="0"/>
                      <a:t>Доходы от использования имущества, находящ. в муниципальной собственности </a:t>
                    </a:r>
                    <a:r>
                      <a:rPr lang="ru-RU" dirty="0" smtClean="0"/>
                      <a:t>11,0 </a:t>
                    </a:r>
                    <a:r>
                      <a:rPr lang="ru-RU" dirty="0"/>
                      <a:t>%</a:t>
                    </a:r>
                  </a:p>
                </c:rich>
              </c:tx>
              <c:dLblPos val="bestFit"/>
              <c:showCatName val="1"/>
              <c:extLst xmlns:c16r2="http://schemas.microsoft.com/office/drawing/2015/06/chart">
                <c:ext xmlns:c15="http://schemas.microsoft.com/office/drawing/2012/chart" uri="{CE6537A1-D6FC-4f65-9D91-7224C49458BB}">
                  <c15:layout>
                    <c:manualLayout>
                      <c:w val="0.23497399934383201"/>
                      <c:h val="0.19666912754380064"/>
                    </c:manualLayout>
                  </c15:layout>
                </c:ext>
                <c:ext xmlns:c16="http://schemas.microsoft.com/office/drawing/2014/chart" uri="{C3380CC4-5D6E-409C-BE32-E72D297353CC}">
                  <c16:uniqueId val="{00000004-D040-4B4D-92BD-0AB5D55847E6}"/>
                </c:ext>
              </c:extLst>
            </c:dLbl>
            <c:dLbl>
              <c:idx val="5"/>
              <c:layout>
                <c:manualLayout>
                  <c:x val="4.4537647637795143E-2"/>
                  <c:y val="4.9684913725581641E-2"/>
                </c:manualLayout>
              </c:layout>
              <c:tx>
                <c:rich>
                  <a:bodyPr/>
                  <a:lstStyle/>
                  <a:p>
                    <a:r>
                      <a:rPr lang="ru-RU" dirty="0"/>
                      <a:t>Доходы от оказания платных услуг и </a:t>
                    </a:r>
                    <a:r>
                      <a:rPr lang="ru-RU" dirty="0" smtClean="0"/>
                      <a:t>компенсации </a:t>
                    </a:r>
                    <a:r>
                      <a:rPr lang="ru-RU" dirty="0"/>
                      <a:t>затрат </a:t>
                    </a:r>
                    <a:r>
                      <a:rPr lang="ru-RU" dirty="0" smtClean="0"/>
                      <a:t>3,0 </a:t>
                    </a:r>
                    <a:r>
                      <a:rPr lang="ru-RU" dirty="0"/>
                      <a:t>%</a:t>
                    </a:r>
                  </a:p>
                </c:rich>
              </c:tx>
              <c:dLblPos val="bestFit"/>
              <c:showCatName val="1"/>
              <c:extLst xmlns:c16r2="http://schemas.microsoft.com/office/drawing/2015/06/chart">
                <c:ext xmlns:c15="http://schemas.microsoft.com/office/drawing/2012/chart" uri="{CE6537A1-D6FC-4f65-9D91-7224C49458BB}">
                  <c15:layout>
                    <c:manualLayout>
                      <c:w val="0.23051566601049869"/>
                      <c:h val="0.12048571813735996"/>
                    </c:manualLayout>
                  </c15:layout>
                </c:ext>
                <c:ext xmlns:c16="http://schemas.microsoft.com/office/drawing/2014/chart" uri="{C3380CC4-5D6E-409C-BE32-E72D297353CC}">
                  <c16:uniqueId val="{00000007-D040-4B4D-92BD-0AB5D55847E6}"/>
                </c:ext>
              </c:extLst>
            </c:dLbl>
            <c:dLbl>
              <c:idx val="6"/>
              <c:layout>
                <c:manualLayout>
                  <c:x val="0.21770833333333359"/>
                  <c:y val="-5.3383809297616554E-2"/>
                </c:manualLayout>
              </c:layout>
              <c:tx>
                <c:rich>
                  <a:bodyPr/>
                  <a:lstStyle/>
                  <a:p>
                    <a:r>
                      <a:rPr lang="ru-RU" dirty="0"/>
                      <a:t>Доходы от продажи имущества, земли </a:t>
                    </a:r>
                    <a:r>
                      <a:rPr lang="ru-RU" dirty="0" smtClean="0"/>
                      <a:t>38,0%</a:t>
                    </a:r>
                    <a:endParaRPr lang="ru-RU" dirty="0"/>
                  </a:p>
                </c:rich>
              </c:tx>
              <c:dLblPos val="bestFi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D040-4B4D-92BD-0AB5D55847E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Лист1!$A$2:$A$8</c:f>
              <c:strCache>
                <c:ptCount val="7"/>
                <c:pt idx="0">
                  <c:v>Земельный налог 31%</c:v>
                </c:pt>
                <c:pt idx="1">
                  <c:v>НДФЛ 10%</c:v>
                </c:pt>
                <c:pt idx="2">
                  <c:v>Налог на имущество физических лиц 3%</c:v>
                </c:pt>
                <c:pt idx="3">
                  <c:v>Акцизы 4%</c:v>
                </c:pt>
                <c:pt idx="4">
                  <c:v>Доходы от использования имущества, находящ. в муниципальной собственности 11%</c:v>
                </c:pt>
                <c:pt idx="5">
                  <c:v>Доходы от оказания платных услуг и компенсаци затрат 3%</c:v>
                </c:pt>
                <c:pt idx="6">
                  <c:v>Доходы от продажи имущества, земли 38%</c:v>
                </c:pt>
              </c:strCache>
            </c:strRef>
          </c:cat>
          <c:val>
            <c:numRef>
              <c:f>Лист1!$B$2:$B$8</c:f>
              <c:numCache>
                <c:formatCode>0.00%</c:formatCode>
                <c:ptCount val="7"/>
                <c:pt idx="0">
                  <c:v>0.31000000000000005</c:v>
                </c:pt>
                <c:pt idx="1">
                  <c:v>0.1</c:v>
                </c:pt>
                <c:pt idx="2">
                  <c:v>3.0000000000000002E-2</c:v>
                </c:pt>
                <c:pt idx="3">
                  <c:v>4.0000000000000008E-2</c:v>
                </c:pt>
                <c:pt idx="4">
                  <c:v>0.11</c:v>
                </c:pt>
                <c:pt idx="5">
                  <c:v>3.0000000000000002E-2</c:v>
                </c:pt>
                <c:pt idx="6">
                  <c:v>0.38000000000000006</c:v>
                </c:pt>
              </c:numCache>
            </c:numRef>
          </c:val>
          <c:extLst xmlns:c16r2="http://schemas.microsoft.com/office/drawing/2015/06/chart">
            <c:ext xmlns:c16="http://schemas.microsoft.com/office/drawing/2014/chart" uri="{C3380CC4-5D6E-409C-BE32-E72D297353CC}">
              <c16:uniqueId val="{00000000-D040-4B4D-92BD-0AB5D55847E6}"/>
            </c:ext>
          </c:extLst>
        </c:ser>
        <c:dLbls>
          <c:showCatName val="1"/>
        </c:dLbls>
        <c:firstSliceAng val="247"/>
      </c:pie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dirty="0" smtClean="0"/>
              <a:t>21 377 </a:t>
            </a:r>
            <a:r>
              <a:rPr lang="ru-RU" dirty="0"/>
              <a:t>тыс. руб.</a:t>
            </a:r>
          </a:p>
        </c:rich>
      </c:tx>
      <c:layout/>
      <c:spPr>
        <a:noFill/>
        <a:ln>
          <a:noFill/>
        </a:ln>
        <a:effectLst/>
      </c:spPr>
    </c:title>
    <c:plotArea>
      <c:layout/>
      <c:pieChart>
        <c:varyColors val="1"/>
        <c:ser>
          <c:idx val="0"/>
          <c:order val="0"/>
          <c:tx>
            <c:strRef>
              <c:f>Лист1!$B$1</c:f>
              <c:strCache>
                <c:ptCount val="1"/>
                <c:pt idx="0">
                  <c:v>21377 тыс. руб.</c:v>
                </c:pt>
              </c:strCache>
            </c:strRef>
          </c:tx>
          <c:explosion val="4"/>
          <c:dPt>
            <c:idx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FD1E-48FF-8ADF-32A3C8D57F21}"/>
              </c:ext>
            </c:extLst>
          </c:dPt>
          <c:dPt>
            <c:idx val="1"/>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FD1E-48FF-8ADF-32A3C8D57F21}"/>
              </c:ext>
            </c:extLst>
          </c:dPt>
          <c:dPt>
            <c:idx val="2"/>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FD1E-48FF-8ADF-32A3C8D57F21}"/>
              </c:ext>
            </c:extLst>
          </c:dPt>
          <c:dLbls>
            <c:dLbl>
              <c:idx val="0"/>
              <c:layout>
                <c:manualLayout>
                  <c:x val="5.9375000000000004E-2"/>
                  <c:y val="7.6487203205299684E-2"/>
                </c:manualLayout>
              </c:layout>
              <c:tx>
                <c:rich>
                  <a:bodyPr/>
                  <a:lstStyle/>
                  <a:p>
                    <a:r>
                      <a:rPr lang="ru-RU" dirty="0"/>
                      <a:t>Доходы от использования имущества </a:t>
                    </a:r>
                    <a:r>
                      <a:rPr lang="ru-RU" dirty="0" smtClean="0"/>
                      <a:t>5 140 тыс.руб</a:t>
                    </a:r>
                    <a:r>
                      <a:rPr lang="ru-RU" dirty="0"/>
                      <a:t>.</a:t>
                    </a:r>
                  </a:p>
                </c:rich>
              </c:tx>
              <c:dLblPos val="bestFit"/>
              <c:showCatName val="1"/>
              <c:extLst xmlns:c16r2="http://schemas.microsoft.com/office/drawing/2015/06/chart">
                <c:ext xmlns:c15="http://schemas.microsoft.com/office/drawing/2012/chart" uri="{CE6537A1-D6FC-4f65-9D91-7224C49458BB}">
                  <c15:layout>
                    <c:manualLayout>
                      <c:w val="0.25894266732283466"/>
                      <c:h val="0.17751722209967721"/>
                    </c:manualLayout>
                  </c15:layout>
                </c:ext>
                <c:ext xmlns:c16="http://schemas.microsoft.com/office/drawing/2014/chart" uri="{C3380CC4-5D6E-409C-BE32-E72D297353CC}">
                  <c16:uniqueId val="{00000004-FD1E-48FF-8ADF-32A3C8D57F21}"/>
                </c:ext>
              </c:extLst>
            </c:dLbl>
            <c:dLbl>
              <c:idx val="1"/>
              <c:layout>
                <c:manualLayout>
                  <c:x val="4.0625041010498693E-2"/>
                  <c:y val="3.5172409973129516E-2"/>
                </c:manualLayout>
              </c:layout>
              <c:tx>
                <c:rich>
                  <a:bodyPr/>
                  <a:lstStyle/>
                  <a:p>
                    <a:r>
                      <a:rPr lang="ru-RU" dirty="0"/>
                      <a:t>Доход от платных услуг и компенсации затрат 1450,00 тыс. руб. </a:t>
                    </a:r>
                  </a:p>
                </c:rich>
              </c:tx>
              <c:dLblPos val="bestFit"/>
              <c:showCatName val="1"/>
              <c:extLst xmlns:c16r2="http://schemas.microsoft.com/office/drawing/2015/06/chart">
                <c:ext xmlns:c15="http://schemas.microsoft.com/office/drawing/2012/chart" uri="{CE6537A1-D6FC-4f65-9D91-7224C49458BB}">
                  <c15:layout>
                    <c:manualLayout>
                      <c:w val="0.21581249999999996"/>
                      <c:h val="0.17751722209967721"/>
                    </c:manualLayout>
                  </c15:layout>
                </c:ext>
                <c:ext xmlns:c16="http://schemas.microsoft.com/office/drawing/2014/chart" uri="{C3380CC4-5D6E-409C-BE32-E72D297353CC}">
                  <c16:uniqueId val="{00000001-FD1E-48FF-8ADF-32A3C8D57F21}"/>
                </c:ext>
              </c:extLst>
            </c:dLbl>
            <c:dLbl>
              <c:idx val="2"/>
              <c:layout>
                <c:manualLayout>
                  <c:x val="-3.124995898950135E-2"/>
                  <c:y val="1.8620769088159767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b="1" dirty="0">
                        <a:solidFill>
                          <a:srgbClr val="5B9BD5"/>
                        </a:solidFill>
                      </a:rPr>
                      <a:t>Доход от продажи активов </a:t>
                    </a:r>
                    <a:r>
                      <a:rPr lang="ru-RU" b="1" dirty="0" smtClean="0">
                        <a:solidFill>
                          <a:srgbClr val="5B9BD5"/>
                        </a:solidFill>
                      </a:rPr>
                      <a:t>16</a:t>
                    </a:r>
                    <a:r>
                      <a:rPr lang="ru-RU" b="1" baseline="0" dirty="0" smtClean="0">
                        <a:solidFill>
                          <a:srgbClr val="5B9BD5"/>
                        </a:solidFill>
                      </a:rPr>
                      <a:t> 9</a:t>
                    </a:r>
                    <a:r>
                      <a:rPr lang="ru-RU" b="1" dirty="0" smtClean="0">
                        <a:solidFill>
                          <a:srgbClr val="5B9BD5"/>
                        </a:solidFill>
                      </a:rPr>
                      <a:t>00,0 </a:t>
                    </a:r>
                    <a:r>
                      <a:rPr lang="ru-RU" b="1" dirty="0">
                        <a:solidFill>
                          <a:srgbClr val="5B9BD5"/>
                        </a:solidFill>
                      </a:rPr>
                      <a:t>тыс. руб.</a:t>
                    </a:r>
                  </a:p>
                </c:rich>
              </c:tx>
              <c:spPr>
                <a:noFill/>
                <a:ln>
                  <a:noFill/>
                </a:ln>
                <a:effectLst/>
              </c:spPr>
              <c:dLblPos val="bestFit"/>
              <c:showCatName val="1"/>
              <c:extLst xmlns:c16r2="http://schemas.microsoft.com/office/drawing/2015/06/chart">
                <c:ext xmlns:c15="http://schemas.microsoft.com/office/drawing/2012/chart" uri="{CE6537A1-D6FC-4f65-9D91-7224C49458BB}">
                  <c15:layout>
                    <c:manualLayout>
                      <c:w val="0.24930208333333329"/>
                      <c:h val="0.13468964054416066"/>
                    </c:manualLayout>
                  </c15:layout>
                </c:ext>
                <c:ext xmlns:c16="http://schemas.microsoft.com/office/drawing/2014/chart" uri="{C3380CC4-5D6E-409C-BE32-E72D297353CC}">
                  <c16:uniqueId val="{00000002-FD1E-48FF-8ADF-32A3C8D57F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Доходы от использования имущества 5140,00 тыс.руб.</c:v>
                </c:pt>
                <c:pt idx="1">
                  <c:v>Доход от платных услуг и компенсации затрат 1450,00 тыс. руб. </c:v>
                </c:pt>
                <c:pt idx="2">
                  <c:v>Доход от продажи активов 16900,00 тыс. руб.</c:v>
                </c:pt>
              </c:strCache>
            </c:strRef>
          </c:cat>
          <c:val>
            <c:numRef>
              <c:f>Лист1!$B$2:$B$4</c:f>
              <c:numCache>
                <c:formatCode>General</c:formatCode>
                <c:ptCount val="3"/>
                <c:pt idx="0">
                  <c:v>5140</c:v>
                </c:pt>
                <c:pt idx="1">
                  <c:v>1450</c:v>
                </c:pt>
                <c:pt idx="2">
                  <c:v>16900</c:v>
                </c:pt>
              </c:numCache>
            </c:numRef>
          </c:val>
          <c:extLst xmlns:c16r2="http://schemas.microsoft.com/office/drawing/2015/06/chart">
            <c:ext xmlns:c16="http://schemas.microsoft.com/office/drawing/2014/chart" uri="{C3380CC4-5D6E-409C-BE32-E72D297353CC}">
              <c16:uniqueId val="{00000000-FD1E-48FF-8ADF-32A3C8D57F21}"/>
            </c:ext>
          </c:extLst>
        </c:ser>
        <c:dLbls>
          <c:showCatName val="1"/>
        </c:dLbls>
        <c:firstSliceAng val="2"/>
      </c:pie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5</a:t>
            </a:r>
            <a:r>
              <a:rPr lang="ru-RU" sz="2400" dirty="0" smtClean="0">
                <a:solidFill>
                  <a:schemeClr val="tx1">
                    <a:lumMod val="95000"/>
                    <a:lumOff val="5000"/>
                  </a:schemeClr>
                </a:solidFill>
                <a:latin typeface="Times New Roman" panose="02020603050405020304" pitchFamily="18" charset="0"/>
                <a:cs typeface="Times New Roman" panose="02020603050405020304" pitchFamily="18" charset="0"/>
              </a:rPr>
              <a:t> 140,00 </a:t>
            </a: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тыс. руб.</a:t>
            </a:r>
          </a:p>
        </c:rich>
      </c:tx>
      <c:layout/>
      <c:spPr>
        <a:noFill/>
        <a:ln>
          <a:noFill/>
        </a:ln>
        <a:effectLst/>
      </c:spPr>
    </c:title>
    <c:plotArea>
      <c:layout/>
      <c:pieChart>
        <c:varyColors val="1"/>
        <c:ser>
          <c:idx val="0"/>
          <c:order val="0"/>
          <c:tx>
            <c:strRef>
              <c:f>Лист1!$B$1</c:f>
              <c:strCache>
                <c:ptCount val="1"/>
                <c:pt idx="0">
                  <c:v>5140,00 тыс. руб.</c:v>
                </c:pt>
              </c:strCache>
            </c:strRef>
          </c:tx>
          <c:dPt>
            <c:idx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683-4388-90B0-6FBAF54201EA}"/>
              </c:ext>
            </c:extLst>
          </c:dPt>
          <c:dPt>
            <c:idx val="1"/>
            <c:explosion val="4"/>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683-4388-90B0-6FBAF54201EA}"/>
              </c:ext>
            </c:extLst>
          </c:dPt>
          <c:dPt>
            <c:idx val="2"/>
            <c:explosion val="3"/>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1683-4388-90B0-6FBAF54201EA}"/>
              </c:ext>
            </c:extLst>
          </c:dPt>
          <c:dLbls>
            <c:dLbl>
              <c:idx val="0"/>
              <c:layout>
                <c:manualLayout>
                  <c:x val="-5.5208333333333338E-2"/>
                  <c:y val="2.2758699673233736E-2"/>
                </c:manualLayout>
              </c:layout>
              <c:tx>
                <c:rich>
                  <a:bodyPr/>
                  <a:lstStyle/>
                  <a:p>
                    <a:r>
                      <a:rPr lang="ru-RU" dirty="0"/>
                      <a:t>Арендная плата за земельный участки </a:t>
                    </a:r>
                    <a:r>
                      <a:rPr lang="ru-RU" dirty="0" smtClean="0"/>
                      <a:t>3000,00 </a:t>
                    </a:r>
                    <a:r>
                      <a:rPr lang="ru-RU" dirty="0"/>
                      <a:t>тыс. руб.</a:t>
                    </a:r>
                  </a:p>
                </c:rich>
              </c:tx>
              <c:dLblPos val="bestFit"/>
              <c:showCatName val="1"/>
              <c:extLst xmlns:c16r2="http://schemas.microsoft.com/office/drawing/2015/06/chart">
                <c:ext xmlns:c15="http://schemas.microsoft.com/office/drawing/2012/chart" uri="{CE6537A1-D6FC-4f65-9D91-7224C49458BB}">
                  <c15:layout>
                    <c:manualLayout>
                      <c:w val="0.20636458333333332"/>
                      <c:h val="0.13468964054416066"/>
                    </c:manualLayout>
                  </c15:layout>
                </c:ext>
                <c:ext xmlns:c16="http://schemas.microsoft.com/office/drawing/2014/chart" uri="{C3380CC4-5D6E-409C-BE32-E72D297353CC}">
                  <c16:uniqueId val="{00000003-1683-4388-90B0-6FBAF54201EA}"/>
                </c:ext>
              </c:extLst>
            </c:dLbl>
            <c:dLbl>
              <c:idx val="1"/>
              <c:layout>
                <c:manualLayout>
                  <c:x val="4.7916666666666684E-2"/>
                  <c:y val="4.1379387306067099E-2"/>
                </c:manualLayout>
              </c:layout>
              <c:tx>
                <c:rich>
                  <a:bodyPr/>
                  <a:lstStyle/>
                  <a:p>
                    <a:r>
                      <a:rPr lang="ru-RU" dirty="0"/>
                      <a:t>Сдача в аренду имущества  </a:t>
                    </a:r>
                    <a:r>
                      <a:rPr lang="ru-RU" dirty="0" smtClean="0"/>
                      <a:t>940,0тыс</a:t>
                    </a:r>
                    <a:r>
                      <a:rPr lang="ru-RU" dirty="0"/>
                      <a:t>. руб.</a:t>
                    </a:r>
                  </a:p>
                </c:rich>
              </c:tx>
              <c:dLblPos val="bestFit"/>
              <c:showCatName val="1"/>
              <c:extLst xmlns:c16r2="http://schemas.microsoft.com/office/drawing/2015/06/chart">
                <c:ext xmlns:c15="http://schemas.microsoft.com/office/drawing/2012/chart" uri="{CE6537A1-D6FC-4f65-9D91-7224C49458BB}">
                  <c15:layout>
                    <c:manualLayout>
                      <c:w val="0.25738016732283464"/>
                      <c:h val="0.13468964054416066"/>
                    </c:manualLayout>
                  </c15:layout>
                </c:ext>
                <c:ext xmlns:c16="http://schemas.microsoft.com/office/drawing/2014/chart" uri="{C3380CC4-5D6E-409C-BE32-E72D297353CC}">
                  <c16:uniqueId val="{00000001-1683-4388-90B0-6FBAF54201EA}"/>
                </c:ext>
              </c:extLst>
            </c:dLbl>
            <c:dLbl>
              <c:idx val="2"/>
              <c:layout>
                <c:manualLayout>
                  <c:x val="6.7708743438320224E-3"/>
                  <c:y val="3.1034479388055456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dirty="0">
                        <a:solidFill>
                          <a:schemeClr val="accent1"/>
                        </a:solidFill>
                      </a:rPr>
                      <a:t>Плата за наем муниципальных жилых </a:t>
                    </a:r>
                    <a:r>
                      <a:rPr lang="ru-RU" dirty="0" smtClean="0">
                        <a:solidFill>
                          <a:schemeClr val="accent1"/>
                        </a:solidFill>
                      </a:rPr>
                      <a:t>помещений </a:t>
                    </a:r>
                  </a:p>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dirty="0" smtClean="0">
                        <a:solidFill>
                          <a:schemeClr val="accent1"/>
                        </a:solidFill>
                      </a:rPr>
                      <a:t>1 200,00 тыс</a:t>
                    </a:r>
                    <a:r>
                      <a:rPr lang="ru-RU" dirty="0">
                        <a:solidFill>
                          <a:schemeClr val="accent1"/>
                        </a:solidFill>
                      </a:rPr>
                      <a:t>. руб</a:t>
                    </a:r>
                    <a:r>
                      <a:rPr lang="ru-RU" dirty="0"/>
                      <a:t>.</a:t>
                    </a:r>
                  </a:p>
                </c:rich>
              </c:tx>
              <c:spPr>
                <a:noFill/>
                <a:ln>
                  <a:noFill/>
                </a:ln>
                <a:effectLst/>
              </c:spPr>
              <c:dLblPos val="bestFit"/>
              <c:showCatName val="1"/>
              <c:extLst xmlns:c16r2="http://schemas.microsoft.com/office/drawing/2015/06/chart">
                <c:ext xmlns:c15="http://schemas.microsoft.com/office/drawing/2012/chart" uri="{CE6537A1-D6FC-4f65-9D91-7224C49458BB}">
                  <c15:layout>
                    <c:manualLayout>
                      <c:w val="0.26525516732283461"/>
                      <c:h val="0.17751722209967721"/>
                    </c:manualLayout>
                  </c15:layout>
                </c:ext>
                <c:ext xmlns:c16="http://schemas.microsoft.com/office/drawing/2014/chart" uri="{C3380CC4-5D6E-409C-BE32-E72D297353CC}">
                  <c16:uniqueId val="{00000002-1683-4388-90B0-6FBAF54201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Арендная плата за земельный участки 3000,00 тыс. руб.</c:v>
                </c:pt>
                <c:pt idx="1">
                  <c:v>Сдача в аренду имущества  940,00 тыс. руб.</c:v>
                </c:pt>
                <c:pt idx="2">
                  <c:v>Плата за наем муниципальных жилых помещений 1200,00 тыс. руб.</c:v>
                </c:pt>
              </c:strCache>
            </c:strRef>
          </c:cat>
          <c:val>
            <c:numRef>
              <c:f>Лист1!$B$2:$B$4</c:f>
              <c:numCache>
                <c:formatCode>General</c:formatCode>
                <c:ptCount val="3"/>
                <c:pt idx="0">
                  <c:v>3000</c:v>
                </c:pt>
                <c:pt idx="1">
                  <c:v>940</c:v>
                </c:pt>
                <c:pt idx="2">
                  <c:v>1200</c:v>
                </c:pt>
              </c:numCache>
            </c:numRef>
          </c:val>
          <c:extLst xmlns:c16r2="http://schemas.microsoft.com/office/drawing/2015/06/chart">
            <c:ext xmlns:c16="http://schemas.microsoft.com/office/drawing/2014/chart" uri="{C3380CC4-5D6E-409C-BE32-E72D297353CC}">
              <c16:uniqueId val="{00000000-1683-4388-90B0-6FBAF54201EA}"/>
            </c:ext>
          </c:extLst>
        </c:ser>
        <c:dLbls>
          <c:showCatName val="1"/>
        </c:dLbls>
        <c:firstSliceAng val="149"/>
      </c:pie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autoTitleDeleted val="1"/>
    <c:plotArea>
      <c:layout/>
      <c:pieChart>
        <c:varyColors val="1"/>
        <c:ser>
          <c:idx val="0"/>
          <c:order val="0"/>
          <c:tx>
            <c:strRef>
              <c:f>Лист1!$B$1</c:f>
              <c:strCache>
                <c:ptCount val="1"/>
                <c:pt idx="0">
                  <c:v>Столбец1</c:v>
                </c:pt>
              </c:strCache>
            </c:strRef>
          </c:tx>
          <c:dPt>
            <c:idx val="0"/>
            <c:explosion val="4"/>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4BD2-42C1-91FC-CF78D0F9AD8F}"/>
              </c:ext>
            </c:extLst>
          </c:dPt>
          <c:dPt>
            <c:idx val="1"/>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4BD2-42C1-91FC-CF78D0F9AD8F}"/>
              </c:ext>
            </c:extLst>
          </c:dPt>
          <c:dLbls>
            <c:dLbl>
              <c:idx val="0"/>
              <c:layout>
                <c:manualLayout>
                  <c:x val="-5.885416666666668E-2"/>
                  <c:y val="-6.562499596302937E-2"/>
                </c:manualLayout>
              </c:layout>
              <c:tx>
                <c:rich>
                  <a:bodyPr/>
                  <a:lstStyle/>
                  <a:p>
                    <a:r>
                      <a:rPr lang="ru-RU" dirty="0"/>
                      <a:t>Собственные  доходы </a:t>
                    </a:r>
                    <a:r>
                      <a:rPr lang="ru-RU" dirty="0" smtClean="0"/>
                      <a:t>52,9 </a:t>
                    </a:r>
                    <a:r>
                      <a:rPr lang="ru-RU" dirty="0"/>
                      <a:t>%</a:t>
                    </a:r>
                  </a:p>
                </c:rich>
              </c:tx>
              <c:dLblPos val="bestFit"/>
              <c:showCatName val="1"/>
              <c:extLst xmlns:c16r2="http://schemas.microsoft.com/office/drawing/2015/06/chart">
                <c:ext xmlns:c15="http://schemas.microsoft.com/office/drawing/2012/chart" uri="{CE6537A1-D6FC-4f65-9D91-7224C49458BB}">
                  <c15:layout>
                    <c:manualLayout>
                      <c:w val="0.21563541666666666"/>
                      <c:h val="0.16871492564499718"/>
                    </c:manualLayout>
                  </c15:layout>
                </c:ext>
                <c:ext xmlns:c16="http://schemas.microsoft.com/office/drawing/2014/chart" uri="{C3380CC4-5D6E-409C-BE32-E72D297353CC}">
                  <c16:uniqueId val="{00000001-4BD2-42C1-91FC-CF78D0F9AD8F}"/>
                </c:ext>
              </c:extLst>
            </c:dLbl>
            <c:dLbl>
              <c:idx val="1"/>
              <c:layout>
                <c:manualLayout>
                  <c:x val="4.0624999999999994E-2"/>
                  <c:y val="3.9843747548982081E-2"/>
                </c:manualLayout>
              </c:layout>
              <c:tx>
                <c:rich>
                  <a:bodyPr/>
                  <a:lstStyle/>
                  <a:p>
                    <a:r>
                      <a:rPr lang="ru-RU" dirty="0" err="1"/>
                      <a:t>Безвомездные</a:t>
                    </a:r>
                    <a:r>
                      <a:rPr lang="ru-RU" dirty="0"/>
                      <a:t> поступления от других бюджетов   </a:t>
                    </a:r>
                    <a:r>
                      <a:rPr lang="ru-RU" dirty="0" smtClean="0"/>
                      <a:t>47,1%</a:t>
                    </a:r>
                    <a:endParaRPr lang="ru-RU" dirty="0"/>
                  </a:p>
                </c:rich>
              </c:tx>
              <c:dLblPos val="bestFit"/>
              <c:showCatName val="1"/>
              <c:extLst xmlns:c16r2="http://schemas.microsoft.com/office/drawing/2015/06/chart">
                <c:ext xmlns:c15="http://schemas.microsoft.com/office/drawing/2012/chart" uri="{CE6537A1-D6FC-4f65-9D91-7224C49458BB}">
                  <c15:layout>
                    <c:manualLayout>
                      <c:w val="0.22907291666666665"/>
                      <c:h val="0.22260936130601863"/>
                    </c:manualLayout>
                  </c15:layout>
                </c:ext>
                <c:ext xmlns:c16="http://schemas.microsoft.com/office/drawing/2014/chart" uri="{C3380CC4-5D6E-409C-BE32-E72D297353CC}">
                  <c16:uniqueId val="{00000002-4BD2-42C1-91FC-CF78D0F9AD8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Лист1!$A$2:$A$3</c:f>
              <c:strCache>
                <c:ptCount val="2"/>
                <c:pt idx="0">
                  <c:v>Собственные  доходы 32721,00 тыс. руб.</c:v>
                </c:pt>
                <c:pt idx="1">
                  <c:v>Безвомездные поступления от других бюджетов 54388,31 тыс. руб.</c:v>
                </c:pt>
              </c:strCache>
            </c:strRef>
          </c:cat>
          <c:val>
            <c:numRef>
              <c:f>Лист1!$B$2:$B$3</c:f>
              <c:numCache>
                <c:formatCode>0%</c:formatCode>
                <c:ptCount val="2"/>
                <c:pt idx="0">
                  <c:v>0.52900000000000003</c:v>
                </c:pt>
                <c:pt idx="1">
                  <c:v>0.47100000000000003</c:v>
                </c:pt>
              </c:numCache>
            </c:numRef>
          </c:val>
          <c:extLst xmlns:c16r2="http://schemas.microsoft.com/office/drawing/2015/06/chart">
            <c:ext xmlns:c16="http://schemas.microsoft.com/office/drawing/2014/chart" uri="{C3380CC4-5D6E-409C-BE32-E72D297353CC}">
              <c16:uniqueId val="{00000000-4BD2-42C1-91FC-CF78D0F9AD8F}"/>
            </c:ext>
          </c:extLst>
        </c:ser>
        <c:dLbls>
          <c:showCatName val="1"/>
        </c:dLbls>
        <c:firstSliceAng val="140"/>
      </c:pie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128"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dirty="0" smtClean="0"/>
              <a:t>39 881,95 </a:t>
            </a:r>
            <a:r>
              <a:rPr lang="ru-RU" dirty="0"/>
              <a:t>тыс. руб.</a:t>
            </a:r>
          </a:p>
        </c:rich>
      </c:tx>
      <c:layout/>
      <c:spPr>
        <a:noFill/>
        <a:ln>
          <a:noFill/>
        </a:ln>
        <a:effectLst/>
      </c:spPr>
    </c:title>
    <c:plotArea>
      <c:layout/>
      <c:pieChart>
        <c:varyColors val="1"/>
        <c:ser>
          <c:idx val="0"/>
          <c:order val="0"/>
          <c:tx>
            <c:strRef>
              <c:f>Лист1!$B$1</c:f>
              <c:strCache>
                <c:ptCount val="1"/>
                <c:pt idx="0">
                  <c:v>39881,95 тыс. руб.</c:v>
                </c:pt>
              </c:strCache>
            </c:strRef>
          </c:tx>
          <c:explosion val="4"/>
          <c:dPt>
            <c:idx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BE29-4E40-9EA9-DF13F0B6F995}"/>
              </c:ext>
            </c:extLst>
          </c:dPt>
          <c:dPt>
            <c:idx val="1"/>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BE29-4E40-9EA9-DF13F0B6F995}"/>
              </c:ext>
            </c:extLst>
          </c:dPt>
          <c:dPt>
            <c:idx val="2"/>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E29-4E40-9EA9-DF13F0B6F995}"/>
              </c:ext>
            </c:extLst>
          </c:dPt>
          <c:dLbls>
            <c:dLbl>
              <c:idx val="0"/>
              <c:layout>
                <c:manualLayout>
                  <c:x val="-2.4757994649789478E-2"/>
                  <c:y val="-6.0409839546755703E-2"/>
                </c:manualLayout>
              </c:layout>
              <c:tx>
                <c:rich>
                  <a:bodyPr/>
                  <a:lstStyle/>
                  <a:p>
                    <a:r>
                      <a:rPr lang="ru-RU" dirty="0" smtClean="0">
                        <a:solidFill>
                          <a:srgbClr val="5B9BD5"/>
                        </a:solidFill>
                        <a:latin typeface="Times New Roman" panose="02020603050405020304" pitchFamily="18" charset="0"/>
                        <a:cs typeface="Times New Roman" panose="02020603050405020304" pitchFamily="18" charset="0"/>
                      </a:rPr>
                      <a:t>ДОТАЦИЯ 16 397,30 </a:t>
                    </a:r>
                    <a:r>
                      <a:rPr lang="ru-RU" dirty="0">
                        <a:solidFill>
                          <a:srgbClr val="5B9BD5"/>
                        </a:solidFill>
                        <a:latin typeface="Times New Roman" panose="02020603050405020304" pitchFamily="18" charset="0"/>
                        <a:cs typeface="Times New Roman" panose="02020603050405020304" pitchFamily="18" charset="0"/>
                      </a:rPr>
                      <a:t>тыс. руб.</a:t>
                    </a:r>
                  </a:p>
                </c:rich>
              </c:tx>
              <c:dLblPos val="bestFit"/>
              <c:showCatName val="1"/>
              <c:extLst xmlns:c16r2="http://schemas.microsoft.com/office/drawing/2015/06/chart">
                <c:ext xmlns:c15="http://schemas.microsoft.com/office/drawing/2012/chart" uri="{CE6537A1-D6FC-4f65-9D91-7224C49458BB}">
                  <c15:layout>
                    <c:manualLayout>
                      <c:w val="0.20992776489162596"/>
                      <c:h val="0.101294498381877"/>
                    </c:manualLayout>
                  </c15:layout>
                </c:ext>
                <c:ext xmlns:c16="http://schemas.microsoft.com/office/drawing/2014/chart" uri="{C3380CC4-5D6E-409C-BE32-E72D297353CC}">
                  <c16:uniqueId val="{00000002-BE29-4E40-9EA9-DF13F0B6F995}"/>
                </c:ext>
              </c:extLst>
            </c:dLbl>
            <c:dLbl>
              <c:idx val="1"/>
              <c:layout>
                <c:manualLayout>
                  <c:x val="3.4844838337562391E-2"/>
                  <c:y val="-1.9417560668994069E-2"/>
                </c:manualLayout>
              </c:layout>
              <c:tx>
                <c:rich>
                  <a:bodyPr/>
                  <a:lstStyle/>
                  <a:p>
                    <a:r>
                      <a:rPr lang="ru-RU" dirty="0">
                        <a:solidFill>
                          <a:srgbClr val="5B9BD5"/>
                        </a:solidFill>
                        <a:latin typeface="Times New Roman" panose="02020603050405020304" pitchFamily="18" charset="0"/>
                        <a:cs typeface="Times New Roman" panose="02020603050405020304" pitchFamily="18" charset="0"/>
                      </a:rPr>
                      <a:t>СУБВЕНЦИИ </a:t>
                    </a:r>
                    <a:r>
                      <a:rPr lang="ru-RU" dirty="0" smtClean="0">
                        <a:solidFill>
                          <a:srgbClr val="5B9BD5"/>
                        </a:solidFill>
                        <a:latin typeface="Times New Roman" panose="02020603050405020304" pitchFamily="18" charset="0"/>
                        <a:cs typeface="Times New Roman" panose="02020603050405020304" pitchFamily="18" charset="0"/>
                      </a:rPr>
                      <a:t>332,02 тыс</a:t>
                    </a:r>
                    <a:r>
                      <a:rPr lang="ru-RU" dirty="0">
                        <a:solidFill>
                          <a:srgbClr val="5B9BD5"/>
                        </a:solidFill>
                        <a:latin typeface="Times New Roman" panose="02020603050405020304" pitchFamily="18" charset="0"/>
                        <a:cs typeface="Times New Roman" panose="02020603050405020304" pitchFamily="18" charset="0"/>
                      </a:rPr>
                      <a:t>. руб.</a:t>
                    </a:r>
                  </a:p>
                </c:rich>
              </c:tx>
              <c:dLblPos val="bestFit"/>
              <c:showCatName val="1"/>
              <c:extLst xmlns:c16r2="http://schemas.microsoft.com/office/drawing/2015/06/chart">
                <c:ext xmlns:c15="http://schemas.microsoft.com/office/drawing/2012/chart" uri="{CE6537A1-D6FC-4f65-9D91-7224C49458BB}">
                  <c15:layout>
                    <c:manualLayout>
                      <c:w val="0.19025131628942082"/>
                      <c:h val="0.101294498381877"/>
                    </c:manualLayout>
                  </c15:layout>
                </c:ext>
                <c:ext xmlns:c16="http://schemas.microsoft.com/office/drawing/2014/chart" uri="{C3380CC4-5D6E-409C-BE32-E72D297353CC}">
                  <c16:uniqueId val="{00000004-BE29-4E40-9EA9-DF13F0B6F995}"/>
                </c:ext>
              </c:extLst>
            </c:dLbl>
            <c:dLbl>
              <c:idx val="2"/>
              <c:layout>
                <c:manualLayout>
                  <c:x val="5.7973878082044815E-2"/>
                  <c:y val="-1.2944983818770227E-2"/>
                </c:manualLayout>
              </c:layout>
              <c:tx>
                <c:rich>
                  <a:bodyPr/>
                  <a:lstStyle/>
                  <a:p>
                    <a:r>
                      <a:rPr lang="ru-RU" dirty="0">
                        <a:solidFill>
                          <a:srgbClr val="5B9BD5"/>
                        </a:solidFill>
                        <a:latin typeface="Times New Roman" panose="02020603050405020304" pitchFamily="18" charset="0"/>
                        <a:cs typeface="Times New Roman" panose="02020603050405020304" pitchFamily="18" charset="0"/>
                      </a:rPr>
                      <a:t>СУБСИДИИ </a:t>
                    </a:r>
                    <a:r>
                      <a:rPr lang="ru-RU" dirty="0" smtClean="0">
                        <a:solidFill>
                          <a:srgbClr val="5B9BD5"/>
                        </a:solidFill>
                        <a:latin typeface="Times New Roman" panose="02020603050405020304" pitchFamily="18" charset="0"/>
                        <a:cs typeface="Times New Roman" panose="02020603050405020304" pitchFamily="18" charset="0"/>
                      </a:rPr>
                      <a:t>12</a:t>
                    </a:r>
                    <a:r>
                      <a:rPr lang="ru-RU" baseline="0" dirty="0" smtClean="0">
                        <a:solidFill>
                          <a:srgbClr val="5B9BD5"/>
                        </a:solidFill>
                        <a:latin typeface="Times New Roman" panose="02020603050405020304" pitchFamily="18" charset="0"/>
                        <a:cs typeface="Times New Roman" panose="02020603050405020304" pitchFamily="18" charset="0"/>
                      </a:rPr>
                      <a:t> 652,63</a:t>
                    </a:r>
                    <a:r>
                      <a:rPr lang="ru-RU" dirty="0" smtClean="0">
                        <a:solidFill>
                          <a:srgbClr val="5B9BD5"/>
                        </a:solidFill>
                        <a:latin typeface="Times New Roman" panose="02020603050405020304" pitchFamily="18" charset="0"/>
                        <a:cs typeface="Times New Roman" panose="02020603050405020304" pitchFamily="18" charset="0"/>
                      </a:rPr>
                      <a:t> </a:t>
                    </a:r>
                    <a:r>
                      <a:rPr lang="ru-RU" dirty="0">
                        <a:solidFill>
                          <a:srgbClr val="5B9BD5"/>
                        </a:solidFill>
                        <a:latin typeface="Times New Roman" panose="02020603050405020304" pitchFamily="18" charset="0"/>
                        <a:cs typeface="Times New Roman" panose="02020603050405020304" pitchFamily="18" charset="0"/>
                      </a:rPr>
                      <a:t>тыс. руб.</a:t>
                    </a:r>
                  </a:p>
                </c:rich>
              </c:tx>
              <c:dLblPos val="bestFit"/>
              <c:showCatName val="1"/>
              <c:extLst xmlns:c16r2="http://schemas.microsoft.com/office/drawing/2015/06/chart">
                <c:ext xmlns:c15="http://schemas.microsoft.com/office/drawing/2012/chart" uri="{CE6537A1-D6FC-4f65-9D91-7224C49458BB}">
                  <c15:layout>
                    <c:manualLayout>
                      <c:w val="0.23735000882583859"/>
                      <c:h val="9.5792880258899676E-2"/>
                    </c:manualLayout>
                  </c15:layout>
                </c:ext>
                <c:ext xmlns:c16="http://schemas.microsoft.com/office/drawing/2014/chart" uri="{C3380CC4-5D6E-409C-BE32-E72D297353CC}">
                  <c16:uniqueId val="{00000003-BE29-4E40-9EA9-DF13F0B6F9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ru-RU"/>
              </a:p>
            </c:txPr>
            <c:dLblPos val="outEnd"/>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ДОТАЦИИ 16397,30 тыс. руб.</c:v>
                </c:pt>
                <c:pt idx="1">
                  <c:v>СУБВЕНЦИИ 332,01 тыс. руб.</c:v>
                </c:pt>
                <c:pt idx="2">
                  <c:v>СУБСИДИИ 12652,63 тыс. руб.</c:v>
                </c:pt>
              </c:strCache>
            </c:strRef>
          </c:cat>
          <c:val>
            <c:numRef>
              <c:f>Лист1!$B$2:$B$4</c:f>
              <c:numCache>
                <c:formatCode>General</c:formatCode>
                <c:ptCount val="3"/>
                <c:pt idx="0">
                  <c:v>16397.3</c:v>
                </c:pt>
                <c:pt idx="1">
                  <c:v>332.01</c:v>
                </c:pt>
                <c:pt idx="2">
                  <c:v>12652.630000000001</c:v>
                </c:pt>
              </c:numCache>
            </c:numRef>
          </c:val>
          <c:extLst xmlns:c16r2="http://schemas.microsoft.com/office/drawing/2015/06/chart">
            <c:ext xmlns:c16="http://schemas.microsoft.com/office/drawing/2014/chart" uri="{C3380CC4-5D6E-409C-BE32-E72D297353CC}">
              <c16:uniqueId val="{00000000-BE29-4E40-9EA9-DF13F0B6F995}"/>
            </c:ext>
          </c:extLst>
        </c:ser>
        <c:dLbls>
          <c:showCatName val="1"/>
        </c:dLbls>
        <c:firstSliceAng val="207"/>
      </c:pie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6C350-6C9F-4975-B65F-F2A08CF0B63E}" type="datetimeFigureOut">
              <a:rPr lang="ru-RU" smtClean="0"/>
              <a:pPr/>
              <a:t>19.11.2023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C20A2-04D6-41F6-8606-CE2DB40BE983}" type="slidenum">
              <a:rPr lang="ru-RU" smtClean="0"/>
              <a:pPr/>
              <a:t>‹#›</a:t>
            </a:fld>
            <a:endParaRPr lang="ru-RU"/>
          </a:p>
        </p:txBody>
      </p:sp>
    </p:spTree>
    <p:extLst>
      <p:ext uri="{BB962C8B-B14F-4D97-AF65-F5344CB8AC3E}">
        <p14:creationId xmlns:p14="http://schemas.microsoft.com/office/powerpoint/2010/main" xmlns="" val="101166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a:t>
            </a:fld>
            <a:endParaRPr lang="ru-RU"/>
          </a:p>
        </p:txBody>
      </p:sp>
    </p:spTree>
    <p:extLst>
      <p:ext uri="{BB962C8B-B14F-4D97-AF65-F5344CB8AC3E}">
        <p14:creationId xmlns:p14="http://schemas.microsoft.com/office/powerpoint/2010/main" xmlns="" val="5399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10</a:t>
            </a:fld>
            <a:endParaRPr lang="ru-RU"/>
          </a:p>
        </p:txBody>
      </p:sp>
    </p:spTree>
    <p:extLst>
      <p:ext uri="{BB962C8B-B14F-4D97-AF65-F5344CB8AC3E}">
        <p14:creationId xmlns:p14="http://schemas.microsoft.com/office/powerpoint/2010/main" xmlns="" val="90674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11</a:t>
            </a:fld>
            <a:endParaRPr lang="ru-RU"/>
          </a:p>
        </p:txBody>
      </p:sp>
    </p:spTree>
    <p:extLst>
      <p:ext uri="{BB962C8B-B14F-4D97-AF65-F5344CB8AC3E}">
        <p14:creationId xmlns:p14="http://schemas.microsoft.com/office/powerpoint/2010/main" xmlns="" val="1029366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12</a:t>
            </a:fld>
            <a:endParaRPr lang="ru-RU"/>
          </a:p>
        </p:txBody>
      </p:sp>
    </p:spTree>
    <p:extLst>
      <p:ext uri="{BB962C8B-B14F-4D97-AF65-F5344CB8AC3E}">
        <p14:creationId xmlns:p14="http://schemas.microsoft.com/office/powerpoint/2010/main" xmlns="" val="322672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13</a:t>
            </a:fld>
            <a:endParaRPr lang="ru-RU"/>
          </a:p>
        </p:txBody>
      </p:sp>
    </p:spTree>
    <p:extLst>
      <p:ext uri="{BB962C8B-B14F-4D97-AF65-F5344CB8AC3E}">
        <p14:creationId xmlns:p14="http://schemas.microsoft.com/office/powerpoint/2010/main" xmlns="" val="1250736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14</a:t>
            </a:fld>
            <a:endParaRPr lang="ru-RU"/>
          </a:p>
        </p:txBody>
      </p:sp>
    </p:spTree>
    <p:extLst>
      <p:ext uri="{BB962C8B-B14F-4D97-AF65-F5344CB8AC3E}">
        <p14:creationId xmlns:p14="http://schemas.microsoft.com/office/powerpoint/2010/main" xmlns="" val="52730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15</a:t>
            </a:fld>
            <a:endParaRPr lang="ru-RU"/>
          </a:p>
        </p:txBody>
      </p:sp>
    </p:spTree>
    <p:extLst>
      <p:ext uri="{BB962C8B-B14F-4D97-AF65-F5344CB8AC3E}">
        <p14:creationId xmlns:p14="http://schemas.microsoft.com/office/powerpoint/2010/main" xmlns="" val="617014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16</a:t>
            </a:fld>
            <a:endParaRPr lang="ru-RU"/>
          </a:p>
        </p:txBody>
      </p:sp>
    </p:spTree>
    <p:extLst>
      <p:ext uri="{BB962C8B-B14F-4D97-AF65-F5344CB8AC3E}">
        <p14:creationId xmlns:p14="http://schemas.microsoft.com/office/powerpoint/2010/main" xmlns="" val="148832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17</a:t>
            </a:fld>
            <a:endParaRPr lang="ru-RU"/>
          </a:p>
        </p:txBody>
      </p:sp>
    </p:spTree>
    <p:extLst>
      <p:ext uri="{BB962C8B-B14F-4D97-AF65-F5344CB8AC3E}">
        <p14:creationId xmlns:p14="http://schemas.microsoft.com/office/powerpoint/2010/main" xmlns="" val="113535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18</a:t>
            </a:fld>
            <a:endParaRPr lang="ru-RU"/>
          </a:p>
        </p:txBody>
      </p:sp>
    </p:spTree>
    <p:extLst>
      <p:ext uri="{BB962C8B-B14F-4D97-AF65-F5344CB8AC3E}">
        <p14:creationId xmlns:p14="http://schemas.microsoft.com/office/powerpoint/2010/main" xmlns="" val="3050678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19</a:t>
            </a:fld>
            <a:endParaRPr lang="ru-RU"/>
          </a:p>
        </p:txBody>
      </p:sp>
    </p:spTree>
    <p:extLst>
      <p:ext uri="{BB962C8B-B14F-4D97-AF65-F5344CB8AC3E}">
        <p14:creationId xmlns:p14="http://schemas.microsoft.com/office/powerpoint/2010/main" xmlns="" val="381549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a:t>
            </a:fld>
            <a:endParaRPr lang="ru-RU"/>
          </a:p>
        </p:txBody>
      </p:sp>
    </p:spTree>
    <p:extLst>
      <p:ext uri="{BB962C8B-B14F-4D97-AF65-F5344CB8AC3E}">
        <p14:creationId xmlns:p14="http://schemas.microsoft.com/office/powerpoint/2010/main" xmlns="" val="1704013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20</a:t>
            </a:fld>
            <a:endParaRPr lang="ru-RU"/>
          </a:p>
        </p:txBody>
      </p:sp>
    </p:spTree>
    <p:extLst>
      <p:ext uri="{BB962C8B-B14F-4D97-AF65-F5344CB8AC3E}">
        <p14:creationId xmlns:p14="http://schemas.microsoft.com/office/powerpoint/2010/main" xmlns="" val="1855330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21</a:t>
            </a:fld>
            <a:endParaRPr lang="ru-RU"/>
          </a:p>
        </p:txBody>
      </p:sp>
    </p:spTree>
    <p:extLst>
      <p:ext uri="{BB962C8B-B14F-4D97-AF65-F5344CB8AC3E}">
        <p14:creationId xmlns:p14="http://schemas.microsoft.com/office/powerpoint/2010/main" xmlns="" val="4100799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22</a:t>
            </a:fld>
            <a:endParaRPr lang="ru-RU"/>
          </a:p>
        </p:txBody>
      </p:sp>
    </p:spTree>
    <p:extLst>
      <p:ext uri="{BB962C8B-B14F-4D97-AF65-F5344CB8AC3E}">
        <p14:creationId xmlns:p14="http://schemas.microsoft.com/office/powerpoint/2010/main" xmlns="" val="2466883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23</a:t>
            </a:fld>
            <a:endParaRPr lang="ru-RU"/>
          </a:p>
        </p:txBody>
      </p:sp>
    </p:spTree>
    <p:extLst>
      <p:ext uri="{BB962C8B-B14F-4D97-AF65-F5344CB8AC3E}">
        <p14:creationId xmlns:p14="http://schemas.microsoft.com/office/powerpoint/2010/main" xmlns="" val="1730750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24</a:t>
            </a:fld>
            <a:endParaRPr lang="ru-RU"/>
          </a:p>
        </p:txBody>
      </p:sp>
    </p:spTree>
    <p:extLst>
      <p:ext uri="{BB962C8B-B14F-4D97-AF65-F5344CB8AC3E}">
        <p14:creationId xmlns:p14="http://schemas.microsoft.com/office/powerpoint/2010/main" xmlns="" val="4255707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25</a:t>
            </a:fld>
            <a:endParaRPr lang="ru-RU"/>
          </a:p>
        </p:txBody>
      </p:sp>
    </p:spTree>
    <p:extLst>
      <p:ext uri="{BB962C8B-B14F-4D97-AF65-F5344CB8AC3E}">
        <p14:creationId xmlns:p14="http://schemas.microsoft.com/office/powerpoint/2010/main" xmlns="" val="4100149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26</a:t>
            </a:fld>
            <a:endParaRPr lang="ru-RU"/>
          </a:p>
        </p:txBody>
      </p:sp>
    </p:spTree>
    <p:extLst>
      <p:ext uri="{BB962C8B-B14F-4D97-AF65-F5344CB8AC3E}">
        <p14:creationId xmlns:p14="http://schemas.microsoft.com/office/powerpoint/2010/main" xmlns="" val="1429045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27</a:t>
            </a:fld>
            <a:endParaRPr lang="ru-RU"/>
          </a:p>
        </p:txBody>
      </p:sp>
    </p:spTree>
    <p:extLst>
      <p:ext uri="{BB962C8B-B14F-4D97-AF65-F5344CB8AC3E}">
        <p14:creationId xmlns:p14="http://schemas.microsoft.com/office/powerpoint/2010/main" xmlns="" val="2093440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28</a:t>
            </a:fld>
            <a:endParaRPr lang="ru-RU"/>
          </a:p>
        </p:txBody>
      </p:sp>
    </p:spTree>
    <p:extLst>
      <p:ext uri="{BB962C8B-B14F-4D97-AF65-F5344CB8AC3E}">
        <p14:creationId xmlns:p14="http://schemas.microsoft.com/office/powerpoint/2010/main" xmlns="" val="2986448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29</a:t>
            </a:fld>
            <a:endParaRPr lang="ru-RU"/>
          </a:p>
        </p:txBody>
      </p:sp>
    </p:spTree>
    <p:extLst>
      <p:ext uri="{BB962C8B-B14F-4D97-AF65-F5344CB8AC3E}">
        <p14:creationId xmlns:p14="http://schemas.microsoft.com/office/powerpoint/2010/main" xmlns="" val="146860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a:t>
            </a:fld>
            <a:endParaRPr lang="ru-RU"/>
          </a:p>
        </p:txBody>
      </p:sp>
    </p:spTree>
    <p:extLst>
      <p:ext uri="{BB962C8B-B14F-4D97-AF65-F5344CB8AC3E}">
        <p14:creationId xmlns:p14="http://schemas.microsoft.com/office/powerpoint/2010/main" xmlns="" val="2516173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30</a:t>
            </a:fld>
            <a:endParaRPr lang="ru-RU"/>
          </a:p>
        </p:txBody>
      </p:sp>
    </p:spTree>
    <p:extLst>
      <p:ext uri="{BB962C8B-B14F-4D97-AF65-F5344CB8AC3E}">
        <p14:creationId xmlns:p14="http://schemas.microsoft.com/office/powerpoint/2010/main" xmlns="" val="2161325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31</a:t>
            </a:fld>
            <a:endParaRPr lang="ru-RU"/>
          </a:p>
        </p:txBody>
      </p:sp>
    </p:spTree>
    <p:extLst>
      <p:ext uri="{BB962C8B-B14F-4D97-AF65-F5344CB8AC3E}">
        <p14:creationId xmlns:p14="http://schemas.microsoft.com/office/powerpoint/2010/main" xmlns="" val="688267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32</a:t>
            </a:fld>
            <a:endParaRPr lang="ru-RU"/>
          </a:p>
        </p:txBody>
      </p:sp>
    </p:spTree>
    <p:extLst>
      <p:ext uri="{BB962C8B-B14F-4D97-AF65-F5344CB8AC3E}">
        <p14:creationId xmlns:p14="http://schemas.microsoft.com/office/powerpoint/2010/main" xmlns="" val="1149448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33</a:t>
            </a:fld>
            <a:endParaRPr lang="ru-RU"/>
          </a:p>
        </p:txBody>
      </p:sp>
    </p:spTree>
    <p:extLst>
      <p:ext uri="{BB962C8B-B14F-4D97-AF65-F5344CB8AC3E}">
        <p14:creationId xmlns:p14="http://schemas.microsoft.com/office/powerpoint/2010/main" xmlns="" val="4233983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34</a:t>
            </a:fld>
            <a:endParaRPr lang="ru-RU"/>
          </a:p>
        </p:txBody>
      </p:sp>
    </p:spTree>
    <p:extLst>
      <p:ext uri="{BB962C8B-B14F-4D97-AF65-F5344CB8AC3E}">
        <p14:creationId xmlns:p14="http://schemas.microsoft.com/office/powerpoint/2010/main" xmlns="" val="2492031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35</a:t>
            </a:fld>
            <a:endParaRPr lang="ru-RU"/>
          </a:p>
        </p:txBody>
      </p:sp>
    </p:spTree>
    <p:extLst>
      <p:ext uri="{BB962C8B-B14F-4D97-AF65-F5344CB8AC3E}">
        <p14:creationId xmlns:p14="http://schemas.microsoft.com/office/powerpoint/2010/main" xmlns="" val="2383640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36</a:t>
            </a:fld>
            <a:endParaRPr lang="ru-RU"/>
          </a:p>
        </p:txBody>
      </p:sp>
    </p:spTree>
    <p:extLst>
      <p:ext uri="{BB962C8B-B14F-4D97-AF65-F5344CB8AC3E}">
        <p14:creationId xmlns:p14="http://schemas.microsoft.com/office/powerpoint/2010/main" xmlns="" val="2247743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37</a:t>
            </a:fld>
            <a:endParaRPr lang="ru-RU"/>
          </a:p>
        </p:txBody>
      </p:sp>
    </p:spTree>
    <p:extLst>
      <p:ext uri="{BB962C8B-B14F-4D97-AF65-F5344CB8AC3E}">
        <p14:creationId xmlns:p14="http://schemas.microsoft.com/office/powerpoint/2010/main" xmlns="" val="1406897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38</a:t>
            </a:fld>
            <a:endParaRPr lang="ru-RU"/>
          </a:p>
        </p:txBody>
      </p:sp>
    </p:spTree>
    <p:extLst>
      <p:ext uri="{BB962C8B-B14F-4D97-AF65-F5344CB8AC3E}">
        <p14:creationId xmlns:p14="http://schemas.microsoft.com/office/powerpoint/2010/main" xmlns="" val="3668653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39</a:t>
            </a:fld>
            <a:endParaRPr lang="ru-RU"/>
          </a:p>
        </p:txBody>
      </p:sp>
    </p:spTree>
    <p:extLst>
      <p:ext uri="{BB962C8B-B14F-4D97-AF65-F5344CB8AC3E}">
        <p14:creationId xmlns:p14="http://schemas.microsoft.com/office/powerpoint/2010/main" xmlns="" val="372510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a:t>
            </a:fld>
            <a:endParaRPr lang="ru-RU"/>
          </a:p>
        </p:txBody>
      </p:sp>
    </p:spTree>
    <p:extLst>
      <p:ext uri="{BB962C8B-B14F-4D97-AF65-F5344CB8AC3E}">
        <p14:creationId xmlns:p14="http://schemas.microsoft.com/office/powerpoint/2010/main" xmlns="" val="432274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40</a:t>
            </a:fld>
            <a:endParaRPr lang="ru-RU"/>
          </a:p>
        </p:txBody>
      </p:sp>
    </p:spTree>
    <p:extLst>
      <p:ext uri="{BB962C8B-B14F-4D97-AF65-F5344CB8AC3E}">
        <p14:creationId xmlns:p14="http://schemas.microsoft.com/office/powerpoint/2010/main" xmlns="" val="2523445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41</a:t>
            </a:fld>
            <a:endParaRPr lang="ru-RU"/>
          </a:p>
        </p:txBody>
      </p:sp>
    </p:spTree>
    <p:extLst>
      <p:ext uri="{BB962C8B-B14F-4D97-AF65-F5344CB8AC3E}">
        <p14:creationId xmlns:p14="http://schemas.microsoft.com/office/powerpoint/2010/main" xmlns="" val="2290981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42</a:t>
            </a:fld>
            <a:endParaRPr lang="ru-RU"/>
          </a:p>
        </p:txBody>
      </p:sp>
    </p:spTree>
    <p:extLst>
      <p:ext uri="{BB962C8B-B14F-4D97-AF65-F5344CB8AC3E}">
        <p14:creationId xmlns:p14="http://schemas.microsoft.com/office/powerpoint/2010/main" xmlns="" val="3143113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43</a:t>
            </a:fld>
            <a:endParaRPr lang="ru-RU"/>
          </a:p>
        </p:txBody>
      </p:sp>
    </p:spTree>
    <p:extLst>
      <p:ext uri="{BB962C8B-B14F-4D97-AF65-F5344CB8AC3E}">
        <p14:creationId xmlns:p14="http://schemas.microsoft.com/office/powerpoint/2010/main" xmlns="" val="5158275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44</a:t>
            </a:fld>
            <a:endParaRPr lang="ru-RU"/>
          </a:p>
        </p:txBody>
      </p:sp>
    </p:spTree>
    <p:extLst>
      <p:ext uri="{BB962C8B-B14F-4D97-AF65-F5344CB8AC3E}">
        <p14:creationId xmlns:p14="http://schemas.microsoft.com/office/powerpoint/2010/main" xmlns="" val="1510604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45</a:t>
            </a:fld>
            <a:endParaRPr lang="ru-RU"/>
          </a:p>
        </p:txBody>
      </p:sp>
    </p:spTree>
    <p:extLst>
      <p:ext uri="{BB962C8B-B14F-4D97-AF65-F5344CB8AC3E}">
        <p14:creationId xmlns:p14="http://schemas.microsoft.com/office/powerpoint/2010/main" xmlns="" val="4030556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46</a:t>
            </a:fld>
            <a:endParaRPr lang="ru-RU"/>
          </a:p>
        </p:txBody>
      </p:sp>
    </p:spTree>
    <p:extLst>
      <p:ext uri="{BB962C8B-B14F-4D97-AF65-F5344CB8AC3E}">
        <p14:creationId xmlns:p14="http://schemas.microsoft.com/office/powerpoint/2010/main" xmlns="" val="3351856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47</a:t>
            </a:fld>
            <a:endParaRPr lang="ru-RU"/>
          </a:p>
        </p:txBody>
      </p:sp>
    </p:spTree>
    <p:extLst>
      <p:ext uri="{BB962C8B-B14F-4D97-AF65-F5344CB8AC3E}">
        <p14:creationId xmlns:p14="http://schemas.microsoft.com/office/powerpoint/2010/main" xmlns="" val="2850234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48</a:t>
            </a:fld>
            <a:endParaRPr lang="ru-RU"/>
          </a:p>
        </p:txBody>
      </p:sp>
    </p:spTree>
    <p:extLst>
      <p:ext uri="{BB962C8B-B14F-4D97-AF65-F5344CB8AC3E}">
        <p14:creationId xmlns:p14="http://schemas.microsoft.com/office/powerpoint/2010/main" xmlns="" val="887429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49</a:t>
            </a:fld>
            <a:endParaRPr lang="ru-RU"/>
          </a:p>
        </p:txBody>
      </p:sp>
    </p:spTree>
    <p:extLst>
      <p:ext uri="{BB962C8B-B14F-4D97-AF65-F5344CB8AC3E}">
        <p14:creationId xmlns:p14="http://schemas.microsoft.com/office/powerpoint/2010/main" xmlns="" val="338441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5</a:t>
            </a:fld>
            <a:endParaRPr lang="ru-RU"/>
          </a:p>
        </p:txBody>
      </p:sp>
    </p:spTree>
    <p:extLst>
      <p:ext uri="{BB962C8B-B14F-4D97-AF65-F5344CB8AC3E}">
        <p14:creationId xmlns:p14="http://schemas.microsoft.com/office/powerpoint/2010/main" xmlns="" val="20121138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50</a:t>
            </a:fld>
            <a:endParaRPr lang="ru-RU"/>
          </a:p>
        </p:txBody>
      </p:sp>
    </p:spTree>
    <p:extLst>
      <p:ext uri="{BB962C8B-B14F-4D97-AF65-F5344CB8AC3E}">
        <p14:creationId xmlns:p14="http://schemas.microsoft.com/office/powerpoint/2010/main" xmlns="" val="2282921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6</a:t>
            </a:fld>
            <a:endParaRPr lang="ru-RU"/>
          </a:p>
        </p:txBody>
      </p:sp>
    </p:spTree>
    <p:extLst>
      <p:ext uri="{BB962C8B-B14F-4D97-AF65-F5344CB8AC3E}">
        <p14:creationId xmlns:p14="http://schemas.microsoft.com/office/powerpoint/2010/main" xmlns="" val="106522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7</a:t>
            </a:fld>
            <a:endParaRPr lang="ru-RU"/>
          </a:p>
        </p:txBody>
      </p:sp>
    </p:spTree>
    <p:extLst>
      <p:ext uri="{BB962C8B-B14F-4D97-AF65-F5344CB8AC3E}">
        <p14:creationId xmlns:p14="http://schemas.microsoft.com/office/powerpoint/2010/main" xmlns="" val="347666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8</a:t>
            </a:fld>
            <a:endParaRPr lang="ru-RU"/>
          </a:p>
        </p:txBody>
      </p:sp>
    </p:spTree>
    <p:extLst>
      <p:ext uri="{BB962C8B-B14F-4D97-AF65-F5344CB8AC3E}">
        <p14:creationId xmlns:p14="http://schemas.microsoft.com/office/powerpoint/2010/main" xmlns="" val="326931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pPr/>
              <a:t>9</a:t>
            </a:fld>
            <a:endParaRPr lang="ru-RU"/>
          </a:p>
        </p:txBody>
      </p:sp>
    </p:spTree>
    <p:extLst>
      <p:ext uri="{BB962C8B-B14F-4D97-AF65-F5344CB8AC3E}">
        <p14:creationId xmlns:p14="http://schemas.microsoft.com/office/powerpoint/2010/main" xmlns="" val="283741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EE1D02A-B6C8-49F8-AA57-E6D99290A7EE}" type="datetime1">
              <a:rPr lang="ru-RU" smtClean="0"/>
              <a:pPr/>
              <a:t>19.11.2023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xmlns="" val="8608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FB8067-FBBC-4ED9-9840-DB1E03E990F2}" type="datetime1">
              <a:rPr lang="ru-RU" smtClean="0"/>
              <a:pPr/>
              <a:t>19.11.2023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xmlns="" val="161367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235EEED-E669-4996-A3EC-2E6B043E3357}" type="datetime1">
              <a:rPr lang="ru-RU" smtClean="0"/>
              <a:pPr/>
              <a:t>19.11.2023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xmlns="" val="375595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7DEA067-E8B3-41DD-BA80-A138C9308074}" type="datetime1">
              <a:rPr lang="ru-RU" smtClean="0"/>
              <a:pPr/>
              <a:t>19.11.2023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xmlns="" val="355231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58A9DE5-B313-4ADF-8FB3-C95CE614C4A2}" type="datetime1">
              <a:rPr lang="ru-RU" smtClean="0"/>
              <a:pPr/>
              <a:t>19.11.2023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xmlns="" val="19847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8600EF9-CA8D-4A76-A607-A951BC8B5D11}" type="datetime1">
              <a:rPr lang="ru-RU" smtClean="0"/>
              <a:pPr/>
              <a:t>19.11.2023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xmlns="" val="349588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4B0A1DA-6345-4F4C-A44C-7805C943743C}" type="datetime1">
              <a:rPr lang="ru-RU" smtClean="0"/>
              <a:pPr/>
              <a:t>19.11.2023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xmlns="" val="263068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BD59D7C-FA3B-4DCF-A3A1-BE6D5FD1253D}" type="datetime1">
              <a:rPr lang="ru-RU" smtClean="0"/>
              <a:pPr/>
              <a:t>19.11.2023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xmlns="" val="395870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819575-15E6-4F81-82FC-14043254F417}" type="datetime1">
              <a:rPr lang="ru-RU" smtClean="0"/>
              <a:pPr/>
              <a:t>19.11.2023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xmlns="" val="104918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BE0E44B-A2AF-4C78-A26F-1DA1BDE864D0}" type="datetime1">
              <a:rPr lang="ru-RU" smtClean="0"/>
              <a:pPr/>
              <a:t>19.11.2023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xmlns="" val="428849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5629929-051A-4ED3-9BE4-0D1FA68C5702}" type="datetime1">
              <a:rPr lang="ru-RU" smtClean="0"/>
              <a:pPr/>
              <a:t>19.11.2023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A8C8CC-4050-4F61-A76D-F09259CAD69F}" type="slidenum">
              <a:rPr lang="ru-RU" smtClean="0"/>
              <a:pPr/>
              <a:t>‹#›</a:t>
            </a:fld>
            <a:endParaRPr lang="ru-RU"/>
          </a:p>
        </p:txBody>
      </p:sp>
    </p:spTree>
    <p:extLst>
      <p:ext uri="{BB962C8B-B14F-4D97-AF65-F5344CB8AC3E}">
        <p14:creationId xmlns:p14="http://schemas.microsoft.com/office/powerpoint/2010/main" xmlns="" val="1945784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68C42-D383-4585-9C50-A7592E771702}" type="datetime1">
              <a:rPr lang="ru-RU" smtClean="0"/>
              <a:pPr/>
              <a:t>19.11.2023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C8CC-4050-4F61-A76D-F09259CAD69F}" type="slidenum">
              <a:rPr lang="ru-RU" smtClean="0"/>
              <a:pPr/>
              <a:t>‹#›</a:t>
            </a:fld>
            <a:endParaRPr lang="ru-RU"/>
          </a:p>
        </p:txBody>
      </p:sp>
    </p:spTree>
    <p:extLst>
      <p:ext uri="{BB962C8B-B14F-4D97-AF65-F5344CB8AC3E}">
        <p14:creationId xmlns:p14="http://schemas.microsoft.com/office/powerpoint/2010/main" xmlns="" val="2098659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136733" y="5689699"/>
            <a:ext cx="11703638" cy="1077218"/>
          </a:xfrm>
          <a:prstGeom prst="rect">
            <a:avLst/>
          </a:prstGeom>
        </p:spPr>
        <p:txBody>
          <a:bodyPr wrap="square" anchor="ctr">
            <a:spAutoFit/>
          </a:bodyP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Проект решения о бюджете </a:t>
            </a:r>
            <a:r>
              <a:rPr lang="ru-RU" sz="32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Дружногорского</a:t>
            </a: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городского поселения на </a:t>
            </a: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2024 </a:t>
            </a: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год и плановый период </a:t>
            </a:r>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202</a:t>
            </a: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5</a:t>
            </a:r>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-202</a:t>
            </a: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6</a:t>
            </a:r>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годов</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 y="66675"/>
            <a:ext cx="12047092" cy="5684636"/>
          </a:xfrm>
          <a:prstGeom prst="rect">
            <a:avLst/>
          </a:prstGeom>
        </p:spPr>
      </p:pic>
    </p:spTree>
    <p:extLst>
      <p:ext uri="{BB962C8B-B14F-4D97-AF65-F5344CB8AC3E}">
        <p14:creationId xmlns:p14="http://schemas.microsoft.com/office/powerpoint/2010/main" xmlns="" val="184923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872" y="82296"/>
            <a:ext cx="11228578" cy="131673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rPr>
              <a:t>Информация об объеме и структуре налоговых и неналоговых доходов бюджета </a:t>
            </a:r>
            <a:r>
              <a:rPr lang="ru-RU" sz="3200" dirty="0" err="1">
                <a:latin typeface="Times New Roman" panose="02020603050405020304" pitchFamily="18" charset="0"/>
              </a:rPr>
              <a:t>Дружногорского</a:t>
            </a:r>
            <a:r>
              <a:rPr lang="ru-RU" sz="3200" dirty="0">
                <a:latin typeface="Times New Roman" panose="02020603050405020304" pitchFamily="18" charset="0"/>
              </a:rPr>
              <a:t>  городского поселения и межбюджетных трансфертов.</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a:t>
            </a:r>
          </a:p>
        </p:txBody>
      </p:sp>
      <p:graphicFrame>
        <p:nvGraphicFramePr>
          <p:cNvPr id="4" name="Таблица 3"/>
          <p:cNvGraphicFramePr>
            <a:graphicFrameLocks noGrp="1"/>
          </p:cNvGraphicFramePr>
          <p:nvPr>
            <p:extLst>
              <p:ext uri="{D42A27DB-BD31-4B8C-83A1-F6EECF244321}">
                <p14:modId xmlns:p14="http://schemas.microsoft.com/office/powerpoint/2010/main" xmlns="" val="1878029129"/>
              </p:ext>
            </p:extLst>
          </p:nvPr>
        </p:nvGraphicFramePr>
        <p:xfrm>
          <a:off x="256032" y="1481329"/>
          <a:ext cx="11786615" cy="942655"/>
        </p:xfrm>
        <a:graphic>
          <a:graphicData uri="http://schemas.openxmlformats.org/drawingml/2006/table">
            <a:tbl>
              <a:tblPr firstRow="1" firstCol="1" bandRow="1">
                <a:tableStyleId>{5C22544A-7EE6-4342-B048-85BDC9FD1C3A}</a:tableStyleId>
              </a:tblPr>
              <a:tblGrid>
                <a:gridCol w="2081112">
                  <a:extLst>
                    <a:ext uri="{9D8B030D-6E8A-4147-A177-3AD203B41FA5}">
                      <a16:colId xmlns:a16="http://schemas.microsoft.com/office/drawing/2014/main" xmlns="" val="546590706"/>
                    </a:ext>
                  </a:extLst>
                </a:gridCol>
                <a:gridCol w="1104157">
                  <a:extLst>
                    <a:ext uri="{9D8B030D-6E8A-4147-A177-3AD203B41FA5}">
                      <a16:colId xmlns:a16="http://schemas.microsoft.com/office/drawing/2014/main" xmlns="" val="3816377015"/>
                    </a:ext>
                  </a:extLst>
                </a:gridCol>
                <a:gridCol w="965704">
                  <a:extLst>
                    <a:ext uri="{9D8B030D-6E8A-4147-A177-3AD203B41FA5}">
                      <a16:colId xmlns:a16="http://schemas.microsoft.com/office/drawing/2014/main" xmlns="" val="3047166152"/>
                    </a:ext>
                  </a:extLst>
                </a:gridCol>
                <a:gridCol w="929360">
                  <a:extLst>
                    <a:ext uri="{9D8B030D-6E8A-4147-A177-3AD203B41FA5}">
                      <a16:colId xmlns:a16="http://schemas.microsoft.com/office/drawing/2014/main" xmlns="" val="3439647601"/>
                    </a:ext>
                  </a:extLst>
                </a:gridCol>
                <a:gridCol w="965704">
                  <a:extLst>
                    <a:ext uri="{9D8B030D-6E8A-4147-A177-3AD203B41FA5}">
                      <a16:colId xmlns:a16="http://schemas.microsoft.com/office/drawing/2014/main" xmlns="" val="2693681774"/>
                    </a:ext>
                  </a:extLst>
                </a:gridCol>
                <a:gridCol w="962244">
                  <a:extLst>
                    <a:ext uri="{9D8B030D-6E8A-4147-A177-3AD203B41FA5}">
                      <a16:colId xmlns:a16="http://schemas.microsoft.com/office/drawing/2014/main" xmlns="" val="2445342214"/>
                    </a:ext>
                  </a:extLst>
                </a:gridCol>
                <a:gridCol w="965704">
                  <a:extLst>
                    <a:ext uri="{9D8B030D-6E8A-4147-A177-3AD203B41FA5}">
                      <a16:colId xmlns:a16="http://schemas.microsoft.com/office/drawing/2014/main" xmlns="" val="2013188441"/>
                    </a:ext>
                  </a:extLst>
                </a:gridCol>
                <a:gridCol w="962244">
                  <a:extLst>
                    <a:ext uri="{9D8B030D-6E8A-4147-A177-3AD203B41FA5}">
                      <a16:colId xmlns:a16="http://schemas.microsoft.com/office/drawing/2014/main" xmlns="" val="3991079113"/>
                    </a:ext>
                  </a:extLst>
                </a:gridCol>
                <a:gridCol w="965704">
                  <a:extLst>
                    <a:ext uri="{9D8B030D-6E8A-4147-A177-3AD203B41FA5}">
                      <a16:colId xmlns:a16="http://schemas.microsoft.com/office/drawing/2014/main" xmlns="" val="1039804844"/>
                    </a:ext>
                  </a:extLst>
                </a:gridCol>
                <a:gridCol w="918978">
                  <a:extLst>
                    <a:ext uri="{9D8B030D-6E8A-4147-A177-3AD203B41FA5}">
                      <a16:colId xmlns:a16="http://schemas.microsoft.com/office/drawing/2014/main" xmlns="" val="4008566247"/>
                    </a:ext>
                  </a:extLst>
                </a:gridCol>
                <a:gridCol w="965704">
                  <a:extLst>
                    <a:ext uri="{9D8B030D-6E8A-4147-A177-3AD203B41FA5}">
                      <a16:colId xmlns:a16="http://schemas.microsoft.com/office/drawing/2014/main" xmlns="" val="2488905842"/>
                    </a:ext>
                  </a:extLst>
                </a:gridCol>
              </a:tblGrid>
              <a:tr h="942655">
                <a:tc>
                  <a:txBody>
                    <a:bodyPr/>
                    <a:lstStyle/>
                    <a:p>
                      <a:pPr algn="ctr">
                        <a:lnSpc>
                          <a:spcPct val="115000"/>
                        </a:lnSpc>
                        <a:spcAft>
                          <a:spcPts val="0"/>
                        </a:spcAft>
                      </a:pPr>
                      <a:r>
                        <a:rPr lang="ru-RU" sz="1000" dirty="0">
                          <a:solidFill>
                            <a:schemeClr val="bg1"/>
                          </a:solidFill>
                          <a:latin typeface="Times New Roman"/>
                          <a:ea typeface="Times New Roman"/>
                          <a:cs typeface="Times New Roman"/>
                        </a:rPr>
                        <a:t>Показатели</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Отчетный 2022 год (тыс.руб.)</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2022 г. структура, %</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Плановые значения в текущем 2023 год (тыс.руб.)</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2023 г. структура, %</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Прогноз на 2024 год (тыс.руб.).</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2024 г. структура, %</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Прогноз на  2025 год (тыс.руб.).</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2025 г. структура, %</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Прогноз на  2026 год (тыс.руб.)</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2026 г. структура, %</a:t>
                      </a:r>
                      <a:endParaRPr lang="ru-RU" sz="900" dirty="0">
                        <a:solidFill>
                          <a:schemeClr val="bg1"/>
                        </a:solidFill>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2506459021"/>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xmlns="" val="3232038674"/>
              </p:ext>
            </p:extLst>
          </p:nvPr>
        </p:nvGraphicFramePr>
        <p:xfrm>
          <a:off x="256036" y="2532891"/>
          <a:ext cx="11786611" cy="1463038"/>
        </p:xfrm>
        <a:graphic>
          <a:graphicData uri="http://schemas.openxmlformats.org/drawingml/2006/table">
            <a:tbl>
              <a:tblPr firstRow="1" firstCol="1" bandRow="1">
                <a:tableStyleId>{5C22544A-7EE6-4342-B048-85BDC9FD1C3A}</a:tableStyleId>
              </a:tblPr>
              <a:tblGrid>
                <a:gridCol w="2081111">
                  <a:extLst>
                    <a:ext uri="{9D8B030D-6E8A-4147-A177-3AD203B41FA5}">
                      <a16:colId xmlns:a16="http://schemas.microsoft.com/office/drawing/2014/main" xmlns="" val="2019355413"/>
                    </a:ext>
                  </a:extLst>
                </a:gridCol>
                <a:gridCol w="1104157">
                  <a:extLst>
                    <a:ext uri="{9D8B030D-6E8A-4147-A177-3AD203B41FA5}">
                      <a16:colId xmlns:a16="http://schemas.microsoft.com/office/drawing/2014/main" xmlns="" val="4235389559"/>
                    </a:ext>
                  </a:extLst>
                </a:gridCol>
                <a:gridCol w="965704">
                  <a:extLst>
                    <a:ext uri="{9D8B030D-6E8A-4147-A177-3AD203B41FA5}">
                      <a16:colId xmlns:a16="http://schemas.microsoft.com/office/drawing/2014/main" xmlns="" val="3965794469"/>
                    </a:ext>
                  </a:extLst>
                </a:gridCol>
                <a:gridCol w="929360">
                  <a:extLst>
                    <a:ext uri="{9D8B030D-6E8A-4147-A177-3AD203B41FA5}">
                      <a16:colId xmlns:a16="http://schemas.microsoft.com/office/drawing/2014/main" xmlns="" val="487344225"/>
                    </a:ext>
                  </a:extLst>
                </a:gridCol>
                <a:gridCol w="965704">
                  <a:extLst>
                    <a:ext uri="{9D8B030D-6E8A-4147-A177-3AD203B41FA5}">
                      <a16:colId xmlns:a16="http://schemas.microsoft.com/office/drawing/2014/main" xmlns="" val="4235045995"/>
                    </a:ext>
                  </a:extLst>
                </a:gridCol>
                <a:gridCol w="962243">
                  <a:extLst>
                    <a:ext uri="{9D8B030D-6E8A-4147-A177-3AD203B41FA5}">
                      <a16:colId xmlns:a16="http://schemas.microsoft.com/office/drawing/2014/main" xmlns="" val="1842182292"/>
                    </a:ext>
                  </a:extLst>
                </a:gridCol>
                <a:gridCol w="965704">
                  <a:extLst>
                    <a:ext uri="{9D8B030D-6E8A-4147-A177-3AD203B41FA5}">
                      <a16:colId xmlns:a16="http://schemas.microsoft.com/office/drawing/2014/main" xmlns="" val="521901635"/>
                    </a:ext>
                  </a:extLst>
                </a:gridCol>
                <a:gridCol w="962243">
                  <a:extLst>
                    <a:ext uri="{9D8B030D-6E8A-4147-A177-3AD203B41FA5}">
                      <a16:colId xmlns:a16="http://schemas.microsoft.com/office/drawing/2014/main" xmlns="" val="2447108980"/>
                    </a:ext>
                  </a:extLst>
                </a:gridCol>
                <a:gridCol w="965704">
                  <a:extLst>
                    <a:ext uri="{9D8B030D-6E8A-4147-A177-3AD203B41FA5}">
                      <a16:colId xmlns:a16="http://schemas.microsoft.com/office/drawing/2014/main" xmlns="" val="1416351750"/>
                    </a:ext>
                  </a:extLst>
                </a:gridCol>
                <a:gridCol w="918977">
                  <a:extLst>
                    <a:ext uri="{9D8B030D-6E8A-4147-A177-3AD203B41FA5}">
                      <a16:colId xmlns:a16="http://schemas.microsoft.com/office/drawing/2014/main" xmlns="" val="2798424043"/>
                    </a:ext>
                  </a:extLst>
                </a:gridCol>
                <a:gridCol w="965704">
                  <a:extLst>
                    <a:ext uri="{9D8B030D-6E8A-4147-A177-3AD203B41FA5}">
                      <a16:colId xmlns:a16="http://schemas.microsoft.com/office/drawing/2014/main" xmlns="" val="2832331202"/>
                    </a:ext>
                  </a:extLst>
                </a:gridCol>
              </a:tblGrid>
              <a:tr h="627016">
                <a:tc>
                  <a:txBody>
                    <a:bodyPr/>
                    <a:lstStyle/>
                    <a:p>
                      <a:pPr algn="ctr">
                        <a:lnSpc>
                          <a:spcPct val="115000"/>
                        </a:lnSpc>
                        <a:spcAft>
                          <a:spcPts val="0"/>
                        </a:spcAft>
                      </a:pPr>
                      <a:r>
                        <a:rPr lang="ru-RU" sz="800" dirty="0">
                          <a:solidFill>
                            <a:schemeClr val="bg1"/>
                          </a:solidFill>
                          <a:latin typeface="Times New Roman"/>
                          <a:ea typeface="Times New Roman"/>
                          <a:cs typeface="Times New Roman"/>
                        </a:rPr>
                        <a:t>ДОХОДЫ ОТ ПРОДАЖИ МАТЕРИАЛЬНЫХ И НЕМАТЕРИАЛЬНЫХ АКТИВОВ</a:t>
                      </a: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8 254,87</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51,90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15 495,63</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70,48</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16 900,00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71,95</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15 740,00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71,19</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18 500,00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Calibri"/>
                          <a:ea typeface="Times New Roman"/>
                          <a:cs typeface="Times New Roman"/>
                        </a:rPr>
                        <a:t>74,39</a:t>
                      </a:r>
                      <a:endParaRPr lang="ru-RU" sz="90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4231544564"/>
                  </a:ext>
                </a:extLst>
              </a:tr>
              <a:tr h="418011">
                <a:tc>
                  <a:txBody>
                    <a:bodyPr/>
                    <a:lstStyle/>
                    <a:p>
                      <a:pPr algn="ctr">
                        <a:lnSpc>
                          <a:spcPct val="115000"/>
                        </a:lnSpc>
                        <a:spcAft>
                          <a:spcPts val="0"/>
                        </a:spcAft>
                      </a:pPr>
                      <a:r>
                        <a:rPr lang="ru-RU" sz="800" dirty="0">
                          <a:solidFill>
                            <a:schemeClr val="bg1"/>
                          </a:solidFill>
                          <a:latin typeface="Times New Roman"/>
                          <a:ea typeface="Times New Roman"/>
                          <a:cs typeface="Times New Roman"/>
                        </a:rPr>
                        <a:t>ШТРАФЫ, САНКЦИИ, ВОЗМЕЩЕНИЕ УЩЕРБА</a:t>
                      </a: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8,96</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0,06</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198,82</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0,90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 </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 </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 </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 </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 </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rgbClr val="000000"/>
                          </a:solidFill>
                          <a:latin typeface="Calibri"/>
                          <a:ea typeface="Times New Roman"/>
                          <a:cs typeface="Times New Roman"/>
                        </a:rPr>
                        <a:t> </a:t>
                      </a:r>
                      <a:endParaRPr lang="ru-RU" sz="9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2868958845"/>
                  </a:ext>
                </a:extLst>
              </a:tr>
              <a:tr h="418011">
                <a:tc>
                  <a:txBody>
                    <a:bodyPr/>
                    <a:lstStyle/>
                    <a:p>
                      <a:pPr algn="ctr">
                        <a:lnSpc>
                          <a:spcPct val="115000"/>
                        </a:lnSpc>
                        <a:spcAft>
                          <a:spcPts val="0"/>
                        </a:spcAft>
                      </a:pPr>
                      <a:endParaRPr lang="ru-RU"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fontAlgn="ct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898444296"/>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2180091068"/>
              </p:ext>
            </p:extLst>
          </p:nvPr>
        </p:nvGraphicFramePr>
        <p:xfrm>
          <a:off x="256036" y="3995928"/>
          <a:ext cx="11786614" cy="2633472"/>
        </p:xfrm>
        <a:graphic>
          <a:graphicData uri="http://schemas.openxmlformats.org/drawingml/2006/table">
            <a:tbl>
              <a:tblPr firstRow="1" firstCol="1" bandRow="1">
                <a:tableStyleId>{5C22544A-7EE6-4342-B048-85BDC9FD1C3A}</a:tableStyleId>
              </a:tblPr>
              <a:tblGrid>
                <a:gridCol w="2051066">
                  <a:extLst>
                    <a:ext uri="{9D8B030D-6E8A-4147-A177-3AD203B41FA5}">
                      <a16:colId xmlns:a16="http://schemas.microsoft.com/office/drawing/2014/main" xmlns="" val="1140066780"/>
                    </a:ext>
                  </a:extLst>
                </a:gridCol>
                <a:gridCol w="1134202">
                  <a:extLst>
                    <a:ext uri="{9D8B030D-6E8A-4147-A177-3AD203B41FA5}">
                      <a16:colId xmlns:a16="http://schemas.microsoft.com/office/drawing/2014/main" xmlns="" val="3891920892"/>
                    </a:ext>
                  </a:extLst>
                </a:gridCol>
                <a:gridCol w="965705">
                  <a:extLst>
                    <a:ext uri="{9D8B030D-6E8A-4147-A177-3AD203B41FA5}">
                      <a16:colId xmlns:a16="http://schemas.microsoft.com/office/drawing/2014/main" xmlns="" val="744900525"/>
                    </a:ext>
                  </a:extLst>
                </a:gridCol>
                <a:gridCol w="929361">
                  <a:extLst>
                    <a:ext uri="{9D8B030D-6E8A-4147-A177-3AD203B41FA5}">
                      <a16:colId xmlns:a16="http://schemas.microsoft.com/office/drawing/2014/main" xmlns="" val="1291549134"/>
                    </a:ext>
                  </a:extLst>
                </a:gridCol>
                <a:gridCol w="965705">
                  <a:extLst>
                    <a:ext uri="{9D8B030D-6E8A-4147-A177-3AD203B41FA5}">
                      <a16:colId xmlns:a16="http://schemas.microsoft.com/office/drawing/2014/main" xmlns="" val="2330348078"/>
                    </a:ext>
                  </a:extLst>
                </a:gridCol>
                <a:gridCol w="962242">
                  <a:extLst>
                    <a:ext uri="{9D8B030D-6E8A-4147-A177-3AD203B41FA5}">
                      <a16:colId xmlns:a16="http://schemas.microsoft.com/office/drawing/2014/main" xmlns="" val="377139739"/>
                    </a:ext>
                  </a:extLst>
                </a:gridCol>
                <a:gridCol w="965705">
                  <a:extLst>
                    <a:ext uri="{9D8B030D-6E8A-4147-A177-3AD203B41FA5}">
                      <a16:colId xmlns:a16="http://schemas.microsoft.com/office/drawing/2014/main" xmlns="" val="4263846306"/>
                    </a:ext>
                  </a:extLst>
                </a:gridCol>
                <a:gridCol w="962242">
                  <a:extLst>
                    <a:ext uri="{9D8B030D-6E8A-4147-A177-3AD203B41FA5}">
                      <a16:colId xmlns:a16="http://schemas.microsoft.com/office/drawing/2014/main" xmlns="" val="3367860655"/>
                    </a:ext>
                  </a:extLst>
                </a:gridCol>
                <a:gridCol w="965705">
                  <a:extLst>
                    <a:ext uri="{9D8B030D-6E8A-4147-A177-3AD203B41FA5}">
                      <a16:colId xmlns:a16="http://schemas.microsoft.com/office/drawing/2014/main" xmlns="" val="3615513953"/>
                    </a:ext>
                  </a:extLst>
                </a:gridCol>
                <a:gridCol w="918976">
                  <a:extLst>
                    <a:ext uri="{9D8B030D-6E8A-4147-A177-3AD203B41FA5}">
                      <a16:colId xmlns:a16="http://schemas.microsoft.com/office/drawing/2014/main" xmlns="" val="2714691887"/>
                    </a:ext>
                  </a:extLst>
                </a:gridCol>
                <a:gridCol w="965705">
                  <a:extLst>
                    <a:ext uri="{9D8B030D-6E8A-4147-A177-3AD203B41FA5}">
                      <a16:colId xmlns:a16="http://schemas.microsoft.com/office/drawing/2014/main" xmlns="" val="4070131311"/>
                    </a:ext>
                  </a:extLst>
                </a:gridCol>
              </a:tblGrid>
              <a:tr h="478813">
                <a:tc>
                  <a:txBody>
                    <a:bodyPr/>
                    <a:lstStyle/>
                    <a:p>
                      <a:pPr algn="ctr">
                        <a:lnSpc>
                          <a:spcPct val="115000"/>
                        </a:lnSpc>
                        <a:spcAft>
                          <a:spcPts val="0"/>
                        </a:spcAft>
                      </a:pPr>
                      <a:r>
                        <a:rPr lang="ru-RU" sz="1000" b="1" dirty="0">
                          <a:solidFill>
                            <a:schemeClr val="bg1"/>
                          </a:solidFill>
                          <a:latin typeface="Times New Roman"/>
                          <a:ea typeface="Times New Roman"/>
                          <a:cs typeface="Times New Roman"/>
                        </a:rPr>
                        <a:t>безвозмездные, в том числе</a:t>
                      </a:r>
                      <a:endParaRPr lang="ru-RU" sz="10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58 984,56</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62,99</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43 415,94</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51,41</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39 881,95</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47,06</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19 581,08</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31,11</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17 971,12</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Calibri"/>
                          <a:ea typeface="Times New Roman"/>
                          <a:cs typeface="Times New Roman"/>
                        </a:rPr>
                        <a:t>27,46</a:t>
                      </a:r>
                      <a:endParaRPr lang="ru-RU" sz="90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414561626"/>
                  </a:ext>
                </a:extLst>
              </a:tr>
              <a:tr h="957626">
                <a:tc>
                  <a:txBody>
                    <a:bodyPr/>
                    <a:lstStyle/>
                    <a:p>
                      <a:pPr algn="ctr">
                        <a:lnSpc>
                          <a:spcPct val="115000"/>
                        </a:lnSpc>
                        <a:spcAft>
                          <a:spcPts val="0"/>
                        </a:spcAft>
                      </a:pPr>
                      <a:r>
                        <a:rPr lang="ru-RU" sz="1000" dirty="0">
                          <a:solidFill>
                            <a:schemeClr val="bg1"/>
                          </a:solidFill>
                          <a:latin typeface="Times New Roman"/>
                          <a:ea typeface="Times New Roman"/>
                          <a:cs typeface="Times New Roman"/>
                        </a:rPr>
                        <a:t>дотация на выравнивание бюджетной обеспеченности</a:t>
                      </a: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14 124,90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23,95</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15 573,20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35,87</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16 397,30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41,11</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16 613,40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84,84</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15 741,70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Calibri"/>
                          <a:ea typeface="Times New Roman"/>
                          <a:cs typeface="Times New Roman"/>
                        </a:rPr>
                        <a:t>87,59</a:t>
                      </a:r>
                      <a:endParaRPr lang="ru-RU" sz="90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756001415"/>
                  </a:ext>
                </a:extLst>
              </a:tr>
              <a:tr h="718220">
                <a:tc>
                  <a:txBody>
                    <a:bodyPr/>
                    <a:lstStyle/>
                    <a:p>
                      <a:pPr algn="ctr">
                        <a:lnSpc>
                          <a:spcPct val="115000"/>
                        </a:lnSpc>
                        <a:spcAft>
                          <a:spcPts val="0"/>
                        </a:spcAft>
                      </a:pPr>
                      <a:r>
                        <a:rPr lang="ru-RU" sz="1000" dirty="0">
                          <a:solidFill>
                            <a:schemeClr val="bg1"/>
                          </a:solidFill>
                          <a:latin typeface="Times New Roman"/>
                          <a:ea typeface="Times New Roman"/>
                          <a:cs typeface="Times New Roman"/>
                        </a:rPr>
                        <a:t>целевые межбюджетные трансферты</a:t>
                      </a: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44 259,66</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75,04</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27 842,74</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64,13</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23 484,65</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58,89</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2 967,68</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15,16</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2 229,42</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Calibri"/>
                          <a:ea typeface="Times New Roman"/>
                          <a:cs typeface="Times New Roman"/>
                        </a:rPr>
                        <a:t>12,41</a:t>
                      </a:r>
                      <a:endParaRPr lang="ru-RU" sz="90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3718554909"/>
                  </a:ext>
                </a:extLst>
              </a:tr>
              <a:tr h="478813">
                <a:tc>
                  <a:txBody>
                    <a:bodyPr/>
                    <a:lstStyle/>
                    <a:p>
                      <a:pPr algn="ctr">
                        <a:lnSpc>
                          <a:spcPct val="115000"/>
                        </a:lnSpc>
                        <a:spcAft>
                          <a:spcPts val="0"/>
                        </a:spcAft>
                      </a:pPr>
                      <a:r>
                        <a:rPr lang="ru-RU" sz="1000" dirty="0">
                          <a:solidFill>
                            <a:schemeClr val="bg1"/>
                          </a:solidFill>
                          <a:latin typeface="Times New Roman"/>
                          <a:ea typeface="Times New Roman"/>
                          <a:cs typeface="Times New Roman"/>
                        </a:rPr>
                        <a:t>прочие безвозмездные поступления</a:t>
                      </a: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600,00</a:t>
                      </a:r>
                      <a:endParaRPr lang="ru-RU" sz="900">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1,02</a:t>
                      </a:r>
                      <a:endParaRPr lang="ru-RU" sz="900">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0,00</a:t>
                      </a:r>
                      <a:endParaRPr lang="ru-RU" sz="900">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0,00</a:t>
                      </a:r>
                      <a:endParaRPr lang="ru-RU" sz="900">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 </a:t>
                      </a:r>
                      <a:endParaRPr lang="ru-RU" sz="900">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 </a:t>
                      </a:r>
                      <a:endParaRPr lang="ru-RU" sz="900">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 </a:t>
                      </a:r>
                      <a:endParaRPr lang="ru-RU" sz="900">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 </a:t>
                      </a:r>
                      <a:endParaRPr lang="ru-RU" sz="900">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 </a:t>
                      </a:r>
                      <a:endParaRPr lang="ru-RU" sz="900">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dirty="0">
                          <a:solidFill>
                            <a:srgbClr val="000000"/>
                          </a:solidFill>
                          <a:latin typeface="Times New Roman"/>
                          <a:ea typeface="Times New Roman"/>
                          <a:cs typeface="Times New Roman"/>
                        </a:rPr>
                        <a:t> </a:t>
                      </a:r>
                      <a:endParaRPr lang="ru-RU" sz="900" dirty="0">
                        <a:latin typeface="Times New Roman"/>
                        <a:ea typeface="Times New Roman"/>
                        <a:cs typeface="Times New Roman"/>
                      </a:endParaRPr>
                    </a:p>
                  </a:txBody>
                  <a:tcPr marL="68580" marR="68580" marT="0" marB="0" anchor="b"/>
                </a:tc>
                <a:extLst>
                  <a:ext uri="{0D108BD9-81ED-4DB2-BD59-A6C34878D82A}">
                    <a16:rowId xmlns:a16="http://schemas.microsoft.com/office/drawing/2014/main" xmlns="" val="1348578388"/>
                  </a:ext>
                </a:extLst>
              </a:tr>
            </a:tbl>
          </a:graphicData>
        </a:graphic>
      </p:graphicFrame>
    </p:spTree>
    <p:extLst>
      <p:ext uri="{BB962C8B-B14F-4D97-AF65-F5344CB8AC3E}">
        <p14:creationId xmlns:p14="http://schemas.microsoft.com/office/powerpoint/2010/main" xmlns="" val="336291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11</a:t>
            </a:r>
          </a:p>
        </p:txBody>
      </p:sp>
      <p:sp>
        <p:nvSpPr>
          <p:cNvPr id="6" name="Заголовок 5"/>
          <p:cNvSpPr>
            <a:spLocks noGrp="1"/>
          </p:cNvSpPr>
          <p:nvPr>
            <p:ph type="title"/>
          </p:nvPr>
        </p:nvSpPr>
        <p:spPr>
          <a:xfrm rot="10800000" flipH="1" flipV="1">
            <a:off x="1591056" y="91440"/>
            <a:ext cx="8814816" cy="918210"/>
          </a:xfrm>
        </p:spPr>
        <p:txBody>
          <a:bodyPr>
            <a:normAutofit/>
          </a:bodyPr>
          <a:lstStyle/>
          <a:p>
            <a:r>
              <a:rPr lang="ru-RU"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БЮДЖЕТ ДЛЯ ГРАЖДАН </a:t>
            </a:r>
            <a:endParaRPr lang="ru-RU" dirty="0"/>
          </a:p>
        </p:txBody>
      </p:sp>
      <p:sp>
        <p:nvSpPr>
          <p:cNvPr id="7" name="Заголовок 5"/>
          <p:cNvSpPr txBox="1">
            <a:spLocks/>
          </p:cNvSpPr>
          <p:nvPr/>
        </p:nvSpPr>
        <p:spPr>
          <a:xfrm rot="10800000" flipH="1" flipV="1">
            <a:off x="540639" y="5681663"/>
            <a:ext cx="10915650" cy="91821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ru-RU" sz="4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Прогнозируемые поступления доходов в бюджет </a:t>
            </a:r>
            <a:r>
              <a:rPr lang="ru-RU" sz="40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Дружногорского</a:t>
            </a:r>
            <a:r>
              <a:rPr lang="ru-RU" sz="4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 городского поселения на </a:t>
            </a:r>
            <a:r>
              <a:rPr lang="ru-RU" sz="40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2024 </a:t>
            </a:r>
            <a:r>
              <a:rPr lang="ru-RU" sz="4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год</a:t>
            </a:r>
            <a:endParaRPr lang="ru-RU" sz="4000" dirty="0"/>
          </a:p>
        </p:txBody>
      </p:sp>
      <p:pic>
        <p:nvPicPr>
          <p:cNvPr id="8" name="Picture 2" descr="http://drujnayagorka.ru/images/gerb_d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07249" y="1454460"/>
            <a:ext cx="2582429" cy="27212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880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a:t>
            </a:r>
            <a:r>
              <a:rPr lang="ru-RU" sz="3200" dirty="0" smtClean="0">
                <a:solidFill>
                  <a:prstClr val="black"/>
                </a:solidFill>
                <a:latin typeface="Times New Roman" panose="02020603050405020304" pitchFamily="18" charset="0"/>
                <a:cs typeface="Times New Roman" panose="02020603050405020304" pitchFamily="18" charset="0"/>
              </a:rPr>
              <a:t>поселения на 2024 г.</a:t>
            </a:r>
            <a:endParaRPr lang="ru-RU" dirty="0"/>
          </a:p>
        </p:txBody>
      </p:sp>
      <p:graphicFrame>
        <p:nvGraphicFramePr>
          <p:cNvPr id="2" name="Таблица 1"/>
          <p:cNvGraphicFramePr>
            <a:graphicFrameLocks noGrp="1"/>
          </p:cNvGraphicFramePr>
          <p:nvPr/>
        </p:nvGraphicFramePr>
        <p:xfrm>
          <a:off x="838200" y="1825625"/>
          <a:ext cx="10904220" cy="4737735"/>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xmlns="" val="3645342398"/>
                    </a:ext>
                  </a:extLst>
                </a:gridCol>
                <a:gridCol w="3177540">
                  <a:extLst>
                    <a:ext uri="{9D8B030D-6E8A-4147-A177-3AD203B41FA5}">
                      <a16:colId xmlns:a16="http://schemas.microsoft.com/office/drawing/2014/main" xmlns="" val="4075643040"/>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2024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2024год </a:t>
                      </a:r>
                      <a:r>
                        <a:rPr lang="ru-RU" sz="1800" dirty="0">
                          <a:latin typeface="Times New Roman" panose="02020603050405020304" pitchFamily="18" charset="0"/>
                          <a:cs typeface="Times New Roman" panose="02020603050405020304" pitchFamily="18" charset="0"/>
                        </a:rPr>
                        <a:t>(тыс.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895363"/>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НАЛОГОВЫЕ И 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44 867,00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863159"/>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налоговые доходы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21 377,00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5281899"/>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4 300,00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35422443"/>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4 300,00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6833151"/>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Акцизы по подакцизным товарам (продукции), производимым на территории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16593367"/>
                  </a:ext>
                </a:extLst>
              </a:tr>
              <a:tr h="370840">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Доходы от уплаты акцизов на дизельное топливо,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8845947"/>
                  </a:ext>
                </a:extLst>
              </a:tr>
            </a:tbl>
          </a:graphicData>
        </a:graphic>
      </p:graphicFrame>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311889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13</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nvGraphicFramePr>
        <p:xfrm>
          <a:off x="838200" y="1825625"/>
          <a:ext cx="10904220" cy="4864735"/>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xmlns="" val="807132336"/>
                    </a:ext>
                  </a:extLst>
                </a:gridCol>
                <a:gridCol w="3177540">
                  <a:extLst>
                    <a:ext uri="{9D8B030D-6E8A-4147-A177-3AD203B41FA5}">
                      <a16:colId xmlns:a16="http://schemas.microsoft.com/office/drawing/2014/main" xmlns="" val="1415168704"/>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2024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2024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37219217"/>
                  </a:ext>
                </a:extLst>
              </a:tr>
              <a:tr h="370840">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Доходы от уплаты акцизов на автомобильный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71254249"/>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a:t>
                      </a:r>
                      <a:r>
                        <a:rPr lang="ru-RU" sz="1600" b="1" i="0" u="none" strike="noStrike" dirty="0" smtClean="0">
                          <a:effectLst/>
                          <a:latin typeface="Times New Roman" panose="02020603050405020304" pitchFamily="18" charset="0"/>
                        </a:rPr>
                        <a:t>200,00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75353365"/>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 взимаемый по ставкам, применяемым к объектам налогообложения, расположенным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a:t>
                      </a:r>
                      <a:r>
                        <a:rPr lang="ru-RU" sz="1600" b="0" i="0" u="none" strike="noStrike" dirty="0" smtClean="0">
                          <a:effectLst/>
                          <a:latin typeface="Times New Roman" panose="02020603050405020304" pitchFamily="18" charset="0"/>
                        </a:rPr>
                        <a:t>200,00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63236202"/>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Земельный налог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12 900,00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36788376"/>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с организаций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6 000,00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25044816"/>
                  </a:ext>
                </a:extLst>
              </a:tr>
              <a:tr h="370840">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Земельный налог с организаций, обладающих земельным участком, расположенным в границах городских поселений (сумма платежа (перерасчеты, недоимка и задолженность по соответствующему платежу, в том числе по отмененному)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6 000,00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4505112"/>
                  </a:ext>
                </a:extLst>
              </a:tr>
              <a:tr h="370840">
                <a:tc>
                  <a:txBody>
                    <a:bodyPr/>
                    <a:lstStyle/>
                    <a:p>
                      <a:pPr algn="ctr" fontAlgn="b"/>
                      <a:r>
                        <a:rPr lang="ru-RU" sz="1600" b="0" i="0" u="none" strike="noStrike" dirty="0">
                          <a:solidFill>
                            <a:srgbClr val="000000"/>
                          </a:solidFill>
                          <a:effectLst/>
                          <a:latin typeface="Times New Roman" panose="02020603050405020304" pitchFamily="18" charset="0"/>
                        </a:rPr>
                        <a:t>Земельный налог с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7 956,00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16050898"/>
                  </a:ext>
                </a:extLst>
              </a:tr>
            </a:tbl>
          </a:graphicData>
        </a:graphic>
      </p:graphicFrame>
    </p:spTree>
    <p:extLst>
      <p:ext uri="{BB962C8B-B14F-4D97-AF65-F5344CB8AC3E}">
        <p14:creationId xmlns:p14="http://schemas.microsoft.com/office/powerpoint/2010/main" xmlns="" val="1964442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14</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nvGraphicFramePr>
        <p:xfrm>
          <a:off x="838200" y="1825625"/>
          <a:ext cx="10904220" cy="4746625"/>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xmlns="" val="2900517728"/>
                    </a:ext>
                  </a:extLst>
                </a:gridCol>
                <a:gridCol w="3177540">
                  <a:extLst>
                    <a:ext uri="{9D8B030D-6E8A-4147-A177-3AD203B41FA5}">
                      <a16:colId xmlns:a16="http://schemas.microsoft.com/office/drawing/2014/main" xmlns="" val="3529228576"/>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2024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2024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06311185"/>
                  </a:ext>
                </a:extLst>
              </a:tr>
              <a:tr h="370840">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Земельный налог с физических лиц, обладающих земельным участком, расположенным в границах городских поселений (сумма платежа (перерасчеты, недоимка и задолженность по соответствующему платежу, в том числе по отмененному)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7 956,00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12112549"/>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23 490,00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61291016"/>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ИСПОЛЬЗОВАНИЯ ИМУЩЕСТВА, НАХОДЯЩЕГОСЯ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5 140,00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1599717"/>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городских поселений, а также средства от продажи права на заключение договоров аренды указанных земельных участков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55530642"/>
                  </a:ext>
                </a:extLst>
              </a:tr>
              <a:tr h="370840">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Доходы от сдачи в аренду имущества, находящегося в оперативном управлении органов управления городских поселений и созданных ими учреждений (за исключением имущества муниципальных бюджетных и автономных учреждений)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45211111"/>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Доходы от сдачи в аренду имущества, составляющего казну городских поселений (за исключением земельных участков)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65739369"/>
                  </a:ext>
                </a:extLst>
              </a:tr>
            </a:tbl>
          </a:graphicData>
        </a:graphic>
      </p:graphicFrame>
    </p:spTree>
    <p:extLst>
      <p:ext uri="{BB962C8B-B14F-4D97-AF65-F5344CB8AC3E}">
        <p14:creationId xmlns:p14="http://schemas.microsoft.com/office/powerpoint/2010/main" xmlns="" val="422316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15</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nvGraphicFramePr>
        <p:xfrm>
          <a:off x="838200" y="1825625"/>
          <a:ext cx="10904220" cy="4565139"/>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xmlns="" val="2628953622"/>
                    </a:ext>
                  </a:extLst>
                </a:gridCol>
                <a:gridCol w="3177540">
                  <a:extLst>
                    <a:ext uri="{9D8B030D-6E8A-4147-A177-3AD203B41FA5}">
                      <a16:colId xmlns:a16="http://schemas.microsoft.com/office/drawing/2014/main" xmlns="" val="376484522"/>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2024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2024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91013863"/>
                  </a:ext>
                </a:extLst>
              </a:tr>
              <a:tr h="370840">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прочие доходы от использования имущества /</a:t>
                      </a:r>
                      <a:r>
                        <a:rPr lang="ru-RU" sz="1600" b="0" i="0" u="none" strike="noStrike" dirty="0" err="1">
                          <a:effectLst/>
                          <a:latin typeface="Times New Roman" panose="02020603050405020304" pitchFamily="18" charset="0"/>
                          <a:cs typeface="Times New Roman" panose="02020603050405020304" pitchFamily="18" charset="0"/>
                        </a:rPr>
                        <a:t>найм</a:t>
                      </a:r>
                      <a:r>
                        <a:rPr lang="ru-RU" sz="1600" b="0" i="0" u="none" strike="noStrike" dirty="0">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1</a:t>
                      </a:r>
                      <a:r>
                        <a:rPr lang="ru-RU" sz="1600" b="0" i="0" u="none" strike="noStrike" baseline="0" dirty="0" smtClean="0">
                          <a:effectLst/>
                          <a:latin typeface="Times New Roman" panose="02020603050405020304" pitchFamily="18" charset="0"/>
                          <a:cs typeface="Times New Roman" panose="02020603050405020304" pitchFamily="18" charset="0"/>
                        </a:rPr>
                        <a:t> 200,00</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0033458"/>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cs typeface="Times New Roman" panose="02020603050405020304" pitchFamily="18" charset="0"/>
                        </a:rPr>
                        <a:t>1 450,00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545194"/>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Прочие доходы от оказания платных услуг (работ) получателями средств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1 150,00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3081880"/>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Прочие доходы от компенсации затрат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300,00</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29492998"/>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МАТЕРИАЛЬНЫХ И НЕМАТЕРИАЛЬНЫХ АКТИВОВ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16 900,00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22069831"/>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находящихся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16 900,00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6418029"/>
                  </a:ext>
                </a:extLst>
              </a:tr>
              <a:tr h="675764">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государственная собственность на которые не разграничена и которые расположены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 16 900,00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3893891"/>
                  </a:ext>
                </a:extLst>
              </a:tr>
              <a:tr h="370840">
                <a:tc>
                  <a:txBody>
                    <a:bodyPr/>
                    <a:lstStyle/>
                    <a:p>
                      <a:pPr algn="ctr" fontAlgn="b"/>
                      <a:r>
                        <a:rPr lang="ru-RU" sz="1600" b="1" i="0" u="none" strike="noStrike" dirty="0">
                          <a:solidFill>
                            <a:srgbClr val="000000"/>
                          </a:solidFill>
                          <a:effectLst/>
                          <a:latin typeface="Times New Roman" panose="02020603050405020304" pitchFamily="18" charset="0"/>
                        </a:rPr>
                        <a:t>БЕЗВОЗМЕЗДНЫЕ ПОСТУПЛЕНИЯ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39 881,95</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88866885"/>
                  </a:ext>
                </a:extLst>
              </a:tr>
            </a:tbl>
          </a:graphicData>
        </a:graphic>
      </p:graphicFrame>
    </p:spTree>
    <p:extLst>
      <p:ext uri="{BB962C8B-B14F-4D97-AF65-F5344CB8AC3E}">
        <p14:creationId xmlns:p14="http://schemas.microsoft.com/office/powerpoint/2010/main" xmlns="" val="59396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xmlns="" val="1050326567"/>
              </p:ext>
            </p:extLst>
          </p:nvPr>
        </p:nvGraphicFramePr>
        <p:xfrm>
          <a:off x="838200" y="1352549"/>
          <a:ext cx="10904220" cy="4766061"/>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xmlns="" val="659497474"/>
                    </a:ext>
                  </a:extLst>
                </a:gridCol>
                <a:gridCol w="3177540">
                  <a:extLst>
                    <a:ext uri="{9D8B030D-6E8A-4147-A177-3AD203B41FA5}">
                      <a16:colId xmlns:a16="http://schemas.microsoft.com/office/drawing/2014/main" xmlns="" val="2429215496"/>
                    </a:ext>
                  </a:extLst>
                </a:gridCol>
              </a:tblGrid>
              <a:tr h="939383">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2024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Источник доходов</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2024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03480892"/>
                  </a:ext>
                </a:extLst>
              </a:tr>
              <a:tr h="510789">
                <a:tc>
                  <a:txBody>
                    <a:bodyPr/>
                    <a:lstStyle/>
                    <a:p>
                      <a:pPr algn="ctr" fontAlgn="b"/>
                      <a:r>
                        <a:rPr lang="ru-RU" sz="1600" b="1" i="0" u="none" strike="noStrike" dirty="0">
                          <a:solidFill>
                            <a:srgbClr val="000000"/>
                          </a:solidFill>
                          <a:effectLst/>
                          <a:latin typeface="Times New Roman" panose="02020603050405020304" pitchFamily="18" charset="0"/>
                        </a:rPr>
                        <a:t>БЕЗВОЗМЕЗДНЫЕ ПОСТУПЛЕНИЯ ОТ ДРУГИХ БЮДЖЕТОВ БЮДЖЕТНОЙ СИСТЕМЫ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39 881,95</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84854078"/>
                  </a:ext>
                </a:extLst>
              </a:tr>
              <a:tr h="510789">
                <a:tc>
                  <a:txBody>
                    <a:bodyPr/>
                    <a:lstStyle/>
                    <a:p>
                      <a:pPr algn="ctr" fontAlgn="b"/>
                      <a:r>
                        <a:rPr lang="ru-RU" sz="1600" b="0" i="0" u="none" strike="noStrike" dirty="0">
                          <a:solidFill>
                            <a:srgbClr val="000000"/>
                          </a:solidFill>
                          <a:effectLst/>
                          <a:latin typeface="Times New Roman" panose="02020603050405020304" pitchFamily="18" charset="0"/>
                        </a:rPr>
                        <a:t>Дотации бюджетам городских поселений на выравнивание бюджетной обеспеченности из бюджетов муниципальных районов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16 397,30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04481158"/>
                  </a:ext>
                </a:extLst>
              </a:tr>
              <a:tr h="510789">
                <a:tc>
                  <a:txBody>
                    <a:bodyPr/>
                    <a:lstStyle/>
                    <a:p>
                      <a:pPr algn="ctr" fontAlgn="b"/>
                      <a:r>
                        <a:rPr lang="ru-RU" sz="1600" b="1" i="0" u="none" strike="noStrike">
                          <a:solidFill>
                            <a:srgbClr val="000000"/>
                          </a:solidFill>
                          <a:effectLst/>
                          <a:latin typeface="Times New Roman" panose="02020603050405020304" pitchFamily="18" charset="0"/>
                        </a:rPr>
                        <a:t>Субсидии бюджетам бюджетной системы  Российской Федерации (межбюджетные субсидии)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21 652,63</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8876977"/>
                  </a:ext>
                </a:extLst>
              </a:tr>
              <a:tr h="380972">
                <a:tc>
                  <a:txBody>
                    <a:bodyPr/>
                    <a:lstStyle/>
                    <a:p>
                      <a:pPr algn="ctr" fontAlgn="ctr"/>
                      <a:r>
                        <a:rPr lang="ru-RU" sz="1600" b="0" i="0" u="none" strike="noStrike" dirty="0">
                          <a:effectLst/>
                          <a:latin typeface="Times New Roman" panose="02020603050405020304" pitchFamily="18" charset="0"/>
                        </a:rPr>
                        <a:t>Прочие субсидии бюджетам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12 652,63</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93557420"/>
                  </a:ext>
                </a:extLst>
              </a:tr>
              <a:tr h="510789">
                <a:tc>
                  <a:txBody>
                    <a:bodyPr/>
                    <a:lstStyle/>
                    <a:p>
                      <a:pPr algn="ctr" fontAlgn="b"/>
                      <a:r>
                        <a:rPr lang="ru-RU" sz="1600" b="1" i="0" u="none" strike="noStrike" dirty="0">
                          <a:solidFill>
                            <a:srgbClr val="000000"/>
                          </a:solidFill>
                          <a:effectLst/>
                          <a:latin typeface="Times New Roman" panose="02020603050405020304" pitchFamily="18" charset="0"/>
                        </a:rPr>
                        <a:t>Субвенции бюджетам субъектов Российской Федерации и муниципальных образований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332,02</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73802329"/>
                  </a:ext>
                </a:extLst>
              </a:tr>
              <a:tr h="510789">
                <a:tc>
                  <a:txBody>
                    <a:bodyPr/>
                    <a:lstStyle/>
                    <a:p>
                      <a:pPr algn="ctr" fontAlgn="b"/>
                      <a:r>
                        <a:rPr lang="ru-RU" sz="1600" b="0" i="0" u="none" strike="noStrike" dirty="0">
                          <a:solidFill>
                            <a:srgbClr val="000000"/>
                          </a:solidFill>
                          <a:effectLst/>
                          <a:latin typeface="Times New Roman" panose="02020603050405020304" pitchFamily="18" charset="0"/>
                        </a:rPr>
                        <a:t>Субвенции бюджетам городских поселений на осуществление первичного воинского учета на территориях, где отсутствуют военные комиссариаты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328,5</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17535981"/>
                  </a:ext>
                </a:extLst>
              </a:tr>
              <a:tr h="510789">
                <a:tc>
                  <a:txBody>
                    <a:bodyPr/>
                    <a:lstStyle/>
                    <a:p>
                      <a:pPr algn="ctr" fontAlgn="b"/>
                      <a:r>
                        <a:rPr lang="ru-RU" sz="1600" b="0" i="0" u="none" strike="noStrike" dirty="0">
                          <a:effectLst/>
                          <a:latin typeface="Arial Narrow" panose="020B0606020202030204" pitchFamily="34" charset="0"/>
                        </a:rPr>
                        <a:t>Субвенции бюджетам городских поселений на выполнение передаваемых полномочий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3,52</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33872223"/>
                  </a:ext>
                </a:extLst>
              </a:tr>
              <a:tr h="380972">
                <a:tc>
                  <a:txBody>
                    <a:bodyPr/>
                    <a:lstStyle/>
                    <a:p>
                      <a:pPr algn="ctr" fontAlgn="b"/>
                      <a:r>
                        <a:rPr lang="ru-RU" sz="1600" b="1" i="0" u="none" strike="noStrike" dirty="0">
                          <a:solidFill>
                            <a:srgbClr val="000000"/>
                          </a:solidFill>
                          <a:effectLst/>
                          <a:latin typeface="Times New Roman" panose="02020603050405020304" pitchFamily="18" charset="0"/>
                        </a:rPr>
                        <a:t>Доходы бюджета - Всего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84 748,95</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74514595"/>
                  </a:ext>
                </a:extLst>
              </a:tr>
            </a:tbl>
          </a:graphicData>
        </a:graphic>
      </p:graphicFrame>
    </p:spTree>
    <p:extLst>
      <p:ext uri="{BB962C8B-B14F-4D97-AF65-F5344CB8AC3E}">
        <p14:creationId xmlns:p14="http://schemas.microsoft.com/office/powerpoint/2010/main" xmlns="" val="2885686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723331"/>
          </a:xfrm>
        </p:spPr>
        <p:txBody>
          <a:bodyPr>
            <a:normAutofit/>
          </a:bodyPr>
          <a:lstStyle/>
          <a:p>
            <a:pPr algn="ctr"/>
            <a:r>
              <a:rPr lang="ru-RU" sz="3200" dirty="0">
                <a:latin typeface="Times New Roman" panose="02020603050405020304" pitchFamily="18" charset="0"/>
                <a:cs typeface="Times New Roman" panose="02020603050405020304" pitchFamily="18" charset="0"/>
              </a:rPr>
              <a:t>БЮДЖЕТ</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17</a:t>
            </a:r>
          </a:p>
        </p:txBody>
      </p:sp>
      <p:graphicFrame>
        <p:nvGraphicFramePr>
          <p:cNvPr id="6" name="Диаграмма 5"/>
          <p:cNvGraphicFramePr/>
          <p:nvPr>
            <p:extLst>
              <p:ext uri="{D42A27DB-BD31-4B8C-83A1-F6EECF244321}">
                <p14:modId xmlns:p14="http://schemas.microsoft.com/office/powerpoint/2010/main" xmlns="" val="2878182708"/>
              </p:ext>
            </p:extLst>
          </p:nvPr>
        </p:nvGraphicFramePr>
        <p:xfrm>
          <a:off x="653415" y="723331"/>
          <a:ext cx="10872470" cy="6009362"/>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1125529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1" y="0"/>
            <a:ext cx="9201150" cy="723331"/>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Доходная часть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ГП на </a:t>
            </a:r>
            <a:r>
              <a:rPr lang="ru-RU" sz="3200" dirty="0" smtClean="0">
                <a:latin typeface="Times New Roman" panose="02020603050405020304" pitchFamily="18" charset="0"/>
                <a:cs typeface="Times New Roman" panose="02020603050405020304" pitchFamily="18" charset="0"/>
              </a:rPr>
              <a:t>2024 </a:t>
            </a:r>
            <a:r>
              <a:rPr lang="ru-RU" sz="3200" dirty="0">
                <a:latin typeface="Times New Roman" panose="02020603050405020304" pitchFamily="18" charset="0"/>
                <a:cs typeface="Times New Roman" panose="02020603050405020304" pitchFamily="18" charset="0"/>
              </a:rPr>
              <a:t>год</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18</a:t>
            </a:r>
          </a:p>
        </p:txBody>
      </p:sp>
      <p:graphicFrame>
        <p:nvGraphicFramePr>
          <p:cNvPr id="6" name="Диаграмма 5"/>
          <p:cNvGraphicFramePr/>
          <p:nvPr>
            <p:extLst>
              <p:ext uri="{D42A27DB-BD31-4B8C-83A1-F6EECF244321}">
                <p14:modId xmlns:p14="http://schemas.microsoft.com/office/powerpoint/2010/main" xmlns="" val="3296057325"/>
              </p:ext>
            </p:extLst>
          </p:nvPr>
        </p:nvGraphicFramePr>
        <p:xfrm>
          <a:off x="152400" y="719666"/>
          <a:ext cx="11780520" cy="5879254"/>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324491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0"/>
            <a:ext cx="9201150" cy="723331"/>
          </a:xfrm>
        </p:spPr>
        <p:txBody>
          <a:bodyPr>
            <a:normAutofit fontScale="90000"/>
          </a:bodyPr>
          <a:lstStyle/>
          <a:p>
            <a:pPr algn="ctr"/>
            <a:r>
              <a:rPr lang="ru-RU" sz="2800" dirty="0">
                <a:latin typeface="Times New Roman" panose="02020603050405020304" pitchFamily="18" charset="0"/>
                <a:cs typeface="Times New Roman" panose="02020603050405020304" pitchFamily="18" charset="0"/>
              </a:rPr>
              <a:t>Собственные доходы бюджета </a:t>
            </a:r>
            <a:r>
              <a:rPr lang="ru-RU" sz="2800" dirty="0" err="1">
                <a:latin typeface="Times New Roman" panose="02020603050405020304" pitchFamily="18" charset="0"/>
                <a:cs typeface="Times New Roman" panose="02020603050405020304" pitchFamily="18" charset="0"/>
              </a:rPr>
              <a:t>Дружногорского</a:t>
            </a:r>
            <a:r>
              <a:rPr lang="ru-RU" sz="2800" dirty="0">
                <a:latin typeface="Times New Roman" panose="02020603050405020304" pitchFamily="18" charset="0"/>
                <a:cs typeface="Times New Roman" panose="02020603050405020304" pitchFamily="18" charset="0"/>
              </a:rPr>
              <a:t> ГП  на </a:t>
            </a:r>
            <a:r>
              <a:rPr lang="ru-RU" sz="2800" dirty="0" smtClean="0">
                <a:latin typeface="Times New Roman" panose="02020603050405020304" pitchFamily="18" charset="0"/>
                <a:cs typeface="Times New Roman" panose="02020603050405020304" pitchFamily="18" charset="0"/>
              </a:rPr>
              <a:t>2024 </a:t>
            </a:r>
            <a:r>
              <a:rPr lang="ru-RU" sz="2800" dirty="0">
                <a:latin typeface="Times New Roman" panose="02020603050405020304" pitchFamily="18" charset="0"/>
                <a:cs typeface="Times New Roman" panose="02020603050405020304" pitchFamily="18" charset="0"/>
              </a:rPr>
              <a:t>год</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19</a:t>
            </a:r>
          </a:p>
        </p:txBody>
      </p:sp>
      <p:graphicFrame>
        <p:nvGraphicFramePr>
          <p:cNvPr id="6" name="Диаграмма 5"/>
          <p:cNvGraphicFramePr/>
          <p:nvPr>
            <p:extLst>
              <p:ext uri="{D42A27DB-BD31-4B8C-83A1-F6EECF244321}">
                <p14:modId xmlns:p14="http://schemas.microsoft.com/office/powerpoint/2010/main" xmlns="" val="369555910"/>
              </p:ext>
            </p:extLst>
          </p:nvPr>
        </p:nvGraphicFramePr>
        <p:xfrm>
          <a:off x="447333" y="723331"/>
          <a:ext cx="11299190" cy="5909734"/>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361325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6572250"/>
          </a:xfrm>
        </p:spPr>
        <p:txBody>
          <a:bodyPr>
            <a:normAutofit/>
          </a:bodyPr>
          <a:lstStyle/>
          <a:p>
            <a:pPr algn="ctr"/>
            <a:r>
              <a:rPr lang="ru-RU" sz="3200" dirty="0" err="1">
                <a:latin typeface="Times New Roman" panose="02020603050405020304" pitchFamily="18" charset="0"/>
                <a:cs typeface="Times New Roman" panose="02020603050405020304" pitchFamily="18" charset="0"/>
              </a:rPr>
              <a:t>Дружногорское</a:t>
            </a:r>
            <a:r>
              <a:rPr lang="ru-RU" sz="3200" dirty="0">
                <a:latin typeface="Times New Roman" panose="02020603050405020304" pitchFamily="18" charset="0"/>
                <a:cs typeface="Times New Roman" panose="02020603050405020304" pitchFamily="18" charset="0"/>
              </a:rPr>
              <a:t> городское поселение</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Гатчинского муниципального района</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Ленинградской области</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Административно-территориальное устройство</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1800" dirty="0"/>
              <a:t>Поселение граничит на севере – с Сиверским городским поселением, на востоке – с </a:t>
            </a:r>
            <a:r>
              <a:rPr lang="ru-RU" sz="1800" dirty="0" err="1"/>
              <a:t>Вырицким</a:t>
            </a:r>
            <a:r>
              <a:rPr lang="ru-RU" sz="1800" dirty="0"/>
              <a:t> городским поселением, на западе – с Рождественским сельским поселением, на юге – с </a:t>
            </a:r>
            <a:r>
              <a:rPr lang="ru-RU" sz="1800" dirty="0" err="1"/>
              <a:t>Лужским</a:t>
            </a:r>
            <a:r>
              <a:rPr lang="ru-RU" sz="1800" dirty="0"/>
              <a:t> муниципальным районом Ленобласти.</a:t>
            </a:r>
            <a:br>
              <a:rPr lang="ru-RU" sz="1800" dirty="0"/>
            </a:br>
            <a:r>
              <a:rPr lang="ru-RU" sz="1800" dirty="0"/>
              <a:t>В состав </a:t>
            </a:r>
            <a:r>
              <a:rPr lang="ru-RU" sz="1800" dirty="0" err="1"/>
              <a:t>Дружногорского</a:t>
            </a:r>
            <a:r>
              <a:rPr lang="ru-RU" sz="1800" dirty="0"/>
              <a:t> городского поселения входит 1 городской поселок и 11 сельских населенных пунктов (1 село, 9 деревень и 1 поселок при ж/д станции). Административный центр поселения – </a:t>
            </a:r>
            <a:r>
              <a:rPr lang="ru-RU" sz="1800" dirty="0" err="1"/>
              <a:t>гп</a:t>
            </a:r>
            <a:r>
              <a:rPr lang="ru-RU" sz="1800" dirty="0"/>
              <a:t>. Дружная Горка.</a:t>
            </a:r>
            <a:br>
              <a:rPr lang="ru-RU" sz="1800" dirty="0"/>
            </a:br>
            <a:r>
              <a:rPr lang="ru-RU" sz="1800" dirty="0"/>
              <a:t>В состав </a:t>
            </a:r>
            <a:r>
              <a:rPr lang="ru-RU" sz="1800" dirty="0" err="1"/>
              <a:t>Дружногорского</a:t>
            </a:r>
            <a:r>
              <a:rPr lang="ru-RU" sz="1800" dirty="0"/>
              <a:t> городского поселения входят следующие населенные пункты:</a:t>
            </a:r>
            <a:br>
              <a:rPr lang="ru-RU" sz="1800" dirty="0"/>
            </a:br>
            <a:r>
              <a:rPr lang="ru-RU" sz="1800" dirty="0"/>
              <a:t>городской поселок Дружная Горка, деревня Заозерье, деревня Зайцево, деревня </a:t>
            </a:r>
            <a:r>
              <a:rPr lang="ru-RU" sz="1800" dirty="0" err="1"/>
              <a:t>Изора</a:t>
            </a:r>
            <a:r>
              <a:rPr lang="ru-RU" sz="1800" dirty="0"/>
              <a:t>, деревня </a:t>
            </a:r>
            <a:r>
              <a:rPr lang="ru-RU" sz="1800" dirty="0" err="1"/>
              <a:t>Кургино</a:t>
            </a:r>
            <a:r>
              <a:rPr lang="ru-RU" sz="1800" dirty="0"/>
              <a:t>, деревня </a:t>
            </a:r>
            <a:r>
              <a:rPr lang="ru-RU" sz="1800" dirty="0" err="1"/>
              <a:t>Лампово</a:t>
            </a:r>
            <a:r>
              <a:rPr lang="ru-RU" sz="1800" dirty="0"/>
              <a:t>, деревня </a:t>
            </a:r>
            <a:r>
              <a:rPr lang="ru-RU" sz="1800" dirty="0" err="1"/>
              <a:t>Лязево</a:t>
            </a:r>
            <a:r>
              <a:rPr lang="ru-RU" sz="1800" dirty="0"/>
              <a:t>, село </a:t>
            </a:r>
            <a:r>
              <a:rPr lang="ru-RU" sz="1800" dirty="0" err="1"/>
              <a:t>Орлино</a:t>
            </a:r>
            <a:r>
              <a:rPr lang="ru-RU" sz="1800" dirty="0"/>
              <a:t>, деревня Остров, деревня </a:t>
            </a:r>
            <a:r>
              <a:rPr lang="ru-RU" sz="1800" dirty="0" err="1"/>
              <a:t>Протасовка</a:t>
            </a:r>
            <a:r>
              <a:rPr lang="ru-RU" sz="1800" dirty="0"/>
              <a:t>, деревня </a:t>
            </a:r>
            <a:r>
              <a:rPr lang="ru-RU" sz="1800" dirty="0" err="1"/>
              <a:t>Симанково</a:t>
            </a:r>
            <a:r>
              <a:rPr lang="ru-RU" sz="1800" dirty="0"/>
              <a:t>, п. ж/д. ст. </a:t>
            </a:r>
            <a:r>
              <a:rPr lang="ru-RU" sz="1800" dirty="0" err="1"/>
              <a:t>Строганово</a:t>
            </a:r>
            <a:r>
              <a:rPr lang="ru-RU" sz="1800" dirty="0"/>
              <a:t>.</a:t>
            </a:r>
            <a:r>
              <a:rPr lang="ru-RU" dirty="0"/>
              <a:t/>
            </a:r>
            <a:br>
              <a:rPr lang="ru-RU" dirty="0"/>
            </a:b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a:t>
            </a:r>
          </a:p>
        </p:txBody>
      </p:sp>
      <p:pic>
        <p:nvPicPr>
          <p:cNvPr id="7" name="Рисунок 6"/>
          <p:cNvPicPr>
            <a:picLocks noChangeAspect="1"/>
          </p:cNvPicPr>
          <p:nvPr/>
        </p:nvPicPr>
        <p:blipFill>
          <a:blip r:embed="rId3"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4266067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
            <a:ext cx="10515600" cy="518160"/>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Структура собственных доходов в </a:t>
            </a:r>
            <a:r>
              <a:rPr lang="ru-RU" sz="3200" dirty="0" smtClean="0">
                <a:latin typeface="Times New Roman" panose="02020603050405020304" pitchFamily="18" charset="0"/>
                <a:cs typeface="Times New Roman" panose="02020603050405020304" pitchFamily="18" charset="0"/>
              </a:rPr>
              <a:t>2024 </a:t>
            </a:r>
            <a:r>
              <a:rPr lang="ru-RU" sz="3200" dirty="0">
                <a:latin typeface="Times New Roman" panose="02020603050405020304" pitchFamily="18" charset="0"/>
                <a:cs typeface="Times New Roman" panose="02020603050405020304" pitchFamily="18" charset="0"/>
              </a:rPr>
              <a:t>году</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a:t>
            </a:r>
          </a:p>
        </p:txBody>
      </p:sp>
      <p:graphicFrame>
        <p:nvGraphicFramePr>
          <p:cNvPr id="6" name="Диаграмма 5"/>
          <p:cNvGraphicFramePr/>
          <p:nvPr>
            <p:extLst>
              <p:ext uri="{D42A27DB-BD31-4B8C-83A1-F6EECF244321}">
                <p14:modId xmlns:p14="http://schemas.microsoft.com/office/powerpoint/2010/main" xmlns="" val="995993216"/>
              </p:ext>
            </p:extLst>
          </p:nvPr>
        </p:nvGraphicFramePr>
        <p:xfrm>
          <a:off x="0" y="723331"/>
          <a:ext cx="12192000" cy="6134669"/>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196113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723331"/>
          </a:xfrm>
        </p:spPr>
        <p:txBody>
          <a:bodyPr>
            <a:normAutofit/>
          </a:bodyPr>
          <a:lstStyle/>
          <a:p>
            <a:pPr algn="ctr"/>
            <a:r>
              <a:rPr lang="ru-RU" sz="3200" dirty="0">
                <a:latin typeface="Times New Roman" panose="02020603050405020304" pitchFamily="18" charset="0"/>
                <a:cs typeface="Times New Roman" panose="02020603050405020304" pitchFamily="18" charset="0"/>
              </a:rPr>
              <a:t>Структура неналоговых доходов в </a:t>
            </a:r>
            <a:r>
              <a:rPr lang="ru-RU" sz="3200" dirty="0" smtClean="0">
                <a:latin typeface="Times New Roman" panose="02020603050405020304" pitchFamily="18" charset="0"/>
                <a:cs typeface="Times New Roman" panose="02020603050405020304" pitchFamily="18" charset="0"/>
              </a:rPr>
              <a:t>2024 </a:t>
            </a:r>
            <a:r>
              <a:rPr lang="ru-RU" sz="3200" dirty="0">
                <a:latin typeface="Times New Roman" panose="02020603050405020304" pitchFamily="18" charset="0"/>
                <a:cs typeface="Times New Roman" panose="02020603050405020304" pitchFamily="18" charset="0"/>
              </a:rPr>
              <a:t>году</a:t>
            </a:r>
          </a:p>
        </p:txBody>
      </p:sp>
      <p:sp>
        <p:nvSpPr>
          <p:cNvPr id="5" name="Блок-схема: ссылка на другую страницу 4"/>
          <p:cNvSpPr/>
          <p:nvPr/>
        </p:nvSpPr>
        <p:spPr>
          <a:xfrm>
            <a:off x="10981690" y="-3665"/>
            <a:ext cx="731520" cy="101331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21</a:t>
            </a:r>
          </a:p>
        </p:txBody>
      </p:sp>
      <p:graphicFrame>
        <p:nvGraphicFramePr>
          <p:cNvPr id="6" name="Диаграмма 5"/>
          <p:cNvGraphicFramePr/>
          <p:nvPr>
            <p:extLst>
              <p:ext uri="{D42A27DB-BD31-4B8C-83A1-F6EECF244321}">
                <p14:modId xmlns:p14="http://schemas.microsoft.com/office/powerpoint/2010/main" xmlns="" val="4123900128"/>
              </p:ext>
            </p:extLst>
          </p:nvPr>
        </p:nvGraphicFramePr>
        <p:xfrm>
          <a:off x="0" y="719666"/>
          <a:ext cx="12192000" cy="6138334"/>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235059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1"/>
            <a:ext cx="9201150" cy="723331"/>
          </a:xfrm>
        </p:spPr>
        <p:txBody>
          <a:bodyPr>
            <a:normAutofit/>
          </a:bodyPr>
          <a:lstStyle/>
          <a:p>
            <a:pPr algn="ctr"/>
            <a:r>
              <a:rPr lang="ru-RU" sz="2800" dirty="0">
                <a:latin typeface="Times New Roman" panose="02020603050405020304" pitchFamily="18" charset="0"/>
                <a:cs typeface="Times New Roman" panose="02020603050405020304" pitchFamily="18" charset="0"/>
              </a:rPr>
              <a:t>Структура доходов от использования имущества </a:t>
            </a:r>
            <a:r>
              <a:rPr lang="ru-RU" sz="2800" dirty="0" smtClean="0">
                <a:latin typeface="Times New Roman" panose="02020603050405020304" pitchFamily="18" charset="0"/>
                <a:cs typeface="Times New Roman" panose="02020603050405020304" pitchFamily="18" charset="0"/>
              </a:rPr>
              <a:t>2024 </a:t>
            </a:r>
            <a:r>
              <a:rPr lang="ru-RU" sz="2800" dirty="0">
                <a:latin typeface="Times New Roman" panose="02020603050405020304" pitchFamily="18" charset="0"/>
                <a:cs typeface="Times New Roman" panose="02020603050405020304" pitchFamily="18" charset="0"/>
              </a:rPr>
              <a:t>год</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a:t>
            </a:r>
          </a:p>
        </p:txBody>
      </p:sp>
      <p:graphicFrame>
        <p:nvGraphicFramePr>
          <p:cNvPr id="6" name="Диаграмма 5"/>
          <p:cNvGraphicFramePr/>
          <p:nvPr>
            <p:extLst>
              <p:ext uri="{D42A27DB-BD31-4B8C-83A1-F6EECF244321}">
                <p14:modId xmlns:p14="http://schemas.microsoft.com/office/powerpoint/2010/main" xmlns="" val="2140779488"/>
              </p:ext>
            </p:extLst>
          </p:nvPr>
        </p:nvGraphicFramePr>
        <p:xfrm>
          <a:off x="0" y="719666"/>
          <a:ext cx="12192000" cy="6138334"/>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127740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23</a:t>
            </a:r>
          </a:p>
        </p:txBody>
      </p:sp>
      <p:graphicFrame>
        <p:nvGraphicFramePr>
          <p:cNvPr id="7" name="Диаграмма 6"/>
          <p:cNvGraphicFramePr/>
          <p:nvPr>
            <p:extLst>
              <p:ext uri="{D42A27DB-BD31-4B8C-83A1-F6EECF244321}">
                <p14:modId xmlns:p14="http://schemas.microsoft.com/office/powerpoint/2010/main" xmlns="" val="4025572375"/>
              </p:ext>
            </p:extLst>
          </p:nvPr>
        </p:nvGraphicFramePr>
        <p:xfrm>
          <a:off x="0" y="719666"/>
          <a:ext cx="12192000"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4" name="Рисунок 3"/>
          <p:cNvPicPr>
            <a:picLocks noChangeAspect="1"/>
          </p:cNvPicPr>
          <p:nvPr/>
        </p:nvPicPr>
        <p:blipFill>
          <a:blip r:embed="rId4" cstate="print"/>
          <a:stretch>
            <a:fillRect/>
          </a:stretch>
        </p:blipFill>
        <p:spPr>
          <a:xfrm>
            <a:off x="257175" y="0"/>
            <a:ext cx="1514475" cy="1009650"/>
          </a:xfrm>
          <a:prstGeom prst="rect">
            <a:avLst/>
          </a:prstGeom>
        </p:spPr>
      </p:pic>
      <p:sp>
        <p:nvSpPr>
          <p:cNvPr id="8" name="Заголовок 1"/>
          <p:cNvSpPr>
            <a:spLocks noGrp="1"/>
          </p:cNvSpPr>
          <p:nvPr>
            <p:ph type="title"/>
          </p:nvPr>
        </p:nvSpPr>
        <p:spPr>
          <a:xfrm>
            <a:off x="1771650" y="-1"/>
            <a:ext cx="9201150" cy="723331"/>
          </a:xfrm>
        </p:spPr>
        <p:txBody>
          <a:bodyPr>
            <a:normAutofit/>
          </a:bodyPr>
          <a:lstStyle/>
          <a:p>
            <a:pPr algn="ctr"/>
            <a:r>
              <a:rPr lang="ru-RU" sz="2800" dirty="0">
                <a:latin typeface="Times New Roman" panose="02020603050405020304" pitchFamily="18" charset="0"/>
                <a:cs typeface="Times New Roman" panose="02020603050405020304" pitchFamily="18" charset="0"/>
              </a:rPr>
              <a:t>Доходная часть бюджета </a:t>
            </a:r>
            <a:r>
              <a:rPr lang="ru-RU" sz="2800" dirty="0" err="1">
                <a:latin typeface="Times New Roman" panose="02020603050405020304" pitchFamily="18" charset="0"/>
                <a:cs typeface="Times New Roman" panose="02020603050405020304" pitchFamily="18" charset="0"/>
              </a:rPr>
              <a:t>Дружногорского</a:t>
            </a:r>
            <a:r>
              <a:rPr lang="ru-RU" sz="2800" dirty="0">
                <a:latin typeface="Times New Roman" panose="02020603050405020304" pitchFamily="18" charset="0"/>
                <a:cs typeface="Times New Roman" panose="02020603050405020304" pitchFamily="18" charset="0"/>
              </a:rPr>
              <a:t> ГП на </a:t>
            </a:r>
            <a:r>
              <a:rPr lang="ru-RU" sz="2800" dirty="0" smtClean="0">
                <a:latin typeface="Times New Roman" panose="02020603050405020304" pitchFamily="18" charset="0"/>
                <a:cs typeface="Times New Roman" panose="02020603050405020304" pitchFamily="18" charset="0"/>
              </a:rPr>
              <a:t>2024 </a:t>
            </a:r>
            <a:r>
              <a:rPr lang="ru-RU" sz="2800" dirty="0">
                <a:latin typeface="Times New Roman" panose="02020603050405020304" pitchFamily="18" charset="0"/>
                <a:cs typeface="Times New Roman" panose="02020603050405020304" pitchFamily="18" charset="0"/>
              </a:rPr>
              <a:t>год</a:t>
            </a:r>
          </a:p>
        </p:txBody>
      </p:sp>
    </p:spTree>
    <p:extLst>
      <p:ext uri="{BB962C8B-B14F-4D97-AF65-F5344CB8AC3E}">
        <p14:creationId xmlns:p14="http://schemas.microsoft.com/office/powerpoint/2010/main" xmlns="" val="4243777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1079182"/>
          </a:xfrm>
        </p:spPr>
        <p:txBody>
          <a:bodyPr>
            <a:normAutofit/>
          </a:bodyPr>
          <a:lstStyle/>
          <a:p>
            <a:pPr algn="ctr"/>
            <a:r>
              <a:rPr lang="ru-RU" sz="3200" dirty="0">
                <a:latin typeface="Times New Roman" panose="02020603050405020304" pitchFamily="18" charset="0"/>
                <a:cs typeface="Times New Roman" panose="02020603050405020304" pitchFamily="18" charset="0"/>
              </a:rPr>
              <a:t>Структура безвозмездных поступлений от других бюджетов в </a:t>
            </a:r>
            <a:r>
              <a:rPr lang="ru-RU" sz="3200" dirty="0" smtClean="0">
                <a:latin typeface="Times New Roman" panose="02020603050405020304" pitchFamily="18" charset="0"/>
                <a:cs typeface="Times New Roman" panose="02020603050405020304" pitchFamily="18" charset="0"/>
              </a:rPr>
              <a:t>2024 </a:t>
            </a:r>
            <a:r>
              <a:rPr lang="ru-RU" sz="3200" dirty="0">
                <a:latin typeface="Times New Roman" panose="02020603050405020304" pitchFamily="18" charset="0"/>
                <a:cs typeface="Times New Roman" panose="02020603050405020304" pitchFamily="18" charset="0"/>
              </a:rPr>
              <a:t>году</a:t>
            </a:r>
          </a:p>
        </p:txBody>
      </p:sp>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24</a:t>
            </a:r>
          </a:p>
        </p:txBody>
      </p:sp>
      <p:graphicFrame>
        <p:nvGraphicFramePr>
          <p:cNvPr id="7" name="Диаграмма 6"/>
          <p:cNvGraphicFramePr/>
          <p:nvPr>
            <p:extLst>
              <p:ext uri="{D42A27DB-BD31-4B8C-83A1-F6EECF244321}">
                <p14:modId xmlns:p14="http://schemas.microsoft.com/office/powerpoint/2010/main" xmlns="" val="1365446645"/>
              </p:ext>
            </p:extLst>
          </p:nvPr>
        </p:nvGraphicFramePr>
        <p:xfrm>
          <a:off x="371475" y="971550"/>
          <a:ext cx="11698605" cy="5886450"/>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2309312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0"/>
            <a:ext cx="10052050" cy="1079182"/>
          </a:xfrm>
        </p:spPr>
        <p:txBody>
          <a:bodyPr>
            <a:normAutofit/>
          </a:bodyPr>
          <a:lstStyle/>
          <a:p>
            <a:pPr lvl="0">
              <a:lnSpc>
                <a:spcPct val="100000"/>
              </a:lnSpc>
              <a:spcBef>
                <a:spcPts val="0"/>
              </a:spcBef>
            </a:pPr>
            <a:r>
              <a:rPr lang="ru-RU"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mn-ea"/>
                <a:cs typeface="Times New Roman" panose="02020603050405020304" pitchFamily="18" charset="0"/>
              </a:rPr>
              <a:t>БЮДЖЕТ ДЛЯ ГРАЖДАН </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25</a:t>
            </a:r>
          </a:p>
        </p:txBody>
      </p:sp>
      <p:pic>
        <p:nvPicPr>
          <p:cNvPr id="8" name="Picture 2" descr="http://drujnayagorka.ru/images/gerb_d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4223" y="1444224"/>
            <a:ext cx="2628076" cy="27694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66675" y="2828925"/>
            <a:ext cx="12030075" cy="3785652"/>
          </a:xfrm>
          <a:prstGeom prst="rect">
            <a:avLst/>
          </a:prstGeom>
        </p:spPr>
        <p:txBody>
          <a:bodyPr wrap="square">
            <a:spAutoFit/>
          </a:bodyPr>
          <a:lstStyle/>
          <a:p>
            <a:pPr lvl="0" algn="ctr"/>
            <a:endPar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endParaRPr>
          </a:p>
          <a:p>
            <a:pPr lvl="0" algn="ctr"/>
            <a:endPar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endParaRPr>
          </a:p>
          <a:p>
            <a:pPr lvl="0" algn="ctr"/>
            <a:r>
              <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Прогнозируемые поступления доходов в бюджет </a:t>
            </a:r>
            <a:r>
              <a:rPr lang="ru-RU" sz="48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Дружногорского</a:t>
            </a:r>
            <a:r>
              <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 городского поселения на </a:t>
            </a:r>
            <a:r>
              <a:rPr lang="ru-RU" sz="4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2025 </a:t>
            </a:r>
            <a:r>
              <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и </a:t>
            </a:r>
            <a:r>
              <a:rPr lang="ru-RU" sz="4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2026 </a:t>
            </a:r>
            <a:r>
              <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год</a:t>
            </a:r>
            <a:endPar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endParaRPr>
          </a:p>
        </p:txBody>
      </p:sp>
    </p:spTree>
    <p:extLst>
      <p:ext uri="{BB962C8B-B14F-4D97-AF65-F5344CB8AC3E}">
        <p14:creationId xmlns:p14="http://schemas.microsoft.com/office/powerpoint/2010/main" xmlns="" val="914109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26</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a:t>
            </a:r>
            <a:r>
              <a:rPr lang="ru-RU" sz="3200" dirty="0" smtClean="0">
                <a:solidFill>
                  <a:prstClr val="black"/>
                </a:solidFill>
                <a:latin typeface="Times New Roman" panose="02020603050405020304" pitchFamily="18" charset="0"/>
                <a:cs typeface="Times New Roman" panose="02020603050405020304" pitchFamily="18" charset="0"/>
              </a:rPr>
              <a:t>поселения на 2025-2026 </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xmlns="" val="3718867767"/>
              </p:ext>
            </p:extLst>
          </p:nvPr>
        </p:nvGraphicFramePr>
        <p:xfrm>
          <a:off x="466725" y="1428753"/>
          <a:ext cx="11543533" cy="5347968"/>
        </p:xfrm>
        <a:graphic>
          <a:graphicData uri="http://schemas.openxmlformats.org/drawingml/2006/table">
            <a:tbl>
              <a:tblPr firstRow="1" bandRow="1">
                <a:tableStyleId>{5C22544A-7EE6-4342-B048-85BDC9FD1C3A}</a:tableStyleId>
              </a:tblPr>
              <a:tblGrid>
                <a:gridCol w="7050777">
                  <a:extLst>
                    <a:ext uri="{9D8B030D-6E8A-4147-A177-3AD203B41FA5}">
                      <a16:colId xmlns:a16="http://schemas.microsoft.com/office/drawing/2014/main" xmlns="" val="2225800720"/>
                    </a:ext>
                  </a:extLst>
                </a:gridCol>
                <a:gridCol w="2270351">
                  <a:extLst>
                    <a:ext uri="{9D8B030D-6E8A-4147-A177-3AD203B41FA5}">
                      <a16:colId xmlns:a16="http://schemas.microsoft.com/office/drawing/2014/main" xmlns="" val="255470599"/>
                    </a:ext>
                  </a:extLst>
                </a:gridCol>
                <a:gridCol w="2222405">
                  <a:extLst>
                    <a:ext uri="{9D8B030D-6E8A-4147-A177-3AD203B41FA5}">
                      <a16:colId xmlns:a16="http://schemas.microsoft.com/office/drawing/2014/main" xmlns="" val="2075949901"/>
                    </a:ext>
                  </a:extLst>
                </a:gridCol>
              </a:tblGrid>
              <a:tr h="691388">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2025 </a:t>
                      </a:r>
                      <a:r>
                        <a:rPr lang="ru-RU" sz="1800" dirty="0">
                          <a:latin typeface="Times New Roman" panose="02020603050405020304" pitchFamily="18" charset="0"/>
                          <a:cs typeface="Times New Roman" panose="02020603050405020304" pitchFamily="18" charset="0"/>
                        </a:rPr>
                        <a:t>и на </a:t>
                      </a:r>
                      <a:r>
                        <a:rPr lang="ru-RU" sz="1800" dirty="0" smtClean="0">
                          <a:latin typeface="Times New Roman" panose="02020603050405020304" pitchFamily="18" charset="0"/>
                          <a:cs typeface="Times New Roman" panose="02020603050405020304" pitchFamily="18" charset="0"/>
                        </a:rPr>
                        <a:t>2026 </a:t>
                      </a:r>
                      <a:r>
                        <a:rPr lang="ru-RU" sz="1800" dirty="0">
                          <a:latin typeface="Times New Roman" panose="02020603050405020304" pitchFamily="18" charset="0"/>
                          <a:cs typeface="Times New Roman" panose="02020603050405020304" pitchFamily="18" charset="0"/>
                        </a:rPr>
                        <a:t>года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2025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2026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90268360"/>
                  </a:ext>
                </a:extLst>
              </a:tr>
              <a:tr h="400566">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НАЛОГОВЫЕ И 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1" i="0" u="none" strike="noStrike" dirty="0" smtClean="0">
                          <a:effectLst/>
                          <a:latin typeface="Times New Roman" panose="02020603050405020304" pitchFamily="18" charset="0"/>
                        </a:rPr>
                        <a:t>43 359,00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47 466,00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9243599"/>
                  </a:ext>
                </a:extLst>
              </a:tr>
              <a:tr h="400566">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налоговые доходы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0" i="0" u="none" strike="noStrike" dirty="0" smtClean="0">
                          <a:effectLst/>
                          <a:latin typeface="Times New Roman" panose="02020603050405020304" pitchFamily="18" charset="0"/>
                        </a:rPr>
                        <a:t>21 249,00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0" i="0" u="none" strike="noStrike" dirty="0" smtClean="0">
                          <a:effectLst/>
                          <a:latin typeface="Times New Roman" panose="02020603050405020304" pitchFamily="18" charset="0"/>
                        </a:rPr>
                        <a:t>22 596,22</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810546"/>
                  </a:ext>
                </a:extLst>
              </a:tr>
              <a:tr h="400566">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Налог на доходы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1" i="0" u="none" strike="noStrike" dirty="0" smtClean="0">
                          <a:effectLst/>
                          <a:latin typeface="Times New Roman" panose="02020603050405020304" pitchFamily="18" charset="0"/>
                        </a:rPr>
                        <a:t>3</a:t>
                      </a:r>
                      <a:r>
                        <a:rPr lang="ru-RU" sz="1600" b="1" i="0" u="none" strike="noStrike" baseline="0" dirty="0" smtClean="0">
                          <a:effectLst/>
                          <a:latin typeface="Times New Roman" panose="02020603050405020304" pitchFamily="18" charset="0"/>
                        </a:rPr>
                        <a:t> 285,00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3 451,00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993906"/>
                  </a:ext>
                </a:extLst>
              </a:tr>
              <a:tr h="1327218">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Федерации </a:t>
                      </a:r>
                      <a:br>
                        <a:rPr lang="ru-RU" sz="1600" b="0" i="0" u="none" strike="noStrike">
                          <a:solidFill>
                            <a:srgbClr val="000000"/>
                          </a:solidFill>
                          <a:effectLst/>
                          <a:latin typeface="Times New Roman" panose="02020603050405020304" pitchFamily="18" charset="0"/>
                          <a:cs typeface="Times New Roman" panose="02020603050405020304" pitchFamily="18" charset="0"/>
                        </a:rPr>
                      </a:br>
                      <a:endParaRPr lang="ru-RU"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0" i="0" u="none" strike="noStrike" dirty="0" smtClean="0">
                          <a:effectLst/>
                          <a:latin typeface="Times New Roman" panose="02020603050405020304" pitchFamily="18" charset="0"/>
                        </a:rPr>
                        <a:t>3285,00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b="0" i="0" u="none" strike="noStrike" dirty="0" smtClean="0">
                          <a:effectLst/>
                          <a:latin typeface="Times New Roman" panose="02020603050405020304" pitchFamily="18" charset="0"/>
                        </a:rPr>
                        <a:t>3451,00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60155719"/>
                  </a:ext>
                </a:extLst>
              </a:tr>
              <a:tr h="53706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Акцизы по подакцизным товарам (продукции), производимым на территории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1" i="0" u="none" strike="noStrike" dirty="0" smtClean="0">
                          <a:effectLst/>
                          <a:latin typeface="Times New Roman" panose="02020603050405020304" pitchFamily="18" charset="0"/>
                        </a:rPr>
                        <a:t>1900,00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b="1" i="0" u="none" strike="noStrike" dirty="0" smtClean="0">
                          <a:effectLst/>
                          <a:latin typeface="Times New Roman" panose="02020603050405020304" pitchFamily="18" charset="0"/>
                        </a:rPr>
                        <a:t>1900,00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2035234"/>
                  </a:ext>
                </a:extLst>
              </a:tr>
              <a:tr h="1590604">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Доходы от уплаты акцизов на дизельное топливо,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900,00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900,00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23212378"/>
                  </a:ext>
                </a:extLst>
              </a:tr>
            </a:tbl>
          </a:graphicData>
        </a:graphic>
      </p:graphicFrame>
    </p:spTree>
    <p:extLst>
      <p:ext uri="{BB962C8B-B14F-4D97-AF65-F5344CB8AC3E}">
        <p14:creationId xmlns:p14="http://schemas.microsoft.com/office/powerpoint/2010/main" xmlns="" val="1508191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27</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xmlns="" val="2814814729"/>
              </p:ext>
            </p:extLst>
          </p:nvPr>
        </p:nvGraphicFramePr>
        <p:xfrm>
          <a:off x="257177" y="1825625"/>
          <a:ext cx="11753081" cy="4707255"/>
        </p:xfrm>
        <a:graphic>
          <a:graphicData uri="http://schemas.openxmlformats.org/drawingml/2006/table">
            <a:tbl>
              <a:tblPr firstRow="1" bandRow="1">
                <a:tableStyleId>{5C22544A-7EE6-4342-B048-85BDC9FD1C3A}</a:tableStyleId>
              </a:tblPr>
              <a:tblGrid>
                <a:gridCol w="7178769">
                  <a:extLst>
                    <a:ext uri="{9D8B030D-6E8A-4147-A177-3AD203B41FA5}">
                      <a16:colId xmlns:a16="http://schemas.microsoft.com/office/drawing/2014/main" xmlns="" val="2935999331"/>
                    </a:ext>
                  </a:extLst>
                </a:gridCol>
                <a:gridCol w="2311564">
                  <a:extLst>
                    <a:ext uri="{9D8B030D-6E8A-4147-A177-3AD203B41FA5}">
                      <a16:colId xmlns:a16="http://schemas.microsoft.com/office/drawing/2014/main" xmlns="" val="3093640612"/>
                    </a:ext>
                  </a:extLst>
                </a:gridCol>
                <a:gridCol w="2262748">
                  <a:extLst>
                    <a:ext uri="{9D8B030D-6E8A-4147-A177-3AD203B41FA5}">
                      <a16:colId xmlns:a16="http://schemas.microsoft.com/office/drawing/2014/main" xmlns="" val="833452110"/>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2025 </a:t>
                      </a:r>
                      <a:r>
                        <a:rPr lang="ru-RU" sz="1800" dirty="0">
                          <a:latin typeface="Times New Roman" panose="02020603050405020304" pitchFamily="18" charset="0"/>
                          <a:cs typeface="Times New Roman" panose="02020603050405020304" pitchFamily="18" charset="0"/>
                        </a:rPr>
                        <a:t>и на </a:t>
                      </a:r>
                      <a:r>
                        <a:rPr lang="ru-RU" sz="1800" dirty="0" smtClean="0">
                          <a:latin typeface="Times New Roman" panose="02020603050405020304" pitchFamily="18" charset="0"/>
                          <a:cs typeface="Times New Roman" panose="02020603050405020304" pitchFamily="18" charset="0"/>
                        </a:rPr>
                        <a:t>2026 </a:t>
                      </a:r>
                      <a:r>
                        <a:rPr lang="ru-RU" sz="1800" dirty="0">
                          <a:latin typeface="Times New Roman" panose="02020603050405020304" pitchFamily="18" charset="0"/>
                          <a:cs typeface="Times New Roman" panose="02020603050405020304" pitchFamily="18" charset="0"/>
                        </a:rPr>
                        <a:t>года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2025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2026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675358"/>
                  </a:ext>
                </a:extLst>
              </a:tr>
              <a:tr h="370840">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Доходы от уплаты акцизов на автомобильный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97343196"/>
                  </a:ext>
                </a:extLst>
              </a:tr>
              <a:tr h="37084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928,00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947,00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72949585"/>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 взимаемый по ставкам, применяемым к объектам налогообложения, расположенным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928,00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947,00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16731566"/>
                  </a:ext>
                </a:extLst>
              </a:tr>
              <a:tr h="37084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Земельный налог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15 115,00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15 277,00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09527551"/>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Земельный налог с организаций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7 000,00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8 000,00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42052"/>
                  </a:ext>
                </a:extLst>
              </a:tr>
              <a:tr h="370840">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Земельный налог с организаций, обладающих земельным участком, расположенным в границах городских поселений (сумма платежа (перерасчеты, недоимка и задолженность по соответствующему платежу, в том числе по отмененному)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7 000,00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8 000,00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25823670"/>
                  </a:ext>
                </a:extLst>
              </a:tr>
            </a:tbl>
          </a:graphicData>
        </a:graphic>
      </p:graphicFrame>
    </p:spTree>
    <p:extLst>
      <p:ext uri="{BB962C8B-B14F-4D97-AF65-F5344CB8AC3E}">
        <p14:creationId xmlns:p14="http://schemas.microsoft.com/office/powerpoint/2010/main" xmlns="" val="2391505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28</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xmlns="" val="2293662811"/>
              </p:ext>
            </p:extLst>
          </p:nvPr>
        </p:nvGraphicFramePr>
        <p:xfrm>
          <a:off x="257176" y="1825625"/>
          <a:ext cx="11753082" cy="4589780"/>
        </p:xfrm>
        <a:graphic>
          <a:graphicData uri="http://schemas.openxmlformats.org/drawingml/2006/table">
            <a:tbl>
              <a:tblPr firstRow="1" bandRow="1">
                <a:tableStyleId>{5C22544A-7EE6-4342-B048-85BDC9FD1C3A}</a:tableStyleId>
              </a:tblPr>
              <a:tblGrid>
                <a:gridCol w="7178769">
                  <a:extLst>
                    <a:ext uri="{9D8B030D-6E8A-4147-A177-3AD203B41FA5}">
                      <a16:colId xmlns:a16="http://schemas.microsoft.com/office/drawing/2014/main" xmlns="" val="2430155732"/>
                    </a:ext>
                  </a:extLst>
                </a:gridCol>
                <a:gridCol w="2311565">
                  <a:extLst>
                    <a:ext uri="{9D8B030D-6E8A-4147-A177-3AD203B41FA5}">
                      <a16:colId xmlns:a16="http://schemas.microsoft.com/office/drawing/2014/main" xmlns="" val="1507815411"/>
                    </a:ext>
                  </a:extLst>
                </a:gridCol>
                <a:gridCol w="2262748">
                  <a:extLst>
                    <a:ext uri="{9D8B030D-6E8A-4147-A177-3AD203B41FA5}">
                      <a16:colId xmlns:a16="http://schemas.microsoft.com/office/drawing/2014/main" xmlns="" val="3145593711"/>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2025 </a:t>
                      </a:r>
                      <a:r>
                        <a:rPr lang="ru-RU" sz="1800" dirty="0">
                          <a:latin typeface="Times New Roman" panose="02020603050405020304" pitchFamily="18" charset="0"/>
                          <a:cs typeface="Times New Roman" panose="02020603050405020304" pitchFamily="18" charset="0"/>
                        </a:rPr>
                        <a:t>и на </a:t>
                      </a:r>
                      <a:r>
                        <a:rPr lang="ru-RU" sz="1800" dirty="0" smtClean="0">
                          <a:latin typeface="Times New Roman" panose="02020603050405020304" pitchFamily="18" charset="0"/>
                          <a:cs typeface="Times New Roman" panose="02020603050405020304" pitchFamily="18" charset="0"/>
                        </a:rPr>
                        <a:t>2026 </a:t>
                      </a:r>
                      <a:r>
                        <a:rPr lang="ru-RU" sz="1800" dirty="0">
                          <a:latin typeface="Times New Roman" panose="02020603050405020304" pitchFamily="18" charset="0"/>
                          <a:cs typeface="Times New Roman" panose="02020603050405020304" pitchFamily="18" charset="0"/>
                        </a:rPr>
                        <a:t>года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2025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2026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4485057"/>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Земельный налог с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8 115,00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8 277,00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47139684"/>
                  </a:ext>
                </a:extLst>
              </a:tr>
              <a:tr h="370840">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Земельный налог с физических лиц, обладающих земельным участком, расположенным в границах городских поселений (сумма платежа (перерасчеты, недоимка и задолженность по соответствующему платежу, в том числе по отмененному)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8 115,00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8 277,00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62778425"/>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22 110,00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24 870,00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879223"/>
                  </a:ext>
                </a:extLst>
              </a:tr>
              <a:tr h="37084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ДОХОДЫ ОТ ИСПОЛЬЗОВАНИЯ ИМУЩЕСТВА, НАХОДЯЩЕГОСЯ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4 920,00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4 920,00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8791658"/>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городских поселений, а также средства от продажи права на заключение договоров аренды указанных земельных участков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3 000,00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3 000,00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64586606"/>
                  </a:ext>
                </a:extLst>
              </a:tr>
              <a:tr h="370840">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Доходы от сдачи в аренду имущества, находящегося в оперативном управлении органов управления городских поселений и созданных ими учреждений (за исключением имущества муниципальных бюджетных и автономных учреждений)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40,00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40,00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9639310"/>
                  </a:ext>
                </a:extLst>
              </a:tr>
            </a:tbl>
          </a:graphicData>
        </a:graphic>
      </p:graphicFrame>
    </p:spTree>
    <p:extLst>
      <p:ext uri="{BB962C8B-B14F-4D97-AF65-F5344CB8AC3E}">
        <p14:creationId xmlns:p14="http://schemas.microsoft.com/office/powerpoint/2010/main" xmlns="" val="3605177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29</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xmlns="" val="2436299477"/>
              </p:ext>
            </p:extLst>
          </p:nvPr>
        </p:nvGraphicFramePr>
        <p:xfrm>
          <a:off x="190500" y="1825625"/>
          <a:ext cx="11819757" cy="4364990"/>
        </p:xfrm>
        <a:graphic>
          <a:graphicData uri="http://schemas.openxmlformats.org/drawingml/2006/table">
            <a:tbl>
              <a:tblPr firstRow="1" bandRow="1">
                <a:tableStyleId>{5C22544A-7EE6-4342-B048-85BDC9FD1C3A}</a:tableStyleId>
              </a:tblPr>
              <a:tblGrid>
                <a:gridCol w="7219494">
                  <a:extLst>
                    <a:ext uri="{9D8B030D-6E8A-4147-A177-3AD203B41FA5}">
                      <a16:colId xmlns:a16="http://schemas.microsoft.com/office/drawing/2014/main" xmlns="" val="2700214375"/>
                    </a:ext>
                  </a:extLst>
                </a:gridCol>
                <a:gridCol w="2324678">
                  <a:extLst>
                    <a:ext uri="{9D8B030D-6E8A-4147-A177-3AD203B41FA5}">
                      <a16:colId xmlns:a16="http://schemas.microsoft.com/office/drawing/2014/main" xmlns="" val="3712619805"/>
                    </a:ext>
                  </a:extLst>
                </a:gridCol>
                <a:gridCol w="2275585">
                  <a:extLst>
                    <a:ext uri="{9D8B030D-6E8A-4147-A177-3AD203B41FA5}">
                      <a16:colId xmlns:a16="http://schemas.microsoft.com/office/drawing/2014/main" xmlns="" val="263532082"/>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2025 </a:t>
                      </a:r>
                      <a:r>
                        <a:rPr lang="ru-RU" sz="1800" dirty="0">
                          <a:latin typeface="Times New Roman" panose="02020603050405020304" pitchFamily="18" charset="0"/>
                          <a:cs typeface="Times New Roman" panose="02020603050405020304" pitchFamily="18" charset="0"/>
                        </a:rPr>
                        <a:t>и на </a:t>
                      </a:r>
                      <a:r>
                        <a:rPr lang="ru-RU" sz="1800" dirty="0" smtClean="0">
                          <a:latin typeface="Times New Roman" panose="02020603050405020304" pitchFamily="18" charset="0"/>
                          <a:cs typeface="Times New Roman" panose="02020603050405020304" pitchFamily="18" charset="0"/>
                        </a:rPr>
                        <a:t>2026 </a:t>
                      </a:r>
                      <a:r>
                        <a:rPr lang="ru-RU" sz="1800" dirty="0">
                          <a:latin typeface="Times New Roman" panose="02020603050405020304" pitchFamily="18" charset="0"/>
                          <a:cs typeface="Times New Roman" panose="02020603050405020304" pitchFamily="18" charset="0"/>
                        </a:rPr>
                        <a:t>года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2025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2026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10220369"/>
                  </a:ext>
                </a:extLst>
              </a:tr>
              <a:tr h="370840">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Доходы от сдачи в аренду имущества, составляющего казну городских поселений (за исключением земельных участков)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900,00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900,00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75073436"/>
                  </a:ext>
                </a:extLst>
              </a:tr>
              <a:tr h="370840">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прочие доходы от использования имущества /</a:t>
                      </a:r>
                      <a:r>
                        <a:rPr lang="ru-RU" sz="1600" b="0" i="0" u="none" strike="noStrike" dirty="0" err="1">
                          <a:effectLst/>
                          <a:latin typeface="Times New Roman" panose="02020603050405020304" pitchFamily="18" charset="0"/>
                          <a:cs typeface="Times New Roman" panose="02020603050405020304" pitchFamily="18" charset="0"/>
                        </a:rPr>
                        <a:t>найм</a:t>
                      </a:r>
                      <a:r>
                        <a:rPr lang="ru-RU" sz="1600" b="0" i="0" u="none" strike="noStrike" dirty="0">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980,00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980,00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30162582"/>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a:t>
                      </a:r>
                      <a:r>
                        <a:rPr lang="ru-RU" sz="1600" b="1" i="0" u="none" strike="noStrike" baseline="0" dirty="0" smtClean="0">
                          <a:effectLst/>
                          <a:latin typeface="Times New Roman" panose="02020603050405020304" pitchFamily="18" charset="0"/>
                        </a:rPr>
                        <a:t> 450,00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1 450,00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7786947"/>
                  </a:ext>
                </a:extLst>
              </a:tr>
              <a:tr h="370840">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Прочие доходы от оказания платных услуг (работ) получателями средств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1 150,00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1 150,00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53815934"/>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Прочие доходы от компенсации затрат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300,00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300,00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16978378"/>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МАТЕРИАЛЬНЫХ И НЕМАТЕРИАЛЬНЫХ АКТИВОВ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15 740,00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18</a:t>
                      </a:r>
                      <a:r>
                        <a:rPr lang="ru-RU" sz="1600" b="1" i="0" u="none" strike="noStrike" baseline="0" dirty="0" smtClean="0">
                          <a:effectLst/>
                          <a:latin typeface="Times New Roman" panose="02020603050405020304" pitchFamily="18" charset="0"/>
                        </a:rPr>
                        <a:t> 500,00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05622184"/>
                  </a:ext>
                </a:extLst>
              </a:tr>
              <a:tr h="37084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находящихся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15 740,00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18 500,00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04361767"/>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государственная собственность на которые не разграничена и которые расположены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15 740,00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18 500,00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25160952"/>
                  </a:ext>
                </a:extLst>
              </a:tr>
            </a:tbl>
          </a:graphicData>
        </a:graphic>
      </p:graphicFrame>
    </p:spTree>
    <p:extLst>
      <p:ext uri="{BB962C8B-B14F-4D97-AF65-F5344CB8AC3E}">
        <p14:creationId xmlns:p14="http://schemas.microsoft.com/office/powerpoint/2010/main" xmlns="" val="409083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723331"/>
          </a:xfrm>
        </p:spPr>
        <p:txBody>
          <a:bodyPr>
            <a:normAutofit/>
          </a:bodyPr>
          <a:lstStyle/>
          <a:p>
            <a:pPr algn="ct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p>
        </p:txBody>
      </p:sp>
      <p:pic>
        <p:nvPicPr>
          <p:cNvPr id="7" name="Рисунок 6"/>
          <p:cNvPicPr>
            <a:picLocks noChangeAspect="1"/>
          </p:cNvPicPr>
          <p:nvPr/>
        </p:nvPicPr>
        <p:blipFill>
          <a:blip r:embed="rId3" cstate="print"/>
          <a:stretch>
            <a:fillRect/>
          </a:stretch>
        </p:blipFill>
        <p:spPr>
          <a:xfrm>
            <a:off x="257175" y="0"/>
            <a:ext cx="1514475" cy="100965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34789" y="74891"/>
            <a:ext cx="6637861" cy="6714550"/>
          </a:xfrm>
          <a:prstGeom prst="rect">
            <a:avLst/>
          </a:prstGeom>
        </p:spPr>
      </p:pic>
    </p:spTree>
    <p:extLst>
      <p:ext uri="{BB962C8B-B14F-4D97-AF65-F5344CB8AC3E}">
        <p14:creationId xmlns:p14="http://schemas.microsoft.com/office/powerpoint/2010/main" xmlns="" val="956487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30</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xmlns="" val="190802989"/>
              </p:ext>
            </p:extLst>
          </p:nvPr>
        </p:nvGraphicFramePr>
        <p:xfrm>
          <a:off x="257177" y="1825625"/>
          <a:ext cx="11753081" cy="3370580"/>
        </p:xfrm>
        <a:graphic>
          <a:graphicData uri="http://schemas.openxmlformats.org/drawingml/2006/table">
            <a:tbl>
              <a:tblPr firstRow="1" bandRow="1">
                <a:tableStyleId>{5C22544A-7EE6-4342-B048-85BDC9FD1C3A}</a:tableStyleId>
              </a:tblPr>
              <a:tblGrid>
                <a:gridCol w="7178769">
                  <a:extLst>
                    <a:ext uri="{9D8B030D-6E8A-4147-A177-3AD203B41FA5}">
                      <a16:colId xmlns:a16="http://schemas.microsoft.com/office/drawing/2014/main" xmlns="" val="1333740236"/>
                    </a:ext>
                  </a:extLst>
                </a:gridCol>
                <a:gridCol w="2311564">
                  <a:extLst>
                    <a:ext uri="{9D8B030D-6E8A-4147-A177-3AD203B41FA5}">
                      <a16:colId xmlns:a16="http://schemas.microsoft.com/office/drawing/2014/main" xmlns="" val="3444771582"/>
                    </a:ext>
                  </a:extLst>
                </a:gridCol>
                <a:gridCol w="2262748">
                  <a:extLst>
                    <a:ext uri="{9D8B030D-6E8A-4147-A177-3AD203B41FA5}">
                      <a16:colId xmlns:a16="http://schemas.microsoft.com/office/drawing/2014/main" xmlns="" val="1222776498"/>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Источник доходов </a:t>
                      </a:r>
                    </a:p>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2025 </a:t>
                      </a:r>
                      <a:r>
                        <a:rPr lang="ru-RU" sz="1800" dirty="0">
                          <a:latin typeface="Times New Roman" panose="02020603050405020304" pitchFamily="18" charset="0"/>
                          <a:cs typeface="Times New Roman" panose="02020603050405020304" pitchFamily="18" charset="0"/>
                        </a:rPr>
                        <a:t>и на </a:t>
                      </a:r>
                      <a:r>
                        <a:rPr lang="ru-RU" sz="1800" dirty="0" smtClean="0">
                          <a:latin typeface="Times New Roman" panose="02020603050405020304" pitchFamily="18" charset="0"/>
                          <a:cs typeface="Times New Roman" panose="02020603050405020304" pitchFamily="18" charset="0"/>
                        </a:rPr>
                        <a:t>2026 </a:t>
                      </a:r>
                      <a:r>
                        <a:rPr lang="ru-RU" sz="1800" dirty="0">
                          <a:latin typeface="Times New Roman" panose="02020603050405020304" pitchFamily="18" charset="0"/>
                          <a:cs typeface="Times New Roman" panose="02020603050405020304" pitchFamily="18" charset="0"/>
                        </a:rPr>
                        <a:t>года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2025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Сумма бюджета на </a:t>
                      </a:r>
                      <a:r>
                        <a:rPr lang="ru-RU" sz="1800" dirty="0" smtClean="0">
                          <a:latin typeface="Times New Roman" panose="02020603050405020304" pitchFamily="18" charset="0"/>
                          <a:cs typeface="Times New Roman" panose="02020603050405020304" pitchFamily="18" charset="0"/>
                        </a:rPr>
                        <a:t>2026 </a:t>
                      </a:r>
                      <a:r>
                        <a:rPr lang="ru-RU" sz="1800" dirty="0">
                          <a:latin typeface="Times New Roman" panose="02020603050405020304" pitchFamily="18" charset="0"/>
                          <a:cs typeface="Times New Roman" panose="02020603050405020304" pitchFamily="18" charset="0"/>
                        </a:rPr>
                        <a:t>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832254"/>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rPr>
                        <a:t>БЕЗВОЗМЕЗДНЫЕ ПОСТУПЛЕНИЯ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i="0" u="none" strike="noStrike" dirty="0" smtClean="0">
                          <a:effectLst/>
                          <a:latin typeface="Times New Roman" panose="02020603050405020304" pitchFamily="18" charset="0"/>
                        </a:rPr>
                        <a:t>19 581,08</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i="0" u="none" strike="noStrike" dirty="0" smtClean="0">
                          <a:effectLst/>
                          <a:latin typeface="Times New Roman" panose="02020603050405020304" pitchFamily="18" charset="0"/>
                        </a:rPr>
                        <a:t>17 971,12</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38225084"/>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rPr>
                        <a:t>БЕЗВОЗМЕЗДНЫЕ ПОСТУПЛЕНИЯ ОТ ДРУГИХ БЮДЖЕТОВ БЮДЖЕТНОЙ СИСТЕМЫ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i="0" u="none" strike="noStrike" dirty="0" smtClean="0">
                          <a:effectLst/>
                          <a:latin typeface="Times New Roman" panose="02020603050405020304" pitchFamily="18" charset="0"/>
                        </a:rPr>
                        <a:t>19 581,08</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i="0" u="none" strike="noStrike" dirty="0" smtClean="0">
                          <a:effectLst/>
                          <a:latin typeface="Times New Roman" panose="02020603050405020304" pitchFamily="18" charset="0"/>
                        </a:rPr>
                        <a:t>17 971,12</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50034160"/>
                  </a:ext>
                </a:extLst>
              </a:tr>
              <a:tr h="370840">
                <a:tc>
                  <a:txBody>
                    <a:bodyPr/>
                    <a:lstStyle/>
                    <a:p>
                      <a:pPr algn="ctr" fontAlgn="b"/>
                      <a:r>
                        <a:rPr lang="ru-RU" sz="1600" b="0" i="0" u="none" strike="noStrike" dirty="0">
                          <a:solidFill>
                            <a:srgbClr val="000000"/>
                          </a:solidFill>
                          <a:effectLst/>
                          <a:latin typeface="Times New Roman" panose="02020603050405020304" pitchFamily="18" charset="0"/>
                        </a:rPr>
                        <a:t>Дотации бюджетам городских поселений на выравнивание бюджетной обеспеченности из бюджетов муниципальных районов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16 613,40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15 741,70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679893"/>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rPr>
                        <a:t>Субсидии бюджетам бюджетной системы  Российской Федерации (межбюджетные субсидии)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2 324,26</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2 225,90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6991539"/>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rPr>
                        <a:t>Субвенции бюджетам субъектов Российской Федерации и муниципальных образований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343 ,42</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3,52</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65024302"/>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rPr>
                        <a:t>Доходы бюджета - Всего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62 940,08</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65 437,12</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16504636"/>
                  </a:ext>
                </a:extLst>
              </a:tr>
            </a:tbl>
          </a:graphicData>
        </a:graphic>
      </p:graphicFrame>
    </p:spTree>
    <p:extLst>
      <p:ext uri="{BB962C8B-B14F-4D97-AF65-F5344CB8AC3E}">
        <p14:creationId xmlns:p14="http://schemas.microsoft.com/office/powerpoint/2010/main" xmlns="" val="2270550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8030" y="-53816"/>
            <a:ext cx="9320530" cy="1079182"/>
          </a:xfrm>
        </p:spPr>
        <p:txBody>
          <a:bodyPr>
            <a:normAutofit/>
          </a:bodyPr>
          <a:lstStyle/>
          <a:p>
            <a:pPr lvl="0">
              <a:lnSpc>
                <a:spcPct val="100000"/>
              </a:lnSpc>
              <a:spcBef>
                <a:spcPts val="0"/>
              </a:spcBef>
            </a:pPr>
            <a:r>
              <a:rPr lang="ru-RU"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mn-ea"/>
                <a:cs typeface="Times New Roman" panose="02020603050405020304" pitchFamily="18" charset="0"/>
              </a:rPr>
              <a:t>БЮДЖЕТ ДЛЯ ГРАЖДАН</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a:t>
            </a:r>
          </a:p>
        </p:txBody>
      </p:sp>
      <p:pic>
        <p:nvPicPr>
          <p:cNvPr id="8" name="Picture 2" descr="http://drujnayagorka.ru/images/gerb_d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1846" y="1404953"/>
            <a:ext cx="2652898" cy="279555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663257" y="4580098"/>
            <a:ext cx="12030075" cy="1569660"/>
          </a:xfrm>
          <a:prstGeom prst="rect">
            <a:avLst/>
          </a:prstGeom>
        </p:spPr>
        <p:txBody>
          <a:bodyPr wrap="square">
            <a:spAutoFit/>
          </a:bodyPr>
          <a:lstStyle/>
          <a:p>
            <a:pPr algn="ctr"/>
            <a:r>
              <a:rPr lang="ru-R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Расходы бюджета </a:t>
            </a:r>
            <a:r>
              <a:rPr lang="ru-RU"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Дружногорского</a:t>
            </a:r>
            <a:r>
              <a:rPr lang="ru-R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городского поселения на  </a:t>
            </a:r>
            <a:r>
              <a:rPr lang="ru-RU"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2024 </a:t>
            </a:r>
            <a:r>
              <a:rPr lang="ru-R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год</a:t>
            </a:r>
          </a:p>
        </p:txBody>
      </p:sp>
    </p:spTree>
    <p:extLst>
      <p:ext uri="{BB962C8B-B14F-4D97-AF65-F5344CB8AC3E}">
        <p14:creationId xmlns:p14="http://schemas.microsoft.com/office/powerpoint/2010/main" xmlns="" val="3165082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32</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a:t>
            </a:r>
            <a:r>
              <a:rPr lang="ru-RU" sz="3200" dirty="0" smtClean="0">
                <a:latin typeface="Times New Roman" panose="02020603050405020304" pitchFamily="18" charset="0"/>
                <a:cs typeface="Times New Roman" panose="02020603050405020304" pitchFamily="18" charset="0"/>
              </a:rPr>
              <a:t>2024 </a:t>
            </a:r>
            <a:r>
              <a:rPr lang="ru-RU" sz="3200" dirty="0">
                <a:latin typeface="Times New Roman" panose="02020603050405020304" pitchFamily="18" charset="0"/>
                <a:cs typeface="Times New Roman" panose="02020603050405020304" pitchFamily="18" charset="0"/>
              </a:rPr>
              <a:t>год</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xmlns="" val="892111004"/>
              </p:ext>
            </p:extLst>
          </p:nvPr>
        </p:nvGraphicFramePr>
        <p:xfrm>
          <a:off x="133350" y="1390649"/>
          <a:ext cx="11849100" cy="5385504"/>
        </p:xfrm>
        <a:graphic>
          <a:graphicData uri="http://schemas.openxmlformats.org/drawingml/2006/table">
            <a:tbl>
              <a:tblPr firstRow="1" bandRow="1">
                <a:tableStyleId>{5C22544A-7EE6-4342-B048-85BDC9FD1C3A}</a:tableStyleId>
              </a:tblPr>
              <a:tblGrid>
                <a:gridCol w="8396217">
                  <a:extLst>
                    <a:ext uri="{9D8B030D-6E8A-4147-A177-3AD203B41FA5}">
                      <a16:colId xmlns:a16="http://schemas.microsoft.com/office/drawing/2014/main" xmlns="" val="968434193"/>
                    </a:ext>
                  </a:extLst>
                </a:gridCol>
                <a:gridCol w="3452883">
                  <a:extLst>
                    <a:ext uri="{9D8B030D-6E8A-4147-A177-3AD203B41FA5}">
                      <a16:colId xmlns:a16="http://schemas.microsoft.com/office/drawing/2014/main" xmlns="" val="1250145934"/>
                    </a:ext>
                  </a:extLst>
                </a:gridCol>
              </a:tblGrid>
              <a:tr h="626463">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a:t>
                      </a:r>
                      <a:r>
                        <a:rPr lang="ru-RU" sz="1800" dirty="0" smtClean="0">
                          <a:latin typeface="Times New Roman" panose="02020603050405020304" pitchFamily="18" charset="0"/>
                          <a:cs typeface="Times New Roman" panose="02020603050405020304" pitchFamily="18" charset="0"/>
                        </a:rPr>
                        <a:t>2024г</a:t>
                      </a:r>
                      <a:r>
                        <a:rPr lang="ru-RU"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12469523"/>
                  </a:ext>
                </a:extLst>
              </a:tr>
              <a:tr h="360779">
                <a:tc>
                  <a:txBody>
                    <a:bodyPr/>
                    <a:lstStyle/>
                    <a:p>
                      <a:pPr algn="ctr" fontAlgn="b"/>
                      <a:r>
                        <a:rPr lang="ru-RU" sz="1600" b="1" i="0" u="none" strike="noStrike">
                          <a:effectLst/>
                          <a:latin typeface="Times New Roman" panose="02020603050405020304" pitchFamily="18" charset="0"/>
                          <a:cs typeface="Times New Roman" panose="02020603050405020304" pitchFamily="18" charset="0"/>
                        </a:rPr>
                        <a:t>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20 270,36</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74221484"/>
                  </a:ext>
                </a:extLst>
              </a:tr>
              <a:tr h="362951">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Функционирование представительных органов местного самоуправления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50,0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8612027"/>
                  </a:ext>
                </a:extLst>
              </a:tr>
              <a:tr h="362951">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Функционирование местных администраций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18716,28</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33056564"/>
                  </a:ext>
                </a:extLst>
              </a:tr>
              <a:tr h="486627">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416,75</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91744696"/>
                  </a:ext>
                </a:extLst>
              </a:tr>
              <a:tr h="362951">
                <a:tc>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Обеспечение проведения выборов и референдумов</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517,76</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79451969"/>
                  </a:ext>
                </a:extLst>
              </a:tr>
              <a:tr h="362951">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Резервные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41919369"/>
                  </a:ext>
                </a:extLst>
              </a:tr>
              <a:tr h="362951">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Другие 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470,00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6481672"/>
                  </a:ext>
                </a:extLst>
              </a:tr>
              <a:tr h="362951">
                <a:tc>
                  <a:txBody>
                    <a:bodyPr/>
                    <a:lstStyle/>
                    <a:p>
                      <a:pPr algn="ctr" fontAlgn="b"/>
                      <a:r>
                        <a:rPr lang="ru-RU" sz="1600" b="1" i="0" u="none" strike="noStrike" dirty="0">
                          <a:effectLst/>
                          <a:latin typeface="Times New Roman" panose="02020603050405020304" pitchFamily="18" charset="0"/>
                        </a:rPr>
                        <a:t>Национальная оборона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328,50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475963"/>
                  </a:ext>
                </a:extLst>
              </a:tr>
              <a:tr h="362951">
                <a:tc>
                  <a:txBody>
                    <a:bodyPr/>
                    <a:lstStyle/>
                    <a:p>
                      <a:pPr algn="ctr" fontAlgn="b"/>
                      <a:r>
                        <a:rPr lang="ru-RU" sz="1600" b="0" i="0" u="none" strike="noStrike" dirty="0">
                          <a:effectLst/>
                          <a:latin typeface="Times New Roman" panose="02020603050405020304" pitchFamily="18" charset="0"/>
                        </a:rPr>
                        <a:t>Мобилизационная и вневойсковая подготовка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328,50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33549016"/>
                  </a:ext>
                </a:extLst>
              </a:tr>
              <a:tr h="486627">
                <a:tc>
                  <a:txBody>
                    <a:bodyPr/>
                    <a:lstStyle/>
                    <a:p>
                      <a:pPr algn="ctr" fontAlgn="b"/>
                      <a:r>
                        <a:rPr lang="ru-RU" sz="1600" b="1" i="0" u="none" strike="noStrike" dirty="0">
                          <a:effectLst/>
                          <a:latin typeface="Times New Roman" panose="02020603050405020304" pitchFamily="18" charset="0"/>
                        </a:rPr>
                        <a:t>Национальная безопасность и правоохранительная деятельность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610,0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843517"/>
                  </a:ext>
                </a:extLst>
              </a:tr>
              <a:tr h="362951">
                <a:tc>
                  <a:txBody>
                    <a:bodyPr/>
                    <a:lstStyle/>
                    <a:p>
                      <a:pPr algn="ctr" fontAlgn="b"/>
                      <a:r>
                        <a:rPr lang="ru-RU" sz="1600" b="0" i="0" u="none" strike="noStrike" dirty="0">
                          <a:effectLst/>
                          <a:latin typeface="Times New Roman" panose="02020603050405020304" pitchFamily="18" charset="0"/>
                        </a:rPr>
                        <a:t>Защита населения и территории от чрезвычайных ситуаций природного и техногенного характера, пожарная безопасность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370,0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3268827"/>
                  </a:ext>
                </a:extLst>
              </a:tr>
              <a:tr h="362951">
                <a:tc>
                  <a:txBody>
                    <a:bodyPr/>
                    <a:lstStyle/>
                    <a:p>
                      <a:pPr algn="ctr" fontAlgn="b"/>
                      <a:r>
                        <a:rPr lang="ru-RU" sz="1600" b="0" i="0" u="none" strike="noStrike" dirty="0">
                          <a:effectLst/>
                          <a:latin typeface="Times New Roman" panose="02020603050405020304" pitchFamily="18" charset="0"/>
                        </a:rPr>
                        <a:t>Другие вопросы в области национальной безопасности и правоохранительной деятельности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240,0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89080621"/>
                  </a:ext>
                </a:extLst>
              </a:tr>
            </a:tbl>
          </a:graphicData>
        </a:graphic>
      </p:graphicFrame>
    </p:spTree>
    <p:extLst>
      <p:ext uri="{BB962C8B-B14F-4D97-AF65-F5344CB8AC3E}">
        <p14:creationId xmlns:p14="http://schemas.microsoft.com/office/powerpoint/2010/main" xmlns="" val="2079076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33</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a:t>
            </a:r>
            <a:r>
              <a:rPr lang="ru-RU" sz="3200" dirty="0" smtClean="0">
                <a:latin typeface="Times New Roman" panose="02020603050405020304" pitchFamily="18" charset="0"/>
                <a:cs typeface="Times New Roman" panose="02020603050405020304" pitchFamily="18" charset="0"/>
              </a:rPr>
              <a:t>2024 </a:t>
            </a:r>
            <a:r>
              <a:rPr lang="ru-RU" sz="3200" dirty="0">
                <a:latin typeface="Times New Roman" panose="02020603050405020304" pitchFamily="18" charset="0"/>
                <a:cs typeface="Times New Roman" panose="02020603050405020304" pitchFamily="18" charset="0"/>
              </a:rPr>
              <a:t>год</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xmlns="" val="2837378967"/>
              </p:ext>
            </p:extLst>
          </p:nvPr>
        </p:nvGraphicFramePr>
        <p:xfrm>
          <a:off x="257175" y="1825629"/>
          <a:ext cx="11725275" cy="4647352"/>
        </p:xfrm>
        <a:graphic>
          <a:graphicData uri="http://schemas.openxmlformats.org/drawingml/2006/table">
            <a:tbl>
              <a:tblPr firstRow="1" bandRow="1">
                <a:tableStyleId>{5C22544A-7EE6-4342-B048-85BDC9FD1C3A}</a:tableStyleId>
              </a:tblPr>
              <a:tblGrid>
                <a:gridCol w="8308476">
                  <a:extLst>
                    <a:ext uri="{9D8B030D-6E8A-4147-A177-3AD203B41FA5}">
                      <a16:colId xmlns:a16="http://schemas.microsoft.com/office/drawing/2014/main" xmlns="" val="2927857947"/>
                    </a:ext>
                  </a:extLst>
                </a:gridCol>
                <a:gridCol w="3416799">
                  <a:extLst>
                    <a:ext uri="{9D8B030D-6E8A-4147-A177-3AD203B41FA5}">
                      <a16:colId xmlns:a16="http://schemas.microsoft.com/office/drawing/2014/main" xmlns="" val="2070647811"/>
                    </a:ext>
                  </a:extLst>
                </a:gridCol>
              </a:tblGrid>
              <a:tr h="667840">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a:t>
                      </a:r>
                      <a:r>
                        <a:rPr lang="ru-RU" sz="1800" dirty="0" smtClean="0">
                          <a:latin typeface="Times New Roman" panose="02020603050405020304" pitchFamily="18" charset="0"/>
                          <a:cs typeface="Times New Roman" panose="02020603050405020304" pitchFamily="18" charset="0"/>
                        </a:rPr>
                        <a:t>2024 </a:t>
                      </a:r>
                      <a:r>
                        <a:rPr lang="ru-RU" sz="1800" dirty="0">
                          <a:latin typeface="Times New Roman" panose="02020603050405020304" pitchFamily="18" charset="0"/>
                          <a:cs typeface="Times New Roman" panose="02020603050405020304" pitchFamily="18" charset="0"/>
                        </a:rPr>
                        <a:t>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49585073"/>
                  </a:ext>
                </a:extLst>
              </a:tr>
              <a:tr h="38692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600" b="0" i="0" u="none" strike="noStrike" dirty="0" smtClean="0">
                          <a:effectLst/>
                          <a:latin typeface="Times New Roman" panose="02020603050405020304" pitchFamily="18" charset="0"/>
                        </a:rPr>
                        <a:t>Национальная экономика</a:t>
                      </a:r>
                    </a:p>
                    <a:p>
                      <a:pPr algn="ctr" fontAlgn="b"/>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4447,53</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59044741"/>
                  </a:ext>
                </a:extLst>
              </a:tr>
              <a:tr h="386923">
                <a:tc>
                  <a:txBody>
                    <a:bodyPr/>
                    <a:lstStyle/>
                    <a:p>
                      <a:pPr algn="ctr" fontAlgn="b"/>
                      <a:r>
                        <a:rPr lang="ru-RU" sz="1600" b="1" i="0" u="none" strike="noStrike" dirty="0">
                          <a:effectLst/>
                          <a:latin typeface="Times New Roman" panose="02020603050405020304" pitchFamily="18" charset="0"/>
                        </a:rPr>
                        <a:t>Дорожное хозяйство (дорожные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4045,53</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00637954"/>
                  </a:ext>
                </a:extLst>
              </a:tr>
              <a:tr h="386923">
                <a:tc>
                  <a:txBody>
                    <a:bodyPr/>
                    <a:lstStyle/>
                    <a:p>
                      <a:pPr algn="ctr" fontAlgn="b"/>
                      <a:r>
                        <a:rPr lang="ru-RU" sz="1600" b="0" i="0" u="none" strike="noStrike" dirty="0">
                          <a:effectLst/>
                          <a:latin typeface="Times New Roman" panose="02020603050405020304" pitchFamily="18" charset="0"/>
                        </a:rPr>
                        <a:t>Другие вопросы в области национальной экономики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402,0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09688717"/>
                  </a:ext>
                </a:extLst>
              </a:tr>
              <a:tr h="386923">
                <a:tc>
                  <a:txBody>
                    <a:bodyPr/>
                    <a:lstStyle/>
                    <a:p>
                      <a:pPr algn="ctr" fontAlgn="b"/>
                      <a:r>
                        <a:rPr lang="ru-RU" sz="1600" b="1" i="0" u="none" strike="noStrike">
                          <a:effectLst/>
                          <a:latin typeface="Times New Roman" panose="02020603050405020304" pitchFamily="18" charset="0"/>
                        </a:rPr>
                        <a:t>Жилищно-коммунальное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35 623,11</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52167553"/>
                  </a:ext>
                </a:extLst>
              </a:tr>
              <a:tr h="386923">
                <a:tc>
                  <a:txBody>
                    <a:bodyPr/>
                    <a:lstStyle/>
                    <a:p>
                      <a:pPr algn="ctr" fontAlgn="b"/>
                      <a:r>
                        <a:rPr lang="ru-RU" sz="1600" b="0" i="0" u="none" strike="noStrike" dirty="0">
                          <a:effectLst/>
                          <a:latin typeface="Times New Roman" panose="02020603050405020304" pitchFamily="18" charset="0"/>
                        </a:rPr>
                        <a:t>Жилищное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1990,50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69114004"/>
                  </a:ext>
                </a:extLst>
              </a:tr>
              <a:tr h="386923">
                <a:tc>
                  <a:txBody>
                    <a:bodyPr/>
                    <a:lstStyle/>
                    <a:p>
                      <a:pPr algn="ctr" fontAlgn="b"/>
                      <a:r>
                        <a:rPr lang="ru-RU" sz="1600" b="0" i="0" u="none" strike="noStrike" dirty="0">
                          <a:effectLst/>
                          <a:latin typeface="Times New Roman" panose="02020603050405020304" pitchFamily="18" charset="0"/>
                        </a:rPr>
                        <a:t>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1449,86</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19399573"/>
                  </a:ext>
                </a:extLst>
              </a:tr>
              <a:tr h="386923">
                <a:tc>
                  <a:txBody>
                    <a:bodyPr/>
                    <a:lstStyle/>
                    <a:p>
                      <a:pPr algn="ctr" fontAlgn="b"/>
                      <a:r>
                        <a:rPr lang="ru-RU" sz="1600" b="0" i="0" u="none" strike="noStrike">
                          <a:effectLst/>
                          <a:latin typeface="Times New Roman" panose="02020603050405020304" pitchFamily="18" charset="0"/>
                        </a:rPr>
                        <a:t>Благоустройство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22308,04</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5759098"/>
                  </a:ext>
                </a:extLst>
              </a:tr>
              <a:tr h="386923">
                <a:tc>
                  <a:txBody>
                    <a:bodyPr/>
                    <a:lstStyle/>
                    <a:p>
                      <a:pPr algn="ctr" fontAlgn="b"/>
                      <a:r>
                        <a:rPr lang="ru-RU" sz="1600" b="0" i="0" u="none" strike="noStrike">
                          <a:effectLst/>
                          <a:latin typeface="Times New Roman" panose="02020603050405020304" pitchFamily="18" charset="0"/>
                        </a:rPr>
                        <a:t>Другие вопросы в области ЖКХ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9874,71</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21884599"/>
                  </a:ext>
                </a:extLst>
              </a:tr>
              <a:tr h="386923">
                <a:tc>
                  <a:txBody>
                    <a:bodyPr/>
                    <a:lstStyle/>
                    <a:p>
                      <a:pPr algn="ctr" fontAlgn="b"/>
                      <a:r>
                        <a:rPr lang="ru-RU" sz="1600" b="1" i="0" u="none" strike="noStrike">
                          <a:effectLst/>
                          <a:latin typeface="Times New Roman" panose="02020603050405020304" pitchFamily="18" charset="0"/>
                        </a:rPr>
                        <a:t>Образование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656,47</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16586176"/>
                  </a:ext>
                </a:extLst>
              </a:tr>
              <a:tr h="386923">
                <a:tc>
                  <a:txBody>
                    <a:bodyPr/>
                    <a:lstStyle/>
                    <a:p>
                      <a:pPr algn="ctr" fontAlgn="b"/>
                      <a:r>
                        <a:rPr lang="ru-RU" sz="1600" b="0" i="0" u="none" strike="noStrike" dirty="0" smtClean="0">
                          <a:effectLst/>
                          <a:latin typeface="Times New Roman" panose="02020603050405020304" pitchFamily="18" charset="0"/>
                        </a:rPr>
                        <a:t>Профессиональная подготовка, переподготовка и повышение квалификации</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35,0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27856757"/>
                  </a:ext>
                </a:extLst>
              </a:tr>
            </a:tbl>
          </a:graphicData>
        </a:graphic>
      </p:graphicFrame>
    </p:spTree>
    <p:extLst>
      <p:ext uri="{BB962C8B-B14F-4D97-AF65-F5344CB8AC3E}">
        <p14:creationId xmlns:p14="http://schemas.microsoft.com/office/powerpoint/2010/main" xmlns="" val="2232495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34</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a:t>
            </a:r>
            <a:r>
              <a:rPr lang="ru-RU" sz="3200" dirty="0" smtClean="0">
                <a:latin typeface="Times New Roman" panose="02020603050405020304" pitchFamily="18" charset="0"/>
                <a:cs typeface="Times New Roman" panose="02020603050405020304" pitchFamily="18" charset="0"/>
              </a:rPr>
              <a:t>2024 </a:t>
            </a:r>
            <a:r>
              <a:rPr lang="ru-RU" sz="3200" dirty="0">
                <a:latin typeface="Times New Roman" panose="02020603050405020304" pitchFamily="18" charset="0"/>
                <a:cs typeface="Times New Roman" panose="02020603050405020304" pitchFamily="18" charset="0"/>
              </a:rPr>
              <a:t>год</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xmlns="" val="501544628"/>
              </p:ext>
            </p:extLst>
          </p:nvPr>
        </p:nvGraphicFramePr>
        <p:xfrm>
          <a:off x="271244" y="1375460"/>
          <a:ext cx="11236130" cy="3365352"/>
        </p:xfrm>
        <a:graphic>
          <a:graphicData uri="http://schemas.openxmlformats.org/drawingml/2006/table">
            <a:tbl>
              <a:tblPr firstRow="1" bandRow="1">
                <a:tableStyleId>{5C22544A-7EE6-4342-B048-85BDC9FD1C3A}</a:tableStyleId>
              </a:tblPr>
              <a:tblGrid>
                <a:gridCol w="7961870">
                  <a:extLst>
                    <a:ext uri="{9D8B030D-6E8A-4147-A177-3AD203B41FA5}">
                      <a16:colId xmlns:a16="http://schemas.microsoft.com/office/drawing/2014/main" xmlns="" val="2359585050"/>
                    </a:ext>
                  </a:extLst>
                </a:gridCol>
                <a:gridCol w="3274260">
                  <a:extLst>
                    <a:ext uri="{9D8B030D-6E8A-4147-A177-3AD203B41FA5}">
                      <a16:colId xmlns:a16="http://schemas.microsoft.com/office/drawing/2014/main" xmlns="" val="3033389278"/>
                    </a:ext>
                  </a:extLst>
                </a:gridCol>
              </a:tblGrid>
              <a:tr h="660109">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a:t>
                      </a:r>
                      <a:r>
                        <a:rPr lang="ru-RU" sz="1800" dirty="0" smtClean="0">
                          <a:latin typeface="Times New Roman" panose="02020603050405020304" pitchFamily="18" charset="0"/>
                          <a:cs typeface="Times New Roman" panose="02020603050405020304" pitchFamily="18" charset="0"/>
                        </a:rPr>
                        <a:t>2024 </a:t>
                      </a:r>
                      <a:r>
                        <a:rPr lang="ru-RU" sz="1800" dirty="0">
                          <a:latin typeface="Times New Roman" panose="02020603050405020304" pitchFamily="18" charset="0"/>
                          <a:cs typeface="Times New Roman" panose="02020603050405020304" pitchFamily="18" charset="0"/>
                        </a:rPr>
                        <a:t>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43027585"/>
                  </a:ext>
                </a:extLst>
              </a:tr>
              <a:tr h="382444">
                <a:tc>
                  <a:txBody>
                    <a:bodyPr/>
                    <a:lstStyle/>
                    <a:p>
                      <a:pPr algn="ctr" fontAlgn="b"/>
                      <a:r>
                        <a:rPr lang="ru-RU" sz="1600" b="0" i="0" u="none" strike="noStrike" dirty="0">
                          <a:effectLst/>
                          <a:latin typeface="Times New Roman" panose="02020603050405020304" pitchFamily="18" charset="0"/>
                        </a:rPr>
                        <a:t>Молодежная политика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621,47</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6142864"/>
                  </a:ext>
                </a:extLst>
              </a:tr>
              <a:tr h="382444">
                <a:tc>
                  <a:txBody>
                    <a:bodyPr/>
                    <a:lstStyle/>
                    <a:p>
                      <a:pPr algn="ctr" fontAlgn="b"/>
                      <a:r>
                        <a:rPr lang="ru-RU" sz="1600" b="1" i="0" u="none" strike="noStrike" dirty="0">
                          <a:effectLst/>
                          <a:latin typeface="Times New Roman" panose="02020603050405020304" pitchFamily="18" charset="0"/>
                        </a:rPr>
                        <a:t>Культура, кинематография, средства массовой информации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19 989,45</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76933854"/>
                  </a:ext>
                </a:extLst>
              </a:tr>
              <a:tr h="382444">
                <a:tc>
                  <a:txBody>
                    <a:bodyPr/>
                    <a:lstStyle/>
                    <a:p>
                      <a:pPr algn="ctr" fontAlgn="b"/>
                      <a:r>
                        <a:rPr lang="ru-RU" sz="1600" b="0" i="0" u="none" strike="noStrike" dirty="0">
                          <a:effectLst/>
                          <a:latin typeface="Times New Roman" panose="02020603050405020304" pitchFamily="18" charset="0"/>
                        </a:rPr>
                        <a:t>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19 989,45</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85938165"/>
                  </a:ext>
                </a:extLst>
              </a:tr>
              <a:tr h="382444">
                <a:tc>
                  <a:txBody>
                    <a:bodyPr/>
                    <a:lstStyle/>
                    <a:p>
                      <a:pPr algn="ctr" fontAlgn="b"/>
                      <a:r>
                        <a:rPr lang="ru-RU" sz="1600" b="1" i="0" u="none" strike="noStrike" dirty="0">
                          <a:effectLst/>
                          <a:latin typeface="Times New Roman" panose="02020603050405020304" pitchFamily="18" charset="0"/>
                        </a:rPr>
                        <a:t>Социальное обеспечение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1500,00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25865752"/>
                  </a:ext>
                </a:extLst>
              </a:tr>
              <a:tr h="382444">
                <a:tc>
                  <a:txBody>
                    <a:bodyPr/>
                    <a:lstStyle/>
                    <a:p>
                      <a:pPr algn="ctr" fontAlgn="b"/>
                      <a:r>
                        <a:rPr lang="ru-RU" sz="1600" b="0" i="0" u="none" strike="noStrike" dirty="0">
                          <a:effectLst/>
                          <a:latin typeface="Times New Roman" panose="02020603050405020304" pitchFamily="18" charset="0"/>
                        </a:rPr>
                        <a:t>Пенсионное обеспечение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1500,00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96941213"/>
                  </a:ext>
                </a:extLst>
              </a:tr>
              <a:tr h="382444">
                <a:tc>
                  <a:txBody>
                    <a:bodyPr/>
                    <a:lstStyle/>
                    <a:p>
                      <a:pPr algn="ctr" fontAlgn="b"/>
                      <a:r>
                        <a:rPr lang="ru-RU" sz="1600" b="1" i="0" u="none" strike="noStrike" dirty="0">
                          <a:effectLst/>
                          <a:latin typeface="Times New Roman" panose="02020603050405020304" pitchFamily="18" charset="0"/>
                        </a:rPr>
                        <a:t>Физическая культура и спорт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5631,04</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0668655"/>
                  </a:ext>
                </a:extLst>
              </a:tr>
              <a:tr h="410579">
                <a:tc>
                  <a:txBody>
                    <a:bodyPr/>
                    <a:lstStyle/>
                    <a:p>
                      <a:pPr algn="ctr" fontAlgn="b"/>
                      <a:r>
                        <a:rPr lang="ru-RU" sz="1600" b="0" i="0" u="none" strike="noStrike" dirty="0">
                          <a:effectLst/>
                          <a:latin typeface="Times New Roman" panose="02020603050405020304" pitchFamily="18" charset="0"/>
                        </a:rPr>
                        <a:t>Физическая 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5631,04</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89530592"/>
                  </a:ext>
                </a:extLst>
              </a:tr>
            </a:tbl>
          </a:graphicData>
        </a:graphic>
      </p:graphicFrame>
      <p:graphicFrame>
        <p:nvGraphicFramePr>
          <p:cNvPr id="9" name="Таблица 8"/>
          <p:cNvGraphicFramePr>
            <a:graphicFrameLocks noGrp="1"/>
          </p:cNvGraphicFramePr>
          <p:nvPr/>
        </p:nvGraphicFramePr>
        <p:xfrm>
          <a:off x="217266" y="4789660"/>
          <a:ext cx="11236130" cy="1292589"/>
        </p:xfrm>
        <a:graphic>
          <a:graphicData uri="http://schemas.openxmlformats.org/drawingml/2006/table">
            <a:tbl>
              <a:tblPr firstRow="1" bandRow="1">
                <a:tableStyleId>{5C22544A-7EE6-4342-B048-85BDC9FD1C3A}</a:tableStyleId>
              </a:tblPr>
              <a:tblGrid>
                <a:gridCol w="7961870">
                  <a:extLst>
                    <a:ext uri="{9D8B030D-6E8A-4147-A177-3AD203B41FA5}">
                      <a16:colId xmlns:a16="http://schemas.microsoft.com/office/drawing/2014/main" xmlns="" val="20000"/>
                    </a:ext>
                  </a:extLst>
                </a:gridCol>
                <a:gridCol w="3274260">
                  <a:extLst>
                    <a:ext uri="{9D8B030D-6E8A-4147-A177-3AD203B41FA5}">
                      <a16:colId xmlns:a16="http://schemas.microsoft.com/office/drawing/2014/main" xmlns="" val="20001"/>
                    </a:ext>
                  </a:extLst>
                </a:gridCol>
              </a:tblGrid>
              <a:tr h="0">
                <a:tc>
                  <a:txBody>
                    <a:bodyPr/>
                    <a:lstStyle/>
                    <a:p>
                      <a:pPr algn="ctr" fontAlgn="b"/>
                      <a:r>
                        <a:rPr lang="ru-RU" sz="1600" b="1" i="0" u="none" strike="noStrike" dirty="0" smtClean="0">
                          <a:solidFill>
                            <a:schemeClr val="tx1"/>
                          </a:solidFill>
                          <a:effectLst/>
                          <a:latin typeface="Times New Roman" panose="02020603050405020304" pitchFamily="18" charset="0"/>
                        </a:rPr>
                        <a:t>ОБСЛУЖИВАНИЕ ГОСУДАРСТВЕННОГО И МУНИЦИПАЛЬНОГО ДОЛГА</a:t>
                      </a:r>
                    </a:p>
                    <a:p>
                      <a:pPr algn="ctr" fontAlgn="b"/>
                      <a:endParaRPr lang="ru-RU" sz="1600" b="1" i="0" u="none" strike="noStrike" dirty="0">
                        <a:solidFill>
                          <a:schemeClr val="tx1"/>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600" b="1" i="0" u="none" strike="noStrike" dirty="0" smtClean="0">
                          <a:solidFill>
                            <a:schemeClr val="tx1"/>
                          </a:solidFill>
                          <a:effectLst/>
                          <a:latin typeface="Times New Roman" panose="02020603050405020304" pitchFamily="18" charset="0"/>
                        </a:rPr>
                        <a:t>150,0</a:t>
                      </a:r>
                      <a:endParaRPr lang="ru-RU" sz="1600" b="1" i="0" u="none" strike="noStrike" dirty="0">
                        <a:solidFill>
                          <a:schemeClr val="tx1"/>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397692">
                <a:tc>
                  <a:txBody>
                    <a:bodyPr/>
                    <a:lstStyle/>
                    <a:p>
                      <a:pPr algn="ctr" fontAlgn="b"/>
                      <a:r>
                        <a:rPr lang="ru-RU" sz="1600" b="0" i="0" u="none" strike="noStrike" dirty="0" smtClean="0">
                          <a:solidFill>
                            <a:schemeClr val="tx1"/>
                          </a:solidFill>
                          <a:effectLst/>
                          <a:latin typeface="Times New Roman" panose="02020603050405020304" pitchFamily="18" charset="0"/>
                        </a:rPr>
                        <a:t>Обслуживание государственного внутреннего и муниципального долга</a:t>
                      </a:r>
                      <a:endParaRPr lang="ru-RU" sz="1600" b="0" i="0" u="none" strike="noStrike" dirty="0">
                        <a:solidFill>
                          <a:schemeClr val="tx1"/>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solidFill>
                            <a:schemeClr val="tx1"/>
                          </a:solidFill>
                          <a:effectLst/>
                          <a:latin typeface="Times New Roman" panose="02020603050405020304" pitchFamily="18" charset="0"/>
                        </a:rPr>
                        <a:t>150,0</a:t>
                      </a:r>
                      <a:endParaRPr lang="ru-RU" sz="1600" b="0" i="0" u="none" strike="noStrike" dirty="0">
                        <a:solidFill>
                          <a:schemeClr val="tx1"/>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7692">
                <a:tc>
                  <a:txBody>
                    <a:bodyPr/>
                    <a:lstStyle/>
                    <a:p>
                      <a:pPr algn="ctr" fontAlgn="b"/>
                      <a:r>
                        <a:rPr lang="ru-RU" sz="1600" b="1" i="0" u="none" strike="noStrike" dirty="0">
                          <a:solidFill>
                            <a:schemeClr val="tx1"/>
                          </a:solidFill>
                          <a:effectLst/>
                          <a:latin typeface="Times New Roman" panose="02020603050405020304" pitchFamily="18" charset="0"/>
                        </a:rPr>
                        <a:t>ВСЕГО РАСХОДОВ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chemeClr val="tx1"/>
                          </a:solidFill>
                          <a:effectLst/>
                          <a:latin typeface="Times New Roman" panose="02020603050405020304" pitchFamily="18" charset="0"/>
                        </a:rPr>
                        <a:t>89 206,89</a:t>
                      </a:r>
                      <a:endParaRPr lang="ru-RU" sz="1600" b="1" i="0" u="none" strike="noStrike" dirty="0">
                        <a:solidFill>
                          <a:schemeClr val="tx1"/>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516308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040" y="183740"/>
            <a:ext cx="11384280" cy="1079182"/>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Структура расходной части бюджета по основным</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направлениям деятельности </a:t>
            </a:r>
            <a:br>
              <a:rPr lang="ru-RU" sz="3200" dirty="0">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a:t>
            </a:r>
            <a:r>
              <a:rPr lang="ru-RU" sz="3200" dirty="0" smtClean="0">
                <a:latin typeface="Times New Roman" panose="02020603050405020304" pitchFamily="18" charset="0"/>
                <a:cs typeface="Times New Roman" panose="02020603050405020304" pitchFamily="18" charset="0"/>
              </a:rPr>
              <a:t>на 2024 </a:t>
            </a:r>
            <a:r>
              <a:rPr lang="ru-RU" sz="3200" dirty="0">
                <a:latin typeface="Times New Roman" panose="02020603050405020304" pitchFamily="18" charset="0"/>
                <a:cs typeface="Times New Roman" panose="02020603050405020304" pitchFamily="18" charset="0"/>
              </a:rPr>
              <a:t>год. </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35</a:t>
            </a:r>
          </a:p>
        </p:txBody>
      </p:sp>
      <p:graphicFrame>
        <p:nvGraphicFramePr>
          <p:cNvPr id="7" name="Диаграмма 6"/>
          <p:cNvGraphicFramePr/>
          <p:nvPr>
            <p:extLst>
              <p:ext uri="{D42A27DB-BD31-4B8C-83A1-F6EECF244321}">
                <p14:modId xmlns:p14="http://schemas.microsoft.com/office/powerpoint/2010/main" xmlns="" val="4007318281"/>
              </p:ext>
            </p:extLst>
          </p:nvPr>
        </p:nvGraphicFramePr>
        <p:xfrm>
          <a:off x="320040" y="1257590"/>
          <a:ext cx="11384280"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4086296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2700"/>
            <a:ext cx="10515600" cy="799782"/>
          </a:xfrm>
        </p:spPr>
        <p:txBody>
          <a:bodyPr>
            <a:normAutofit fontScale="90000"/>
          </a:bodyPr>
          <a:lstStyle/>
          <a:p>
            <a:pPr algn="ctr"/>
            <a:r>
              <a:rPr lang="ru-RU" sz="2800" dirty="0">
                <a:latin typeface="Times New Roman" panose="02020603050405020304" pitchFamily="18" charset="0"/>
                <a:cs typeface="Times New Roman" panose="02020603050405020304" pitchFamily="18" charset="0"/>
              </a:rPr>
              <a:t>Структура раздела жилищно-коммунального хозяйства</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на </a:t>
            </a:r>
            <a:r>
              <a:rPr lang="ru-RU" sz="2800" dirty="0" smtClean="0">
                <a:latin typeface="Times New Roman" panose="02020603050405020304" pitchFamily="18" charset="0"/>
                <a:cs typeface="Times New Roman" panose="02020603050405020304" pitchFamily="18" charset="0"/>
              </a:rPr>
              <a:t>2024 </a:t>
            </a:r>
            <a:r>
              <a:rPr lang="ru-RU" sz="2800" dirty="0">
                <a:latin typeface="Times New Roman" panose="02020603050405020304" pitchFamily="18" charset="0"/>
                <a:cs typeface="Times New Roman" panose="02020603050405020304" pitchFamily="18" charset="0"/>
              </a:rPr>
              <a:t>год</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p>
        </p:txBody>
      </p:sp>
      <p:graphicFrame>
        <p:nvGraphicFramePr>
          <p:cNvPr id="7" name="Диаграмма 6"/>
          <p:cNvGraphicFramePr/>
          <p:nvPr>
            <p:extLst>
              <p:ext uri="{D42A27DB-BD31-4B8C-83A1-F6EECF244321}">
                <p14:modId xmlns:p14="http://schemas.microsoft.com/office/powerpoint/2010/main" xmlns="" val="3352038897"/>
              </p:ext>
            </p:extLst>
          </p:nvPr>
        </p:nvGraphicFramePr>
        <p:xfrm>
          <a:off x="474980" y="719666"/>
          <a:ext cx="10872470"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1823239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123256"/>
            <a:ext cx="9201150" cy="914400"/>
          </a:xfrm>
        </p:spPr>
        <p:txBody>
          <a:bodyPr>
            <a:noAutofit/>
          </a:bodyPr>
          <a:lstStyle/>
          <a:p>
            <a:pPr algn="ctr">
              <a:lnSpc>
                <a:spcPct val="100000"/>
              </a:lnSpc>
            </a:pPr>
            <a:r>
              <a:rPr lang="ru-RU" sz="2800" dirty="0">
                <a:latin typeface="Times New Roman" panose="02020603050405020304" pitchFamily="18" charset="0"/>
                <a:cs typeface="Times New Roman" panose="02020603050405020304" pitchFamily="18" charset="0"/>
              </a:rPr>
              <a:t>Структура социального раздела расходной части бюджета</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Дружногорского</a:t>
            </a:r>
            <a:r>
              <a:rPr lang="ru-RU" sz="2800" dirty="0">
                <a:latin typeface="Times New Roman" panose="02020603050405020304" pitchFamily="18" charset="0"/>
                <a:cs typeface="Times New Roman" panose="02020603050405020304" pitchFamily="18" charset="0"/>
              </a:rPr>
              <a:t> городского поселения на </a:t>
            </a:r>
            <a:r>
              <a:rPr lang="ru-RU" sz="2800" dirty="0" smtClean="0">
                <a:latin typeface="Times New Roman" panose="02020603050405020304" pitchFamily="18" charset="0"/>
                <a:cs typeface="Times New Roman" panose="02020603050405020304" pitchFamily="18" charset="0"/>
              </a:rPr>
              <a:t>2024 </a:t>
            </a:r>
            <a:r>
              <a:rPr lang="ru-RU" sz="2800" dirty="0">
                <a:latin typeface="Times New Roman" panose="02020603050405020304" pitchFamily="18" charset="0"/>
                <a:cs typeface="Times New Roman" panose="02020603050405020304" pitchFamily="18" charset="0"/>
              </a:rPr>
              <a:t>год</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37</a:t>
            </a:r>
          </a:p>
        </p:txBody>
      </p:sp>
      <p:graphicFrame>
        <p:nvGraphicFramePr>
          <p:cNvPr id="6" name="Диаграмма 5"/>
          <p:cNvGraphicFramePr/>
          <p:nvPr>
            <p:extLst>
              <p:ext uri="{D42A27DB-BD31-4B8C-83A1-F6EECF244321}">
                <p14:modId xmlns:p14="http://schemas.microsoft.com/office/powerpoint/2010/main" xmlns="" val="3891703365"/>
              </p:ext>
            </p:extLst>
          </p:nvPr>
        </p:nvGraphicFramePr>
        <p:xfrm>
          <a:off x="771525" y="1180530"/>
          <a:ext cx="11420475" cy="5448869"/>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4186254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0"/>
            <a:ext cx="10052050" cy="1079182"/>
          </a:xfrm>
        </p:spPr>
        <p:txBody>
          <a:bodyPr>
            <a:normAutofit/>
          </a:bodyPr>
          <a:lstStyle/>
          <a:p>
            <a:pPr lvl="0">
              <a:lnSpc>
                <a:spcPct val="100000"/>
              </a:lnSpc>
              <a:spcBef>
                <a:spcPts val="0"/>
              </a:spcBef>
            </a:pPr>
            <a:r>
              <a:rPr lang="ru-RU"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mn-ea"/>
                <a:cs typeface="Times New Roman" panose="02020603050405020304" pitchFamily="18" charset="0"/>
              </a:rPr>
              <a:t>БЮДЖЕТ ДЛЯ ГРАЖДАН </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38</a:t>
            </a:r>
          </a:p>
        </p:txBody>
      </p:sp>
      <p:sp>
        <p:nvSpPr>
          <p:cNvPr id="3" name="Прямоугольник 2"/>
          <p:cNvSpPr/>
          <p:nvPr/>
        </p:nvSpPr>
        <p:spPr>
          <a:xfrm>
            <a:off x="306387" y="4578668"/>
            <a:ext cx="12030075" cy="1569660"/>
          </a:xfrm>
          <a:prstGeom prst="rect">
            <a:avLst/>
          </a:prstGeom>
        </p:spPr>
        <p:txBody>
          <a:bodyPr wrap="square">
            <a:spAutoFit/>
          </a:bodyPr>
          <a:lstStyle/>
          <a:p>
            <a:pPr algn="ctr"/>
            <a:r>
              <a:rPr lang="ru-R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Расходы бюджета </a:t>
            </a:r>
            <a:r>
              <a:rPr lang="ru-RU"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Дружногорского</a:t>
            </a:r>
            <a:r>
              <a:rPr lang="ru-R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городского поселения на  </a:t>
            </a:r>
            <a:r>
              <a:rPr lang="ru-RU"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2025-2026 </a:t>
            </a:r>
            <a:r>
              <a:rPr lang="ru-R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гг.</a:t>
            </a:r>
          </a:p>
        </p:txBody>
      </p:sp>
      <p:pic>
        <p:nvPicPr>
          <p:cNvPr id="6" name="Picture 2" descr="http://drujnayagorka.ru/images/gerb_d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94976" y="1431146"/>
            <a:ext cx="2652898" cy="27955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7085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39</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a:t>
            </a:r>
            <a:r>
              <a:rPr lang="ru-RU" sz="3200" dirty="0" smtClean="0">
                <a:latin typeface="Times New Roman" panose="02020603050405020304" pitchFamily="18" charset="0"/>
                <a:cs typeface="Times New Roman" panose="02020603050405020304" pitchFamily="18" charset="0"/>
              </a:rPr>
              <a:t>2025-2026 </a:t>
            </a:r>
            <a:r>
              <a:rPr lang="ru-RU" sz="3200" dirty="0">
                <a:latin typeface="Times New Roman" panose="02020603050405020304" pitchFamily="18" charset="0"/>
                <a:cs typeface="Times New Roman" panose="02020603050405020304" pitchFamily="18" charset="0"/>
              </a:rPr>
              <a:t>гг.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xmlns="" val="2214553086"/>
              </p:ext>
            </p:extLst>
          </p:nvPr>
        </p:nvGraphicFramePr>
        <p:xfrm>
          <a:off x="257175" y="1219202"/>
          <a:ext cx="11715749" cy="5495921"/>
        </p:xfrm>
        <a:graphic>
          <a:graphicData uri="http://schemas.openxmlformats.org/drawingml/2006/table">
            <a:tbl>
              <a:tblPr firstRow="1" bandRow="1">
                <a:tableStyleId>{5C22544A-7EE6-4342-B048-85BDC9FD1C3A}</a:tableStyleId>
              </a:tblPr>
              <a:tblGrid>
                <a:gridCol w="6428447">
                  <a:extLst>
                    <a:ext uri="{9D8B030D-6E8A-4147-A177-3AD203B41FA5}">
                      <a16:colId xmlns:a16="http://schemas.microsoft.com/office/drawing/2014/main" xmlns="" val="4141107226"/>
                    </a:ext>
                  </a:extLst>
                </a:gridCol>
                <a:gridCol w="2643651">
                  <a:extLst>
                    <a:ext uri="{9D8B030D-6E8A-4147-A177-3AD203B41FA5}">
                      <a16:colId xmlns:a16="http://schemas.microsoft.com/office/drawing/2014/main" xmlns="" val="88151116"/>
                    </a:ext>
                  </a:extLst>
                </a:gridCol>
                <a:gridCol w="2643651">
                  <a:extLst>
                    <a:ext uri="{9D8B030D-6E8A-4147-A177-3AD203B41FA5}">
                      <a16:colId xmlns:a16="http://schemas.microsoft.com/office/drawing/2014/main" xmlns="" val="2557370667"/>
                    </a:ext>
                  </a:extLst>
                </a:gridCol>
              </a:tblGrid>
              <a:tr h="657398">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a:t>
                      </a:r>
                      <a:r>
                        <a:rPr lang="ru-RU" sz="1800" dirty="0" smtClean="0">
                          <a:latin typeface="Times New Roman" panose="02020603050405020304" pitchFamily="18" charset="0"/>
                          <a:cs typeface="Times New Roman" panose="02020603050405020304" pitchFamily="18" charset="0"/>
                        </a:rPr>
                        <a:t>2025 </a:t>
                      </a:r>
                      <a:r>
                        <a:rPr lang="ru-RU" sz="1800" dirty="0">
                          <a:latin typeface="Times New Roman" panose="02020603050405020304" pitchFamily="18" charset="0"/>
                          <a:cs typeface="Times New Roman" panose="02020603050405020304" pitchFamily="18" charset="0"/>
                        </a:rPr>
                        <a:t>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a:t>
                      </a:r>
                      <a:r>
                        <a:rPr lang="ru-RU" sz="1800" dirty="0" smtClean="0">
                          <a:latin typeface="Times New Roman" panose="02020603050405020304" pitchFamily="18" charset="0"/>
                          <a:cs typeface="Times New Roman" panose="02020603050405020304" pitchFamily="18" charset="0"/>
                        </a:rPr>
                        <a:t>2026 </a:t>
                      </a:r>
                      <a:r>
                        <a:rPr lang="ru-RU" sz="1800" dirty="0">
                          <a:latin typeface="Times New Roman" panose="02020603050405020304" pitchFamily="18" charset="0"/>
                          <a:cs typeface="Times New Roman" panose="02020603050405020304" pitchFamily="18" charset="0"/>
                        </a:rPr>
                        <a:t>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499432"/>
                  </a:ext>
                </a:extLst>
              </a:tr>
              <a:tr h="380873">
                <a:tc>
                  <a:txBody>
                    <a:bodyPr/>
                    <a:lstStyle/>
                    <a:p>
                      <a:pPr algn="ctr" fontAlgn="b"/>
                      <a:r>
                        <a:rPr lang="ru-RU" sz="1600" b="1" i="0" u="none" strike="noStrike">
                          <a:effectLst/>
                          <a:latin typeface="Times New Roman" panose="02020603050405020304" pitchFamily="18" charset="0"/>
                        </a:rPr>
                        <a:t>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20 215,36</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21 035,03</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76554066"/>
                  </a:ext>
                </a:extLst>
              </a:tr>
              <a:tr h="510657">
                <a:tc>
                  <a:txBody>
                    <a:bodyPr/>
                    <a:lstStyle/>
                    <a:p>
                      <a:pPr algn="ctr" fontAlgn="b"/>
                      <a:r>
                        <a:rPr lang="ru-RU" sz="1600" b="0" i="0" u="none" strike="noStrike">
                          <a:effectLst/>
                          <a:latin typeface="Times New Roman" panose="02020603050405020304" pitchFamily="18" charset="0"/>
                        </a:rPr>
                        <a:t>Функционирование представительных органов местного самоуправления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50,0</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50,0</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9880521"/>
                  </a:ext>
                </a:extLst>
              </a:tr>
              <a:tr h="380873">
                <a:tc>
                  <a:txBody>
                    <a:bodyPr/>
                    <a:lstStyle/>
                    <a:p>
                      <a:pPr algn="ctr" fontAlgn="b"/>
                      <a:r>
                        <a:rPr lang="ru-RU" sz="1600" b="0" i="0" u="none" strike="noStrike">
                          <a:effectLst/>
                          <a:latin typeface="Times New Roman" panose="02020603050405020304" pitchFamily="18" charset="0"/>
                        </a:rPr>
                        <a:t>Функционирование местных администраций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19 595,36</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20 415,03</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572714"/>
                  </a:ext>
                </a:extLst>
              </a:tr>
              <a:tr h="510657">
                <a:tc>
                  <a:txBody>
                    <a:bodyPr/>
                    <a:lstStyle/>
                    <a:p>
                      <a:pPr algn="ctr" fontAlgn="b"/>
                      <a:r>
                        <a:rPr lang="ru-RU" sz="1600" b="0" i="0" u="none" strike="noStrike">
                          <a:effectLst/>
                          <a:latin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85395734"/>
                  </a:ext>
                </a:extLst>
              </a:tr>
              <a:tr h="380873">
                <a:tc>
                  <a:txBody>
                    <a:bodyPr/>
                    <a:lstStyle/>
                    <a:p>
                      <a:pPr algn="ctr" fontAlgn="b"/>
                      <a:r>
                        <a:rPr lang="ru-RU" sz="1600" b="0" i="0" u="none" strike="noStrike">
                          <a:effectLst/>
                          <a:latin typeface="Times New Roman" panose="02020603050405020304" pitchFamily="18" charset="0"/>
                        </a:rPr>
                        <a:t>Резервные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100,0</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100,0</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29032979"/>
                  </a:ext>
                </a:extLst>
              </a:tr>
              <a:tr h="380873">
                <a:tc>
                  <a:txBody>
                    <a:bodyPr/>
                    <a:lstStyle/>
                    <a:p>
                      <a:pPr algn="ctr" fontAlgn="b"/>
                      <a:r>
                        <a:rPr lang="ru-RU" sz="1600" b="0" i="0" u="none" strike="noStrike">
                          <a:effectLst/>
                          <a:latin typeface="Times New Roman" panose="02020603050405020304" pitchFamily="18" charset="0"/>
                        </a:rPr>
                        <a:t>Другие 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470,0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470,0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81031986"/>
                  </a:ext>
                </a:extLst>
              </a:tr>
              <a:tr h="380873">
                <a:tc>
                  <a:txBody>
                    <a:bodyPr/>
                    <a:lstStyle/>
                    <a:p>
                      <a:pPr algn="ctr" fontAlgn="b"/>
                      <a:r>
                        <a:rPr lang="ru-RU" sz="1600" b="1" i="0" u="none" strike="noStrike">
                          <a:effectLst/>
                          <a:latin typeface="Times New Roman" panose="02020603050405020304" pitchFamily="18" charset="0"/>
                        </a:rPr>
                        <a:t>Национальная оборона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339,90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7228702"/>
                  </a:ext>
                </a:extLst>
              </a:tr>
              <a:tr h="380873">
                <a:tc>
                  <a:txBody>
                    <a:bodyPr/>
                    <a:lstStyle/>
                    <a:p>
                      <a:pPr algn="ctr" fontAlgn="b"/>
                      <a:r>
                        <a:rPr lang="ru-RU" sz="1600" b="0" i="0" u="none" strike="noStrike">
                          <a:effectLst/>
                          <a:latin typeface="Times New Roman" panose="02020603050405020304" pitchFamily="18" charset="0"/>
                        </a:rPr>
                        <a:t>Мобилизационная и вневойсковая подготовка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339,90</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7287828"/>
                  </a:ext>
                </a:extLst>
              </a:tr>
              <a:tr h="510657">
                <a:tc>
                  <a:txBody>
                    <a:bodyPr/>
                    <a:lstStyle/>
                    <a:p>
                      <a:pPr algn="ctr" fontAlgn="b"/>
                      <a:r>
                        <a:rPr lang="ru-RU" sz="1600" b="1" i="0" u="none" strike="noStrike">
                          <a:effectLst/>
                          <a:latin typeface="Times New Roman" panose="02020603050405020304" pitchFamily="18" charset="0"/>
                        </a:rPr>
                        <a:t>Национальная безопасность и правоохранительная деятельность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610,0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610,0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98431466"/>
                  </a:ext>
                </a:extLst>
              </a:tr>
              <a:tr h="510657">
                <a:tc>
                  <a:txBody>
                    <a:bodyPr/>
                    <a:lstStyle/>
                    <a:p>
                      <a:pPr algn="ctr" fontAlgn="b"/>
                      <a:r>
                        <a:rPr lang="ru-RU" sz="1600" b="0" i="0" u="none" strike="noStrike" dirty="0">
                          <a:effectLst/>
                          <a:latin typeface="Times New Roman" panose="02020603050405020304" pitchFamily="18" charset="0"/>
                        </a:rPr>
                        <a:t>Защита населения и территории от чрезвычайных ситуаций природного и техногенного характера, пожарная безопасность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370,0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370,0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9261729"/>
                  </a:ext>
                </a:extLst>
              </a:tr>
              <a:tr h="510657">
                <a:tc>
                  <a:txBody>
                    <a:bodyPr/>
                    <a:lstStyle/>
                    <a:p>
                      <a:pPr algn="ctr" fontAlgn="b"/>
                      <a:r>
                        <a:rPr lang="ru-RU" sz="1600" b="0" i="0" u="none" strike="noStrike" dirty="0">
                          <a:effectLst/>
                          <a:latin typeface="Times New Roman" panose="02020603050405020304" pitchFamily="18" charset="0"/>
                        </a:rPr>
                        <a:t>Другие вопросы в области национальной безопасности и правоохранительной деятельности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240,0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240,0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64067117"/>
                  </a:ext>
                </a:extLst>
              </a:tr>
            </a:tbl>
          </a:graphicData>
        </a:graphic>
      </p:graphicFrame>
    </p:spTree>
    <p:extLst>
      <p:ext uri="{BB962C8B-B14F-4D97-AF65-F5344CB8AC3E}">
        <p14:creationId xmlns:p14="http://schemas.microsoft.com/office/powerpoint/2010/main" xmlns="" val="98885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228600"/>
            <a:ext cx="11734800" cy="6629400"/>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ОСНОВНЫЕ ТЕРМИНЫ И ОПРЕДЕЛЕНИЯ</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1600" b="1" dirty="0"/>
              <a:t>Бюджет</a:t>
            </a:r>
            <a:r>
              <a:rPr lang="ru-RU" sz="1600" dirty="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br>
              <a:rPr lang="ru-RU" sz="1600" dirty="0"/>
            </a:br>
            <a:r>
              <a:rPr lang="ru-RU" sz="1600" b="1" dirty="0"/>
              <a:t>Консолидированный бюджет</a:t>
            </a:r>
            <a:r>
              <a:rPr lang="ru-RU" sz="1600" dirty="0"/>
              <a:t>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br>
              <a:rPr lang="ru-RU" sz="1600" dirty="0"/>
            </a:br>
            <a:r>
              <a:rPr lang="ru-RU" sz="1600" b="1" dirty="0"/>
              <a:t>Бюджетная система Российской Федерации</a:t>
            </a:r>
            <a:r>
              <a:rPr lang="ru-RU" sz="1600" dirty="0"/>
              <a:t>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br>
              <a:rPr lang="ru-RU" sz="1600" dirty="0"/>
            </a:br>
            <a:r>
              <a:rPr lang="ru-RU" sz="1600" b="1" dirty="0"/>
              <a:t>Доходы бюджета </a:t>
            </a:r>
            <a:r>
              <a:rPr lang="ru-RU" sz="1600" dirty="0"/>
              <a:t>-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br>
              <a:rPr lang="ru-RU" sz="1600" dirty="0"/>
            </a:br>
            <a:r>
              <a:rPr lang="ru-RU" sz="1600" b="1" dirty="0"/>
              <a:t>Расходы бюджета </a:t>
            </a:r>
            <a:r>
              <a:rPr lang="ru-RU" sz="1600" dirty="0"/>
              <a:t>-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br>
              <a:rPr lang="ru-RU" sz="1600" dirty="0"/>
            </a:br>
            <a:r>
              <a:rPr lang="ru-RU" sz="1600" b="1" dirty="0"/>
              <a:t>Дефицит бюджета </a:t>
            </a:r>
            <a:r>
              <a:rPr lang="ru-RU" sz="1600" dirty="0"/>
              <a:t>- превышение расходов бюджета над его доходами;</a:t>
            </a:r>
            <a:br>
              <a:rPr lang="ru-RU" sz="1600" dirty="0"/>
            </a:br>
            <a:r>
              <a:rPr lang="ru-RU" sz="1600" b="1" dirty="0"/>
              <a:t>Профицит бюджета </a:t>
            </a:r>
            <a:r>
              <a:rPr lang="ru-RU" sz="1600" dirty="0"/>
              <a:t>- превышение доходов бюджета над его расходами;</a:t>
            </a:r>
            <a:br>
              <a:rPr lang="ru-RU" sz="1600" dirty="0"/>
            </a:br>
            <a:r>
              <a:rPr lang="ru-RU" sz="1600" b="1" dirty="0"/>
              <a:t>Бюджетный процесс </a:t>
            </a:r>
            <a:r>
              <a:rPr lang="ru-RU" sz="1600" dirty="0"/>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br>
              <a:rPr lang="ru-RU" sz="1600" dirty="0"/>
            </a:br>
            <a:r>
              <a:rPr lang="ru-RU" sz="1600" b="1" dirty="0"/>
              <a:t>Бюджетная роспись </a:t>
            </a:r>
            <a:r>
              <a:rPr lang="ru-RU" sz="1600" dirty="0"/>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br>
              <a:rPr lang="ru-RU" sz="1600" dirty="0"/>
            </a:br>
            <a:r>
              <a:rPr lang="ru-RU" sz="1600" b="1" dirty="0"/>
              <a:t>Бюджетные ассигнования</a:t>
            </a:r>
            <a:r>
              <a:rPr lang="ru-RU" sz="1600" dirty="0"/>
              <a:t> - предельные объемы денежных средств, предусмотренных в соответствующем финансовом году для исполнения бюджетных обязательств;</a:t>
            </a:r>
            <a:br>
              <a:rPr lang="ru-RU" sz="1600" dirty="0"/>
            </a:br>
            <a:r>
              <a:rPr lang="ru-RU" sz="1600" b="1" dirty="0"/>
              <a:t>Государственный или муниципальный долг</a:t>
            </a:r>
            <a:r>
              <a:rPr lang="ru-RU" sz="1600" dirty="0"/>
              <a:t>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a:t>
            </a:r>
            <a:br>
              <a:rPr lang="ru-RU" sz="1600" dirty="0"/>
            </a:br>
            <a:r>
              <a:rPr lang="ru-RU" sz="1600" b="1" dirty="0"/>
              <a:t>Расходные обязательства</a:t>
            </a:r>
            <a:r>
              <a:rPr lang="ru-RU" sz="1600" dirty="0"/>
              <a:t>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br>
              <a:rPr lang="ru-RU" sz="1600" dirty="0"/>
            </a:br>
            <a:endParaRPr lang="ru-RU" sz="16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a:t>
            </a:r>
          </a:p>
        </p:txBody>
      </p:sp>
      <p:pic>
        <p:nvPicPr>
          <p:cNvPr id="7" name="Рисунок 6"/>
          <p:cNvPicPr>
            <a:picLocks noChangeAspect="1"/>
          </p:cNvPicPr>
          <p:nvPr/>
        </p:nvPicPr>
        <p:blipFill>
          <a:blip r:embed="rId3"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3656344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40</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a:t>
            </a:r>
            <a:r>
              <a:rPr lang="ru-RU" sz="3200" dirty="0" smtClean="0">
                <a:latin typeface="Times New Roman" panose="02020603050405020304" pitchFamily="18" charset="0"/>
                <a:cs typeface="Times New Roman" panose="02020603050405020304" pitchFamily="18" charset="0"/>
              </a:rPr>
              <a:t>2025-2026 </a:t>
            </a:r>
            <a:r>
              <a:rPr lang="ru-RU" sz="3200" dirty="0">
                <a:latin typeface="Times New Roman" panose="02020603050405020304" pitchFamily="18" charset="0"/>
                <a:cs typeface="Times New Roman" panose="02020603050405020304" pitchFamily="18" charset="0"/>
              </a:rPr>
              <a:t>гг.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xmlns="" val="3292800766"/>
              </p:ext>
            </p:extLst>
          </p:nvPr>
        </p:nvGraphicFramePr>
        <p:xfrm>
          <a:off x="257175" y="1825625"/>
          <a:ext cx="11696701" cy="4845685"/>
        </p:xfrm>
        <a:graphic>
          <a:graphicData uri="http://schemas.openxmlformats.org/drawingml/2006/table">
            <a:tbl>
              <a:tblPr firstRow="1" bandRow="1">
                <a:tableStyleId>{5C22544A-7EE6-4342-B048-85BDC9FD1C3A}</a:tableStyleId>
              </a:tblPr>
              <a:tblGrid>
                <a:gridCol w="6417995">
                  <a:extLst>
                    <a:ext uri="{9D8B030D-6E8A-4147-A177-3AD203B41FA5}">
                      <a16:colId xmlns:a16="http://schemas.microsoft.com/office/drawing/2014/main" xmlns="" val="3528180504"/>
                    </a:ext>
                  </a:extLst>
                </a:gridCol>
                <a:gridCol w="2639353">
                  <a:extLst>
                    <a:ext uri="{9D8B030D-6E8A-4147-A177-3AD203B41FA5}">
                      <a16:colId xmlns:a16="http://schemas.microsoft.com/office/drawing/2014/main" xmlns="" val="3012942224"/>
                    </a:ext>
                  </a:extLst>
                </a:gridCol>
                <a:gridCol w="2639353">
                  <a:extLst>
                    <a:ext uri="{9D8B030D-6E8A-4147-A177-3AD203B41FA5}">
                      <a16:colId xmlns:a16="http://schemas.microsoft.com/office/drawing/2014/main" xmlns="" val="3022860819"/>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a:t>
                      </a:r>
                      <a:r>
                        <a:rPr lang="ru-RU" sz="1800" dirty="0" smtClean="0">
                          <a:latin typeface="Times New Roman" panose="02020603050405020304" pitchFamily="18" charset="0"/>
                          <a:cs typeface="Times New Roman" panose="02020603050405020304" pitchFamily="18" charset="0"/>
                        </a:rPr>
                        <a:t>2025 </a:t>
                      </a:r>
                      <a:r>
                        <a:rPr lang="ru-RU" sz="1800" dirty="0">
                          <a:latin typeface="Times New Roman" panose="02020603050405020304" pitchFamily="18" charset="0"/>
                          <a:cs typeface="Times New Roman" panose="02020603050405020304" pitchFamily="18" charset="0"/>
                        </a:rPr>
                        <a:t>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a:t>
                      </a:r>
                      <a:r>
                        <a:rPr lang="ru-RU" sz="1800" dirty="0" smtClean="0">
                          <a:latin typeface="Times New Roman" panose="02020603050405020304" pitchFamily="18" charset="0"/>
                          <a:cs typeface="Times New Roman" panose="02020603050405020304" pitchFamily="18" charset="0"/>
                        </a:rPr>
                        <a:t>2026 </a:t>
                      </a:r>
                      <a:r>
                        <a:rPr lang="ru-RU" sz="1800" dirty="0">
                          <a:latin typeface="Times New Roman" panose="02020603050405020304" pitchFamily="18" charset="0"/>
                          <a:cs typeface="Times New Roman" panose="02020603050405020304" pitchFamily="18" charset="0"/>
                        </a:rPr>
                        <a:t>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27511398"/>
                  </a:ext>
                </a:extLst>
              </a:tr>
              <a:tr h="370840">
                <a:tc>
                  <a:txBody>
                    <a:bodyPr/>
                    <a:lstStyle/>
                    <a:p>
                      <a:pPr algn="ctr" fontAlgn="b"/>
                      <a:r>
                        <a:rPr lang="ru-RU" sz="1600" b="1" i="0" u="none" strike="noStrike" dirty="0">
                          <a:effectLst/>
                          <a:latin typeface="Times New Roman" panose="02020603050405020304" pitchFamily="18" charset="0"/>
                        </a:rPr>
                        <a:t>Национальная экономика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2 602,00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2 602,00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77162337"/>
                  </a:ext>
                </a:extLst>
              </a:tr>
              <a:tr h="370840">
                <a:tc>
                  <a:txBody>
                    <a:bodyPr/>
                    <a:lstStyle/>
                    <a:p>
                      <a:pPr algn="ctr" fontAlgn="b"/>
                      <a:r>
                        <a:rPr lang="ru-RU" sz="1600" b="0" i="0" u="none" strike="noStrike" dirty="0">
                          <a:effectLst/>
                          <a:latin typeface="Times New Roman" panose="02020603050405020304" pitchFamily="18" charset="0"/>
                        </a:rPr>
                        <a:t>Дорожное хозяйство (дорожные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2200,00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2200,00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09044244"/>
                  </a:ext>
                </a:extLst>
              </a:tr>
              <a:tr h="370840">
                <a:tc>
                  <a:txBody>
                    <a:bodyPr/>
                    <a:lstStyle/>
                    <a:p>
                      <a:pPr algn="ctr" fontAlgn="b"/>
                      <a:r>
                        <a:rPr lang="ru-RU" sz="1600" b="0" i="0" u="none" strike="noStrike">
                          <a:effectLst/>
                          <a:latin typeface="Times New Roman" panose="02020603050405020304" pitchFamily="18" charset="0"/>
                        </a:rPr>
                        <a:t>Другие вопросы в области национальной экономики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402,0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402,0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044120"/>
                  </a:ext>
                </a:extLst>
              </a:tr>
              <a:tr h="370840">
                <a:tc>
                  <a:txBody>
                    <a:bodyPr/>
                    <a:lstStyle/>
                    <a:p>
                      <a:pPr algn="ctr" fontAlgn="b"/>
                      <a:r>
                        <a:rPr lang="ru-RU" sz="1600" b="1" i="0" u="none" strike="noStrike">
                          <a:effectLst/>
                          <a:latin typeface="Times New Roman" panose="02020603050405020304" pitchFamily="18" charset="0"/>
                        </a:rPr>
                        <a:t>Жилищно-коммунальное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18 899,34</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18 726,69</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9487029"/>
                  </a:ext>
                </a:extLst>
              </a:tr>
              <a:tr h="370840">
                <a:tc>
                  <a:txBody>
                    <a:bodyPr/>
                    <a:lstStyle/>
                    <a:p>
                      <a:pPr algn="ctr" fontAlgn="b"/>
                      <a:r>
                        <a:rPr lang="ru-RU" sz="1600" b="0" i="0" u="none" strike="noStrike">
                          <a:effectLst/>
                          <a:latin typeface="Times New Roman" panose="02020603050405020304" pitchFamily="18" charset="0"/>
                        </a:rPr>
                        <a:t>Жилищное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1 950,0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1 950,0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71359725"/>
                  </a:ext>
                </a:extLst>
              </a:tr>
              <a:tr h="370840">
                <a:tc>
                  <a:txBody>
                    <a:bodyPr/>
                    <a:lstStyle/>
                    <a:p>
                      <a:pPr algn="ctr" fontAlgn="b"/>
                      <a:r>
                        <a:rPr lang="ru-RU" sz="1600" b="0" i="0" u="none" strike="noStrike">
                          <a:effectLst/>
                          <a:latin typeface="Times New Roman" panose="02020603050405020304" pitchFamily="18" charset="0"/>
                        </a:rPr>
                        <a:t>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1 325,0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1 388,0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41546716"/>
                  </a:ext>
                </a:extLst>
              </a:tr>
              <a:tr h="370840">
                <a:tc>
                  <a:txBody>
                    <a:bodyPr/>
                    <a:lstStyle/>
                    <a:p>
                      <a:pPr algn="ctr" fontAlgn="b"/>
                      <a:r>
                        <a:rPr lang="ru-RU" sz="1600" b="0" i="0" u="none" strike="noStrike" dirty="0">
                          <a:effectLst/>
                          <a:latin typeface="Times New Roman" panose="02020603050405020304" pitchFamily="18" charset="0"/>
                        </a:rPr>
                        <a:t>Благоустройство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5 340,0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4 680,0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91834812"/>
                  </a:ext>
                </a:extLst>
              </a:tr>
              <a:tr h="370840">
                <a:tc>
                  <a:txBody>
                    <a:bodyPr/>
                    <a:lstStyle/>
                    <a:p>
                      <a:pPr algn="ctr" fontAlgn="b"/>
                      <a:r>
                        <a:rPr lang="ru-RU" sz="1600" b="0" i="0" u="none" strike="noStrike">
                          <a:effectLst/>
                          <a:latin typeface="Times New Roman" panose="02020603050405020304" pitchFamily="18" charset="0"/>
                        </a:rPr>
                        <a:t>Другие вопросы в области ЖКХ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10 284,34</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10 708,69</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42961636"/>
                  </a:ext>
                </a:extLst>
              </a:tr>
              <a:tr h="370840">
                <a:tc>
                  <a:txBody>
                    <a:bodyPr/>
                    <a:lstStyle/>
                    <a:p>
                      <a:pPr algn="ctr" fontAlgn="b"/>
                      <a:r>
                        <a:rPr lang="ru-RU" sz="1600" b="1" i="0" u="none" strike="noStrike">
                          <a:effectLst/>
                          <a:latin typeface="Times New Roman" panose="02020603050405020304" pitchFamily="18" charset="0"/>
                        </a:rPr>
                        <a:t>Образование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676,90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697,05</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8023932"/>
                  </a:ext>
                </a:extLst>
              </a:tr>
              <a:tr h="370840">
                <a:tc>
                  <a:txBody>
                    <a:bodyPr/>
                    <a:lstStyle/>
                    <a:p>
                      <a:pPr algn="ctr" fontAlgn="b"/>
                      <a:r>
                        <a:rPr lang="ru-RU" sz="1600" b="0" i="0" u="none" strike="noStrike">
                          <a:effectLst/>
                          <a:latin typeface="Times New Roman" panose="02020603050405020304" pitchFamily="18" charset="0"/>
                        </a:rPr>
                        <a:t>Профессиональная подготовка, переподготовка и повышение квалификации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35,0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35,0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65823767"/>
                  </a:ext>
                </a:extLst>
              </a:tr>
              <a:tr h="370840">
                <a:tc>
                  <a:txBody>
                    <a:bodyPr/>
                    <a:lstStyle/>
                    <a:p>
                      <a:pPr algn="ctr" fontAlgn="b"/>
                      <a:r>
                        <a:rPr lang="ru-RU" sz="1600" b="0" i="0" u="none" strike="noStrike" dirty="0">
                          <a:effectLst/>
                          <a:latin typeface="Times New Roman" panose="02020603050405020304" pitchFamily="18" charset="0"/>
                        </a:rPr>
                        <a:t>Молодежная политика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641,9</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662,04</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48154850"/>
                  </a:ext>
                </a:extLst>
              </a:tr>
            </a:tbl>
          </a:graphicData>
        </a:graphic>
      </p:graphicFrame>
    </p:spTree>
    <p:extLst>
      <p:ext uri="{BB962C8B-B14F-4D97-AF65-F5344CB8AC3E}">
        <p14:creationId xmlns:p14="http://schemas.microsoft.com/office/powerpoint/2010/main" xmlns="" val="218284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41</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a:t>
            </a:r>
            <a:r>
              <a:rPr lang="ru-RU" sz="3200" dirty="0" smtClean="0">
                <a:latin typeface="Times New Roman" panose="02020603050405020304" pitchFamily="18" charset="0"/>
                <a:cs typeface="Times New Roman" panose="02020603050405020304" pitchFamily="18" charset="0"/>
              </a:rPr>
              <a:t>2025-2026 </a:t>
            </a:r>
            <a:r>
              <a:rPr lang="ru-RU" sz="3200" dirty="0">
                <a:latin typeface="Times New Roman" panose="02020603050405020304" pitchFamily="18" charset="0"/>
                <a:cs typeface="Times New Roman" panose="02020603050405020304" pitchFamily="18" charset="0"/>
              </a:rPr>
              <a:t>гг.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xmlns="" val="3112397111"/>
              </p:ext>
            </p:extLst>
          </p:nvPr>
        </p:nvGraphicFramePr>
        <p:xfrm>
          <a:off x="257175" y="1825625"/>
          <a:ext cx="11772900" cy="3421624"/>
        </p:xfrm>
        <a:graphic>
          <a:graphicData uri="http://schemas.openxmlformats.org/drawingml/2006/table">
            <a:tbl>
              <a:tblPr firstRow="1" bandRow="1">
                <a:tableStyleId>{5C22544A-7EE6-4342-B048-85BDC9FD1C3A}</a:tableStyleId>
              </a:tblPr>
              <a:tblGrid>
                <a:gridCol w="6459806">
                  <a:extLst>
                    <a:ext uri="{9D8B030D-6E8A-4147-A177-3AD203B41FA5}">
                      <a16:colId xmlns:a16="http://schemas.microsoft.com/office/drawing/2014/main" xmlns="" val="1407400041"/>
                    </a:ext>
                  </a:extLst>
                </a:gridCol>
                <a:gridCol w="2656547">
                  <a:extLst>
                    <a:ext uri="{9D8B030D-6E8A-4147-A177-3AD203B41FA5}">
                      <a16:colId xmlns:a16="http://schemas.microsoft.com/office/drawing/2014/main" xmlns="" val="3662564682"/>
                    </a:ext>
                  </a:extLst>
                </a:gridCol>
                <a:gridCol w="2656547">
                  <a:extLst>
                    <a:ext uri="{9D8B030D-6E8A-4147-A177-3AD203B41FA5}">
                      <a16:colId xmlns:a16="http://schemas.microsoft.com/office/drawing/2014/main" xmlns="" val="3873812659"/>
                    </a:ext>
                  </a:extLst>
                </a:gridCol>
              </a:tblGrid>
              <a:tr h="364824">
                <a:tc>
                  <a:txBody>
                    <a:bodyPr/>
                    <a:lstStyle/>
                    <a:p>
                      <a:pPr algn="ctr"/>
                      <a:r>
                        <a:rPr lang="ru-RU" sz="1800" dirty="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a:t>
                      </a:r>
                      <a:r>
                        <a:rPr lang="ru-RU" sz="1800" dirty="0" smtClean="0">
                          <a:latin typeface="Times New Roman" panose="02020603050405020304" pitchFamily="18" charset="0"/>
                          <a:cs typeface="Times New Roman" panose="02020603050405020304" pitchFamily="18" charset="0"/>
                        </a:rPr>
                        <a:t>2025 </a:t>
                      </a:r>
                      <a:r>
                        <a:rPr lang="ru-RU" sz="1800" dirty="0">
                          <a:latin typeface="Times New Roman" panose="02020603050405020304" pitchFamily="18" charset="0"/>
                          <a:cs typeface="Times New Roman" panose="02020603050405020304" pitchFamily="18" charset="0"/>
                        </a:rPr>
                        <a:t>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a:latin typeface="Times New Roman" panose="02020603050405020304" pitchFamily="18" charset="0"/>
                          <a:cs typeface="Times New Roman" panose="02020603050405020304" pitchFamily="18" charset="0"/>
                        </a:rPr>
                        <a:t>Бюджет на  </a:t>
                      </a:r>
                      <a:r>
                        <a:rPr lang="ru-RU" sz="1800" dirty="0" smtClean="0">
                          <a:latin typeface="Times New Roman" panose="02020603050405020304" pitchFamily="18" charset="0"/>
                          <a:cs typeface="Times New Roman" panose="02020603050405020304" pitchFamily="18" charset="0"/>
                        </a:rPr>
                        <a:t>2026 </a:t>
                      </a:r>
                      <a:r>
                        <a:rPr lang="ru-RU" sz="1800" dirty="0">
                          <a:latin typeface="Times New Roman" panose="02020603050405020304" pitchFamily="18" charset="0"/>
                          <a:cs typeface="Times New Roman" panose="02020603050405020304" pitchFamily="18" charset="0"/>
                        </a:rPr>
                        <a:t>г.</a:t>
                      </a:r>
                      <a:endParaRPr lang="en-US"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46234604"/>
                  </a:ext>
                </a:extLst>
              </a:tr>
              <a:tr h="370840">
                <a:tc>
                  <a:txBody>
                    <a:bodyPr/>
                    <a:lstStyle/>
                    <a:p>
                      <a:pPr algn="ctr" fontAlgn="b"/>
                      <a:r>
                        <a:rPr lang="ru-RU" sz="1600" b="1" i="0" u="none" strike="noStrike" dirty="0">
                          <a:effectLst/>
                          <a:latin typeface="Times New Roman" panose="02020603050405020304" pitchFamily="18" charset="0"/>
                        </a:rPr>
                        <a:t>Культура, кинематография, средства массовой информации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14 774,26</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15 301,13</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0374040"/>
                  </a:ext>
                </a:extLst>
              </a:tr>
              <a:tr h="370840">
                <a:tc>
                  <a:txBody>
                    <a:bodyPr/>
                    <a:lstStyle/>
                    <a:p>
                      <a:pPr algn="ctr" fontAlgn="b"/>
                      <a:r>
                        <a:rPr lang="ru-RU" sz="1600" b="0" i="0" u="none" strike="noStrike" dirty="0">
                          <a:effectLst/>
                          <a:latin typeface="Times New Roman" panose="02020603050405020304" pitchFamily="18" charset="0"/>
                        </a:rPr>
                        <a:t>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14 774,26</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15301,13</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20863966"/>
                  </a:ext>
                </a:extLst>
              </a:tr>
              <a:tr h="370840">
                <a:tc>
                  <a:txBody>
                    <a:bodyPr/>
                    <a:lstStyle/>
                    <a:p>
                      <a:pPr algn="ctr" fontAlgn="b"/>
                      <a:r>
                        <a:rPr lang="ru-RU" sz="1600" b="1" i="0" u="none" strike="noStrike" dirty="0">
                          <a:effectLst/>
                          <a:latin typeface="Times New Roman" panose="02020603050405020304" pitchFamily="18" charset="0"/>
                        </a:rPr>
                        <a:t>Социальное обеспечение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1 500,00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1 500,00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50742438"/>
                  </a:ext>
                </a:extLst>
              </a:tr>
              <a:tr h="370840">
                <a:tc>
                  <a:txBody>
                    <a:bodyPr/>
                    <a:lstStyle/>
                    <a:p>
                      <a:pPr algn="ctr" fontAlgn="b"/>
                      <a:r>
                        <a:rPr lang="ru-RU" sz="1600" b="0" i="0" u="none" strike="noStrike" dirty="0">
                          <a:effectLst/>
                          <a:latin typeface="Times New Roman" panose="02020603050405020304" pitchFamily="18" charset="0"/>
                        </a:rPr>
                        <a:t>Пенсионное обеспечение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1 500,00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1 500,00</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074973"/>
                  </a:ext>
                </a:extLst>
              </a:tr>
              <a:tr h="370840">
                <a:tc>
                  <a:txBody>
                    <a:bodyPr/>
                    <a:lstStyle/>
                    <a:p>
                      <a:pPr algn="ctr" fontAlgn="b"/>
                      <a:r>
                        <a:rPr lang="ru-RU" sz="1600" b="1" i="0" u="none" strike="noStrike" dirty="0">
                          <a:effectLst/>
                          <a:latin typeface="Times New Roman" panose="02020603050405020304" pitchFamily="18" charset="0"/>
                        </a:rPr>
                        <a:t>Физическая культура и спорт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5 848,79</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6 109,93</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2229513"/>
                  </a:ext>
                </a:extLst>
              </a:tr>
              <a:tr h="370840">
                <a:tc>
                  <a:txBody>
                    <a:bodyPr/>
                    <a:lstStyle/>
                    <a:p>
                      <a:pPr algn="ctr" fontAlgn="b"/>
                      <a:r>
                        <a:rPr lang="ru-RU" sz="1600" b="0" i="0" u="none" strike="noStrike" dirty="0">
                          <a:effectLst/>
                          <a:latin typeface="Times New Roman" panose="02020603050405020304" pitchFamily="18" charset="0"/>
                        </a:rPr>
                        <a:t>Физическая 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5 848,79</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effectLst/>
                          <a:latin typeface="Times New Roman" panose="02020603050405020304" pitchFamily="18" charset="0"/>
                        </a:rPr>
                        <a:t>6 109,93</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52673779"/>
                  </a:ext>
                </a:extLst>
              </a:tr>
              <a:tr h="556504">
                <a:tc>
                  <a:txBody>
                    <a:bodyPr/>
                    <a:lstStyle/>
                    <a:p>
                      <a:pPr algn="ctr" fontAlgn="b"/>
                      <a:r>
                        <a:rPr lang="ru-RU" sz="1600" b="1" i="0" u="none" strike="noStrike" dirty="0" smtClean="0">
                          <a:effectLst/>
                          <a:latin typeface="Times New Roman" panose="02020603050405020304" pitchFamily="18" charset="0"/>
                        </a:rPr>
                        <a:t>ОБСЛУЖИВАНИЕ ГОСУДАРСТВЕННОГО И МУНИЦИПАЛЬНОГО ДОЛГА</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150,0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150,0</a:t>
                      </a:r>
                      <a:endParaRPr lang="ru-RU" sz="1600" b="1"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3879634"/>
                  </a:ext>
                </a:extLst>
              </a:tr>
            </a:tbl>
          </a:graphicData>
        </a:graphic>
      </p:graphicFrame>
      <p:graphicFrame>
        <p:nvGraphicFramePr>
          <p:cNvPr id="7" name="Таблица 6"/>
          <p:cNvGraphicFramePr>
            <a:graphicFrameLocks noGrp="1"/>
          </p:cNvGraphicFramePr>
          <p:nvPr/>
        </p:nvGraphicFramePr>
        <p:xfrm>
          <a:off x="232228" y="5345722"/>
          <a:ext cx="11772900" cy="675249"/>
        </p:xfrm>
        <a:graphic>
          <a:graphicData uri="http://schemas.openxmlformats.org/drawingml/2006/table">
            <a:tbl>
              <a:tblPr firstRow="1" bandRow="1">
                <a:tableStyleId>{5C22544A-7EE6-4342-B048-85BDC9FD1C3A}</a:tableStyleId>
              </a:tblPr>
              <a:tblGrid>
                <a:gridCol w="6459806">
                  <a:extLst>
                    <a:ext uri="{9D8B030D-6E8A-4147-A177-3AD203B41FA5}">
                      <a16:colId xmlns:a16="http://schemas.microsoft.com/office/drawing/2014/main" xmlns="" val="20000"/>
                    </a:ext>
                  </a:extLst>
                </a:gridCol>
                <a:gridCol w="2656547">
                  <a:extLst>
                    <a:ext uri="{9D8B030D-6E8A-4147-A177-3AD203B41FA5}">
                      <a16:colId xmlns:a16="http://schemas.microsoft.com/office/drawing/2014/main" xmlns="" val="20001"/>
                    </a:ext>
                  </a:extLst>
                </a:gridCol>
                <a:gridCol w="2656547">
                  <a:extLst>
                    <a:ext uri="{9D8B030D-6E8A-4147-A177-3AD203B41FA5}">
                      <a16:colId xmlns:a16="http://schemas.microsoft.com/office/drawing/2014/main" xmlns="" val="20002"/>
                    </a:ext>
                  </a:extLst>
                </a:gridCol>
              </a:tblGrid>
              <a:tr h="365016">
                <a:tc>
                  <a:txBody>
                    <a:bodyPr/>
                    <a:lstStyle/>
                    <a:p>
                      <a:pPr algn="ctr" fontAlgn="b"/>
                      <a:r>
                        <a:rPr lang="ru-RU" sz="1600" b="0" i="0" u="none" strike="noStrike" dirty="0" smtClean="0">
                          <a:solidFill>
                            <a:schemeClr val="tx1"/>
                          </a:solidFill>
                          <a:effectLst/>
                          <a:latin typeface="Times New Roman" panose="02020603050405020304" pitchFamily="18" charset="0"/>
                        </a:rPr>
                        <a:t>Обслуживание государственного внутреннего и муниципального долга</a:t>
                      </a:r>
                      <a:endParaRPr lang="ru-RU" sz="1600" b="0" i="0" u="none" strike="noStrike" dirty="0">
                        <a:solidFill>
                          <a:schemeClr val="tx1"/>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600" b="0" i="0" u="none" strike="noStrike" dirty="0" smtClean="0">
                          <a:solidFill>
                            <a:schemeClr val="tx1"/>
                          </a:solidFill>
                          <a:effectLst/>
                          <a:latin typeface="Times New Roman" panose="02020603050405020304" pitchFamily="18" charset="0"/>
                        </a:rPr>
                        <a:t>150,0</a:t>
                      </a:r>
                      <a:endParaRPr lang="ru-RU" sz="1600" b="0" i="0" u="none" strike="noStrike" dirty="0">
                        <a:solidFill>
                          <a:schemeClr val="tx1"/>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600" b="0" i="0" u="none" strike="noStrike" dirty="0" smtClean="0">
                          <a:solidFill>
                            <a:schemeClr val="tx1"/>
                          </a:solidFill>
                          <a:effectLst/>
                          <a:latin typeface="Times New Roman" panose="02020603050405020304" pitchFamily="18" charset="0"/>
                        </a:rPr>
                        <a:t>150,0</a:t>
                      </a:r>
                      <a:endParaRPr lang="ru-RU" sz="1600" b="0" i="0" u="none" strike="noStrike" dirty="0">
                        <a:solidFill>
                          <a:schemeClr val="tx1"/>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310233">
                <a:tc>
                  <a:txBody>
                    <a:bodyPr/>
                    <a:lstStyle/>
                    <a:p>
                      <a:pPr algn="ctr" fontAlgn="b"/>
                      <a:r>
                        <a:rPr lang="ru-RU" sz="1600" b="1" i="0" u="none" strike="noStrike" dirty="0">
                          <a:solidFill>
                            <a:schemeClr val="tx1"/>
                          </a:solidFill>
                          <a:effectLst/>
                          <a:latin typeface="Times New Roman" panose="02020603050405020304" pitchFamily="18" charset="0"/>
                        </a:rPr>
                        <a:t>ВСЕГО РАСХОДОВ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chemeClr val="tx1"/>
                          </a:solidFill>
                          <a:effectLst/>
                          <a:latin typeface="Times New Roman" panose="02020603050405020304" pitchFamily="18" charset="0"/>
                        </a:rPr>
                        <a:t>6 5616,56</a:t>
                      </a:r>
                      <a:endParaRPr lang="ru-RU" sz="1600" b="1" i="0" u="none" strike="noStrike" dirty="0">
                        <a:solidFill>
                          <a:schemeClr val="tx1"/>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chemeClr val="tx1"/>
                          </a:solidFill>
                          <a:effectLst/>
                          <a:latin typeface="Times New Roman" panose="02020603050405020304" pitchFamily="18" charset="0"/>
                        </a:rPr>
                        <a:t>66 731,81</a:t>
                      </a:r>
                      <a:endParaRPr lang="ru-RU" sz="1600" b="1" i="0" u="none" strike="noStrike" dirty="0">
                        <a:solidFill>
                          <a:schemeClr val="tx1"/>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120037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42</a:t>
            </a: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Информация о расходной части бюджета в разрезе муниципальных программ </a:t>
            </a:r>
            <a:r>
              <a:rPr lang="ru-RU" sz="3200" dirty="0" smtClean="0">
                <a:latin typeface="Times New Roman" panose="02020603050405020304" pitchFamily="18" charset="0"/>
                <a:cs typeface="Times New Roman" panose="02020603050405020304" pitchFamily="18" charset="0"/>
              </a:rPr>
              <a:t>2024,2025,2026 </a:t>
            </a:r>
            <a:r>
              <a:rPr lang="ru-RU" sz="3200" dirty="0">
                <a:latin typeface="Times New Roman" panose="02020603050405020304" pitchFamily="18" charset="0"/>
                <a:cs typeface="Times New Roman" panose="02020603050405020304" pitchFamily="18" charset="0"/>
              </a:rPr>
              <a:t>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xmlns="" val="1624309499"/>
              </p:ext>
            </p:extLst>
          </p:nvPr>
        </p:nvGraphicFramePr>
        <p:xfrm>
          <a:off x="257175" y="1368425"/>
          <a:ext cx="11696700" cy="5490845"/>
        </p:xfrm>
        <a:graphic>
          <a:graphicData uri="http://schemas.openxmlformats.org/drawingml/2006/table">
            <a:tbl>
              <a:tblPr firstRow="1" bandRow="1">
                <a:tableStyleId>{5C22544A-7EE6-4342-B048-85BDC9FD1C3A}</a:tableStyleId>
              </a:tblPr>
              <a:tblGrid>
                <a:gridCol w="5236404">
                  <a:extLst>
                    <a:ext uri="{9D8B030D-6E8A-4147-A177-3AD203B41FA5}">
                      <a16:colId xmlns:a16="http://schemas.microsoft.com/office/drawing/2014/main" xmlns="" val="3528180504"/>
                    </a:ext>
                  </a:extLst>
                </a:gridCol>
                <a:gridCol w="2153432">
                  <a:extLst>
                    <a:ext uri="{9D8B030D-6E8A-4147-A177-3AD203B41FA5}">
                      <a16:colId xmlns:a16="http://schemas.microsoft.com/office/drawing/2014/main" xmlns="" val="3012942224"/>
                    </a:ext>
                  </a:extLst>
                </a:gridCol>
                <a:gridCol w="2153432">
                  <a:extLst>
                    <a:ext uri="{9D8B030D-6E8A-4147-A177-3AD203B41FA5}">
                      <a16:colId xmlns:a16="http://schemas.microsoft.com/office/drawing/2014/main" xmlns="" val="3022860819"/>
                    </a:ext>
                  </a:extLst>
                </a:gridCol>
                <a:gridCol w="2153432">
                  <a:extLst>
                    <a:ext uri="{9D8B030D-6E8A-4147-A177-3AD203B41FA5}">
                      <a16:colId xmlns:a16="http://schemas.microsoft.com/office/drawing/2014/main" xmlns="" val="745620203"/>
                    </a:ext>
                  </a:extLst>
                </a:gridCol>
              </a:tblGrid>
              <a:tr h="364824">
                <a:tc>
                  <a:txBody>
                    <a:bodyPr/>
                    <a:lstStyle/>
                    <a:p>
                      <a:pPr algn="ctr" fontAlgn="ctr"/>
                      <a:r>
                        <a:rPr lang="ru-RU" sz="1800" b="1" i="0" u="none" strike="noStrike" dirty="0">
                          <a:solidFill>
                            <a:srgbClr val="000000"/>
                          </a:solidFill>
                          <a:effectLst/>
                          <a:latin typeface="Times New Roman" panose="02020603050405020304" pitchFamily="18" charset="0"/>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2024 </a:t>
                      </a:r>
                      <a:r>
                        <a:rPr lang="ru-RU" sz="1800" b="1" i="0" u="none" strike="noStrike" dirty="0">
                          <a:solidFill>
                            <a:srgbClr val="000000"/>
                          </a:solidFill>
                          <a:effectLst/>
                          <a:latin typeface="Times New Roman" panose="02020603050405020304" pitchFamily="18" charset="0"/>
                        </a:rPr>
                        <a:t>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2025 </a:t>
                      </a:r>
                      <a:r>
                        <a:rPr lang="ru-RU" sz="1800" b="1" i="0" u="none" strike="noStrike" dirty="0">
                          <a:solidFill>
                            <a:srgbClr val="000000"/>
                          </a:solidFill>
                          <a:effectLst/>
                          <a:latin typeface="Times New Roman" panose="02020603050405020304" pitchFamily="18" charset="0"/>
                        </a:rPr>
                        <a:t>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2026г</a:t>
                      </a:r>
                      <a:r>
                        <a:rPr lang="ru-RU" sz="1800" b="1"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27511398"/>
                  </a:ext>
                </a:extLst>
              </a:tr>
              <a:tr h="370840">
                <a:tc>
                  <a:txBody>
                    <a:bodyPr/>
                    <a:lstStyle/>
                    <a:p>
                      <a:pPr algn="ctr" fontAlgn="ctr"/>
                      <a:r>
                        <a:rPr lang="ru-RU" sz="1400" b="1" i="0" u="none" strike="noStrike">
                          <a:solidFill>
                            <a:srgbClr val="000000"/>
                          </a:solidFill>
                          <a:effectLst/>
                          <a:latin typeface="Times New Roman" panose="02020603050405020304" pitchFamily="18" charset="0"/>
                        </a:rPr>
                        <a:t>Программная часть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66 972,17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43 611,30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44 246,80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77162337"/>
                  </a:ext>
                </a:extLst>
              </a:tr>
              <a:tr h="370840">
                <a:tc>
                  <a:txBody>
                    <a:bodyPr/>
                    <a:lstStyle/>
                    <a:p>
                      <a:pPr algn="ctr" fontAlgn="ctr"/>
                      <a:r>
                        <a:rPr lang="ru-RU" sz="1400" b="1" i="0" u="none" strike="noStrike" dirty="0">
                          <a:solidFill>
                            <a:srgbClr val="000000"/>
                          </a:solidFill>
                          <a:effectLst/>
                          <a:latin typeface="Times New Roman" panose="02020603050405020304" pitchFamily="18" charset="0"/>
                        </a:rPr>
                        <a:t>Муниципальная программа </a:t>
                      </a:r>
                      <a:r>
                        <a:rPr lang="ru-RU" sz="1400" b="1" i="0" u="none" strike="noStrike" dirty="0" err="1">
                          <a:solidFill>
                            <a:srgbClr val="000000"/>
                          </a:solidFill>
                          <a:effectLst/>
                          <a:latin typeface="Times New Roman" panose="02020603050405020304" pitchFamily="18" charset="0"/>
                        </a:rPr>
                        <a:t>Дружногорского</a:t>
                      </a:r>
                      <a:r>
                        <a:rPr lang="ru-RU" sz="1400" b="1" i="0" u="none" strike="noStrike" dirty="0">
                          <a:solidFill>
                            <a:srgbClr val="000000"/>
                          </a:solidFill>
                          <a:effectLst/>
                          <a:latin typeface="Times New Roman" panose="02020603050405020304" pitchFamily="18" charset="0"/>
                        </a:rPr>
                        <a:t> городского поселения «Социально-экономическое развитие муниципального образования </a:t>
                      </a:r>
                      <a:r>
                        <a:rPr lang="ru-RU" sz="1400" b="1" i="0" u="none" strike="noStrike" dirty="0" err="1">
                          <a:solidFill>
                            <a:srgbClr val="000000"/>
                          </a:solidFill>
                          <a:effectLst/>
                          <a:latin typeface="Times New Roman" panose="02020603050405020304" pitchFamily="18" charset="0"/>
                        </a:rPr>
                        <a:t>Дружногорское</a:t>
                      </a:r>
                      <a:r>
                        <a:rPr lang="ru-RU" sz="1400" b="1" i="0" u="none" strike="noStrike" dirty="0">
                          <a:solidFill>
                            <a:srgbClr val="000000"/>
                          </a:solidFill>
                          <a:effectLst/>
                          <a:latin typeface="Times New Roman" panose="02020603050405020304" pitchFamily="18" charset="0"/>
                        </a:rPr>
                        <a:t> городское поселение Гатчинского муниципального района Ленинградской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66 972,17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43 611,30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44 246,80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09044244"/>
                  </a:ext>
                </a:extLst>
              </a:tr>
              <a:tr h="370840">
                <a:tc>
                  <a:txBody>
                    <a:bodyPr/>
                    <a:lstStyle/>
                    <a:p>
                      <a:pPr algn="ctr" fontAlgn="ctr"/>
                      <a:r>
                        <a:rPr lang="ru-RU" sz="1400" b="1" i="0" u="none" strike="noStrike" dirty="0">
                          <a:solidFill>
                            <a:srgbClr val="000000"/>
                          </a:solidFill>
                          <a:effectLst/>
                          <a:latin typeface="Times New Roman" panose="02020603050405020304" pitchFamily="18" charset="0"/>
                        </a:rPr>
                        <a:t>Региональный проект "Формирование комфортной городской среды"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11 049,75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044120"/>
                  </a:ext>
                </a:extLst>
              </a:tr>
              <a:tr h="385111">
                <a:tc>
                  <a:txBody>
                    <a:bodyPr/>
                    <a:lstStyle/>
                    <a:p>
                      <a:pPr algn="ctr" fontAlgn="ctr"/>
                      <a:r>
                        <a:rPr lang="ru-RU" sz="1400" b="0" i="0" u="none" strike="noStrike" dirty="0">
                          <a:solidFill>
                            <a:srgbClr val="000000"/>
                          </a:solidFill>
                          <a:effectLst/>
                          <a:latin typeface="Times New Roman" panose="02020603050405020304" pitchFamily="18" charset="0"/>
                        </a:rPr>
                        <a:t>Реализация программ формирования современной городской среды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11 049,75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9487029"/>
                  </a:ext>
                </a:extLst>
              </a:tr>
              <a:tr h="370840">
                <a:tc>
                  <a:txBody>
                    <a:bodyPr/>
                    <a:lstStyle/>
                    <a:p>
                      <a:pPr algn="ctr" fontAlgn="ctr"/>
                      <a:r>
                        <a:rPr lang="ru-RU" sz="1400" b="1" i="0" u="none" strike="noStrike" dirty="0">
                          <a:solidFill>
                            <a:srgbClr val="000000"/>
                          </a:solidFill>
                          <a:effectLst/>
                          <a:latin typeface="Times New Roman" panose="02020603050405020304" pitchFamily="18" charset="0"/>
                        </a:rPr>
                        <a:t>Комплексы процессных мероприятий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49 173,68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43 611,30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44 246,80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71359725"/>
                  </a:ext>
                </a:extLst>
              </a:tr>
              <a:tr h="370840">
                <a:tc>
                  <a:txBody>
                    <a:bodyPr/>
                    <a:lstStyle/>
                    <a:p>
                      <a:pPr algn="ctr" fontAlgn="ctr"/>
                      <a:r>
                        <a:rPr lang="ru-RU" sz="1400" b="1" i="0" u="none" strike="noStrike" dirty="0">
                          <a:solidFill>
                            <a:srgbClr val="000000"/>
                          </a:solidFill>
                          <a:effectLst/>
                          <a:latin typeface="Times New Roman" panose="02020603050405020304" pitchFamily="18" charset="0"/>
                        </a:rPr>
                        <a:t>Комплекс процессных мероприятий «Создание условий для устойчивого экономического развития»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632,00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632,00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632,00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41546716"/>
                  </a:ext>
                </a:extLst>
              </a:tr>
              <a:tr h="370840">
                <a:tc>
                  <a:txBody>
                    <a:bodyPr/>
                    <a:lstStyle/>
                    <a:p>
                      <a:pPr algn="ctr" fontAlgn="ctr"/>
                      <a:r>
                        <a:rPr lang="ru-RU" sz="1400" b="0" i="0" u="none" strike="noStrike" dirty="0">
                          <a:solidFill>
                            <a:srgbClr val="000000"/>
                          </a:solidFill>
                          <a:effectLst/>
                          <a:latin typeface="Times New Roman" panose="02020603050405020304" pitchFamily="18" charset="0"/>
                        </a:rPr>
                        <a:t>Оценка недвижимости, признание прав и регулирование отношений по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91834812"/>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Мероприятия в области строительства, архитектуры и градостроительства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96992872"/>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Мероприятия по землеустройству и землепользованию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35532922"/>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Мероприятия по развитию и поддержке малого и среднего предпринимательства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20711595"/>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Обучение и повышение квалификации работников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32113167"/>
                  </a:ext>
                </a:extLst>
              </a:tr>
            </a:tbl>
          </a:graphicData>
        </a:graphic>
      </p:graphicFrame>
    </p:spTree>
    <p:extLst>
      <p:ext uri="{BB962C8B-B14F-4D97-AF65-F5344CB8AC3E}">
        <p14:creationId xmlns:p14="http://schemas.microsoft.com/office/powerpoint/2010/main" xmlns="" val="3371563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43</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Информация о расходной части бюджета в разрезе муниципальных программ </a:t>
            </a:r>
            <a:r>
              <a:rPr lang="ru-RU" sz="3200" dirty="0" smtClean="0">
                <a:latin typeface="Times New Roman" panose="02020603050405020304" pitchFamily="18" charset="0"/>
                <a:cs typeface="Times New Roman" panose="02020603050405020304" pitchFamily="18" charset="0"/>
              </a:rPr>
              <a:t>2024,2025,2026 </a:t>
            </a:r>
            <a:r>
              <a:rPr lang="ru-RU" sz="3200" dirty="0">
                <a:latin typeface="Times New Roman" panose="02020603050405020304" pitchFamily="18" charset="0"/>
                <a:cs typeface="Times New Roman" panose="02020603050405020304" pitchFamily="18" charset="0"/>
              </a:rPr>
              <a:t>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xmlns="" val="3225052572"/>
              </p:ext>
            </p:extLst>
          </p:nvPr>
        </p:nvGraphicFramePr>
        <p:xfrm>
          <a:off x="257175" y="1368425"/>
          <a:ext cx="11696700" cy="4744419"/>
        </p:xfrm>
        <a:graphic>
          <a:graphicData uri="http://schemas.openxmlformats.org/drawingml/2006/table">
            <a:tbl>
              <a:tblPr firstRow="1" bandRow="1">
                <a:tableStyleId>{5C22544A-7EE6-4342-B048-85BDC9FD1C3A}</a:tableStyleId>
              </a:tblPr>
              <a:tblGrid>
                <a:gridCol w="5236404">
                  <a:extLst>
                    <a:ext uri="{9D8B030D-6E8A-4147-A177-3AD203B41FA5}">
                      <a16:colId xmlns:a16="http://schemas.microsoft.com/office/drawing/2014/main" xmlns="" val="3528180504"/>
                    </a:ext>
                  </a:extLst>
                </a:gridCol>
                <a:gridCol w="2153432">
                  <a:extLst>
                    <a:ext uri="{9D8B030D-6E8A-4147-A177-3AD203B41FA5}">
                      <a16:colId xmlns:a16="http://schemas.microsoft.com/office/drawing/2014/main" xmlns="" val="3012942224"/>
                    </a:ext>
                  </a:extLst>
                </a:gridCol>
                <a:gridCol w="2153432">
                  <a:extLst>
                    <a:ext uri="{9D8B030D-6E8A-4147-A177-3AD203B41FA5}">
                      <a16:colId xmlns:a16="http://schemas.microsoft.com/office/drawing/2014/main" xmlns="" val="3022860819"/>
                    </a:ext>
                  </a:extLst>
                </a:gridCol>
                <a:gridCol w="2153432">
                  <a:extLst>
                    <a:ext uri="{9D8B030D-6E8A-4147-A177-3AD203B41FA5}">
                      <a16:colId xmlns:a16="http://schemas.microsoft.com/office/drawing/2014/main" xmlns="" val="745620203"/>
                    </a:ext>
                  </a:extLst>
                </a:gridCol>
              </a:tblGrid>
              <a:tr h="364824">
                <a:tc>
                  <a:txBody>
                    <a:bodyPr/>
                    <a:lstStyle/>
                    <a:p>
                      <a:pPr algn="ctr" fontAlgn="ctr"/>
                      <a:r>
                        <a:rPr lang="ru-RU" sz="1800" b="1" i="0" u="none" strike="noStrike" dirty="0">
                          <a:solidFill>
                            <a:srgbClr val="000000"/>
                          </a:solidFill>
                          <a:effectLst/>
                          <a:latin typeface="Times New Roman" panose="02020603050405020304" pitchFamily="18" charset="0"/>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2024 </a:t>
                      </a:r>
                      <a:r>
                        <a:rPr lang="ru-RU" sz="1800" b="1" i="0" u="none" strike="noStrike" dirty="0">
                          <a:solidFill>
                            <a:srgbClr val="000000"/>
                          </a:solidFill>
                          <a:effectLst/>
                          <a:latin typeface="Times New Roman" panose="02020603050405020304" pitchFamily="18" charset="0"/>
                        </a:rPr>
                        <a:t>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2025 </a:t>
                      </a:r>
                      <a:r>
                        <a:rPr lang="ru-RU" sz="1800" b="1" i="0" u="none" strike="noStrike" dirty="0">
                          <a:solidFill>
                            <a:srgbClr val="000000"/>
                          </a:solidFill>
                          <a:effectLst/>
                          <a:latin typeface="Times New Roman" panose="02020603050405020304" pitchFamily="18" charset="0"/>
                        </a:rPr>
                        <a:t>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2026г</a:t>
                      </a:r>
                      <a:r>
                        <a:rPr lang="ru-RU" sz="1800" b="1"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27511398"/>
                  </a:ext>
                </a:extLst>
              </a:tr>
              <a:tr h="370840">
                <a:tc>
                  <a:txBody>
                    <a:bodyPr/>
                    <a:lstStyle/>
                    <a:p>
                      <a:pPr algn="ctr" fontAlgn="ctr"/>
                      <a:r>
                        <a:rPr lang="ru-RU" sz="1400" b="0" i="0" u="none" strike="noStrike" dirty="0">
                          <a:solidFill>
                            <a:srgbClr val="000000"/>
                          </a:solidFill>
                          <a:effectLst/>
                          <a:latin typeface="Times New Roman" panose="02020603050405020304" pitchFamily="18" charset="0"/>
                        </a:rPr>
                        <a:t>Профессиональная подготовка, переподготовка и повышение квалификации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77162337"/>
                  </a:ext>
                </a:extLst>
              </a:tr>
              <a:tr h="370840">
                <a:tc>
                  <a:txBody>
                    <a:bodyPr/>
                    <a:lstStyle/>
                    <a:p>
                      <a:pPr algn="ctr" fontAlgn="ctr"/>
                      <a:r>
                        <a:rPr lang="ru-RU" sz="1400" b="1" i="0" u="none" strike="noStrike">
                          <a:solidFill>
                            <a:srgbClr val="000000"/>
                          </a:solidFill>
                          <a:effectLst/>
                          <a:latin typeface="Times New Roman" panose="02020603050405020304" pitchFamily="18" charset="0"/>
                        </a:rPr>
                        <a:t>Комплекс процессных мероприятий «Обеспечение безопасности»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610,00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610,00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610,00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09044244"/>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Обеспечение первичных мер пожарной безопасности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044120"/>
                  </a:ext>
                </a:extLst>
              </a:tr>
              <a:tr h="385111">
                <a:tc>
                  <a:txBody>
                    <a:bodyPr/>
                    <a:lstStyle/>
                    <a:p>
                      <a:pPr algn="ctr" fontAlgn="ctr"/>
                      <a:r>
                        <a:rPr lang="ru-RU" sz="1400" b="0" i="0" u="none" strike="noStrike">
                          <a:solidFill>
                            <a:srgbClr val="000000"/>
                          </a:solidFill>
                          <a:effectLst/>
                          <a:latin typeface="Times New Roman" panose="02020603050405020304" pitchFamily="18" charset="0"/>
                        </a:rPr>
                        <a:t>Проведение мероприятий, направленных на защиту населения и территории от чрезвычайных ситуаций природного и техногенного характера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9487029"/>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Защита населения и территории от чрезвычайных ситуаций природного и техногенного характера, пожарная безопасность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71359725"/>
                  </a:ext>
                </a:extLst>
              </a:tr>
              <a:tr h="370840">
                <a:tc>
                  <a:txBody>
                    <a:bodyPr/>
                    <a:lstStyle/>
                    <a:p>
                      <a:pPr algn="ctr" fontAlgn="ctr"/>
                      <a:r>
                        <a:rPr lang="ru-RU" sz="1400" b="1" i="0" u="none" strike="noStrike">
                          <a:solidFill>
                            <a:srgbClr val="000000"/>
                          </a:solidFill>
                          <a:effectLst/>
                          <a:latin typeface="Times New Roman" panose="02020603050405020304" pitchFamily="18" charset="0"/>
                        </a:rPr>
                        <a:t>Комплекс процессных мероприятий «Содержание и развитие улично-дорожной сети»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4 045,53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2 200,00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2 200,00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41546716"/>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Проведение мероприятий по обеспечению безопасности дорожного движения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91834812"/>
                  </a:ext>
                </a:extLst>
              </a:tr>
              <a:tr h="370840">
                <a:tc>
                  <a:txBody>
                    <a:bodyPr/>
                    <a:lstStyle/>
                    <a:p>
                      <a:pPr algn="ctr" fontAlgn="ctr"/>
                      <a:r>
                        <a:rPr lang="ru-RU" sz="1400" b="0" i="0" u="none" strike="noStrike">
                          <a:solidFill>
                            <a:srgbClr val="000000"/>
                          </a:solidFill>
                          <a:effectLst/>
                          <a:latin typeface="Times New Roman" panose="02020603050405020304" pitchFamily="18" charset="0"/>
                        </a:rPr>
                        <a:t>Содержание и уборка автомобильных дорог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482,24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1 300,00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1 300,00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96992872"/>
                  </a:ext>
                </a:extLst>
              </a:tr>
              <a:tr h="370840">
                <a:tc>
                  <a:txBody>
                    <a:bodyPr/>
                    <a:lstStyle/>
                    <a:p>
                      <a:pPr algn="ctr" fontAlgn="ctr"/>
                      <a:r>
                        <a:rPr lang="ru-RU" sz="1400" b="0" i="0" u="none" strike="noStrike">
                          <a:solidFill>
                            <a:srgbClr val="000000"/>
                          </a:solidFill>
                          <a:effectLst/>
                          <a:latin typeface="Times New Roman" panose="02020603050405020304" pitchFamily="18" charset="0"/>
                        </a:rPr>
                        <a:t>Ремонт автомобильных дорог общего пользования местного значения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35532922"/>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Мероприятия в области дорожного хозяйства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20711595"/>
                  </a:ext>
                </a:extLst>
              </a:tr>
            </a:tbl>
          </a:graphicData>
        </a:graphic>
      </p:graphicFrame>
    </p:spTree>
    <p:extLst>
      <p:ext uri="{BB962C8B-B14F-4D97-AF65-F5344CB8AC3E}">
        <p14:creationId xmlns:p14="http://schemas.microsoft.com/office/powerpoint/2010/main" xmlns="" val="3149907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44</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Информация о расходной части бюджета в разрезе муниципальных программ </a:t>
            </a:r>
            <a:r>
              <a:rPr lang="ru-RU" sz="3200" dirty="0" smtClean="0">
                <a:latin typeface="Times New Roman" panose="02020603050405020304" pitchFamily="18" charset="0"/>
                <a:cs typeface="Times New Roman" panose="02020603050405020304" pitchFamily="18" charset="0"/>
              </a:rPr>
              <a:t>2024,2025,2026 </a:t>
            </a:r>
            <a:r>
              <a:rPr lang="ru-RU" sz="3200" dirty="0">
                <a:latin typeface="Times New Roman" panose="02020603050405020304" pitchFamily="18" charset="0"/>
                <a:cs typeface="Times New Roman" panose="02020603050405020304" pitchFamily="18" charset="0"/>
              </a:rPr>
              <a:t>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xmlns="" val="3489210333"/>
              </p:ext>
            </p:extLst>
          </p:nvPr>
        </p:nvGraphicFramePr>
        <p:xfrm>
          <a:off x="257175" y="1368425"/>
          <a:ext cx="11696700" cy="4923790"/>
        </p:xfrm>
        <a:graphic>
          <a:graphicData uri="http://schemas.openxmlformats.org/drawingml/2006/table">
            <a:tbl>
              <a:tblPr firstRow="1" bandRow="1">
                <a:tableStyleId>{5C22544A-7EE6-4342-B048-85BDC9FD1C3A}</a:tableStyleId>
              </a:tblPr>
              <a:tblGrid>
                <a:gridCol w="5236404">
                  <a:extLst>
                    <a:ext uri="{9D8B030D-6E8A-4147-A177-3AD203B41FA5}">
                      <a16:colId xmlns:a16="http://schemas.microsoft.com/office/drawing/2014/main" xmlns="" val="3528180504"/>
                    </a:ext>
                  </a:extLst>
                </a:gridCol>
                <a:gridCol w="2153432">
                  <a:extLst>
                    <a:ext uri="{9D8B030D-6E8A-4147-A177-3AD203B41FA5}">
                      <a16:colId xmlns:a16="http://schemas.microsoft.com/office/drawing/2014/main" xmlns="" val="3012942224"/>
                    </a:ext>
                  </a:extLst>
                </a:gridCol>
                <a:gridCol w="2153432">
                  <a:extLst>
                    <a:ext uri="{9D8B030D-6E8A-4147-A177-3AD203B41FA5}">
                      <a16:colId xmlns:a16="http://schemas.microsoft.com/office/drawing/2014/main" xmlns="" val="3022860819"/>
                    </a:ext>
                  </a:extLst>
                </a:gridCol>
                <a:gridCol w="2153432">
                  <a:extLst>
                    <a:ext uri="{9D8B030D-6E8A-4147-A177-3AD203B41FA5}">
                      <a16:colId xmlns:a16="http://schemas.microsoft.com/office/drawing/2014/main" xmlns="" val="745620203"/>
                    </a:ext>
                  </a:extLst>
                </a:gridCol>
              </a:tblGrid>
              <a:tr h="364824">
                <a:tc>
                  <a:txBody>
                    <a:bodyPr/>
                    <a:lstStyle/>
                    <a:p>
                      <a:pPr algn="ctr" fontAlgn="ctr"/>
                      <a:r>
                        <a:rPr lang="ru-RU" sz="1800" b="1" i="0" u="none" strike="noStrike" dirty="0">
                          <a:solidFill>
                            <a:srgbClr val="000000"/>
                          </a:solidFill>
                          <a:effectLst/>
                          <a:latin typeface="Times New Roman" panose="02020603050405020304" pitchFamily="18" charset="0"/>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2024 </a:t>
                      </a:r>
                      <a:r>
                        <a:rPr lang="ru-RU" sz="1800" b="1" i="0" u="none" strike="noStrike" dirty="0">
                          <a:solidFill>
                            <a:srgbClr val="000000"/>
                          </a:solidFill>
                          <a:effectLst/>
                          <a:latin typeface="Times New Roman" panose="02020603050405020304" pitchFamily="18" charset="0"/>
                        </a:rPr>
                        <a:t>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2025 </a:t>
                      </a:r>
                      <a:r>
                        <a:rPr lang="ru-RU" sz="1800" b="1" i="0" u="none" strike="noStrike" dirty="0">
                          <a:solidFill>
                            <a:srgbClr val="000000"/>
                          </a:solidFill>
                          <a:effectLst/>
                          <a:latin typeface="Times New Roman" panose="02020603050405020304" pitchFamily="18" charset="0"/>
                        </a:rPr>
                        <a:t>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2026г</a:t>
                      </a:r>
                      <a:r>
                        <a:rPr lang="ru-RU" sz="1800" b="1"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27511398"/>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Мероприятия в целях реализации областного закона от 15 января 2018 года № 3-оз "О содействии участию населения в осуществлении местного самоуправления в иных формах на территориях административных центров и городских поселков муниципальных образований Ленинградской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1 400,00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77162337"/>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Поддержка развития общественной инфраструктуры муниципального значения в части ремонта дворовых территорий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1 263,29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09044244"/>
                  </a:ext>
                </a:extLst>
              </a:tr>
              <a:tr h="370840">
                <a:tc>
                  <a:txBody>
                    <a:bodyPr/>
                    <a:lstStyle/>
                    <a:p>
                      <a:pPr algn="ctr" fontAlgn="ctr"/>
                      <a:r>
                        <a:rPr lang="ru-RU" sz="1400" b="1" i="0" u="none" strike="noStrike">
                          <a:solidFill>
                            <a:srgbClr val="000000"/>
                          </a:solidFill>
                          <a:effectLst/>
                          <a:latin typeface="Times New Roman" panose="02020603050405020304" pitchFamily="18" charset="0"/>
                        </a:rPr>
                        <a:t>Комплекс процессных мероприятий «ЖКХ и благоустройство территории»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23 242,93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18 654,34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18 481,69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044120"/>
                  </a:ext>
                </a:extLst>
              </a:tr>
              <a:tr h="385111">
                <a:tc>
                  <a:txBody>
                    <a:bodyPr/>
                    <a:lstStyle/>
                    <a:p>
                      <a:pPr algn="ctr" fontAlgn="ctr"/>
                      <a:r>
                        <a:rPr lang="ru-RU" sz="1400" b="0" i="0" u="none" strike="noStrike">
                          <a:solidFill>
                            <a:srgbClr val="000000"/>
                          </a:solidFill>
                          <a:effectLst/>
                          <a:latin typeface="Times New Roman" panose="02020603050405020304" pitchFamily="18" charset="0"/>
                        </a:rPr>
                        <a:t>Обеспечение деятельности подведомственных учреждений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9 879,71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10 289,34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10 713,69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9487029"/>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Мероприятия в области жилищного хозяйства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443,29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71359725"/>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Мероприятия в области коммунального хозяйства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1 311,64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1 325,00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1 388,00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41546716"/>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Организация уличного освещения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3 560,00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2 900,00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91834812"/>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Мероприятия по озеленению территории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96992872"/>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Организация и содержание мест захоронений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375,00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375,00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35532922"/>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Мероприятия в области благоустройства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3 930,00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1 080,00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1 080,00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20711595"/>
                  </a:ext>
                </a:extLst>
              </a:tr>
            </a:tbl>
          </a:graphicData>
        </a:graphic>
      </p:graphicFrame>
    </p:spTree>
    <p:extLst>
      <p:ext uri="{BB962C8B-B14F-4D97-AF65-F5344CB8AC3E}">
        <p14:creationId xmlns:p14="http://schemas.microsoft.com/office/powerpoint/2010/main" xmlns="" val="1372934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45</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Информация о расходной части бюджета в разрезе муниципальных программ </a:t>
            </a:r>
            <a:r>
              <a:rPr lang="ru-RU" sz="3200" dirty="0" smtClean="0">
                <a:latin typeface="Times New Roman" panose="02020603050405020304" pitchFamily="18" charset="0"/>
                <a:cs typeface="Times New Roman" panose="02020603050405020304" pitchFamily="18" charset="0"/>
              </a:rPr>
              <a:t>2024,2025,2026 </a:t>
            </a:r>
            <a:r>
              <a:rPr lang="ru-RU" sz="3200" dirty="0">
                <a:latin typeface="Times New Roman" panose="02020603050405020304" pitchFamily="18" charset="0"/>
                <a:cs typeface="Times New Roman" panose="02020603050405020304" pitchFamily="18" charset="0"/>
              </a:rPr>
              <a:t>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xmlns="" val="48489053"/>
              </p:ext>
            </p:extLst>
          </p:nvPr>
        </p:nvGraphicFramePr>
        <p:xfrm>
          <a:off x="257175" y="1368425"/>
          <a:ext cx="11696700" cy="5060014"/>
        </p:xfrm>
        <a:graphic>
          <a:graphicData uri="http://schemas.openxmlformats.org/drawingml/2006/table">
            <a:tbl>
              <a:tblPr firstRow="1" bandRow="1">
                <a:tableStyleId>{5C22544A-7EE6-4342-B048-85BDC9FD1C3A}</a:tableStyleId>
              </a:tblPr>
              <a:tblGrid>
                <a:gridCol w="5236404">
                  <a:extLst>
                    <a:ext uri="{9D8B030D-6E8A-4147-A177-3AD203B41FA5}">
                      <a16:colId xmlns:a16="http://schemas.microsoft.com/office/drawing/2014/main" xmlns="" val="3528180504"/>
                    </a:ext>
                  </a:extLst>
                </a:gridCol>
                <a:gridCol w="2153432">
                  <a:extLst>
                    <a:ext uri="{9D8B030D-6E8A-4147-A177-3AD203B41FA5}">
                      <a16:colId xmlns:a16="http://schemas.microsoft.com/office/drawing/2014/main" xmlns="" val="3012942224"/>
                    </a:ext>
                  </a:extLst>
                </a:gridCol>
                <a:gridCol w="2153432">
                  <a:extLst>
                    <a:ext uri="{9D8B030D-6E8A-4147-A177-3AD203B41FA5}">
                      <a16:colId xmlns:a16="http://schemas.microsoft.com/office/drawing/2014/main" xmlns="" val="3022860819"/>
                    </a:ext>
                  </a:extLst>
                </a:gridCol>
                <a:gridCol w="2153432">
                  <a:extLst>
                    <a:ext uri="{9D8B030D-6E8A-4147-A177-3AD203B41FA5}">
                      <a16:colId xmlns:a16="http://schemas.microsoft.com/office/drawing/2014/main" xmlns="" val="745620203"/>
                    </a:ext>
                  </a:extLst>
                </a:gridCol>
              </a:tblGrid>
              <a:tr h="364824">
                <a:tc>
                  <a:txBody>
                    <a:bodyPr/>
                    <a:lstStyle/>
                    <a:p>
                      <a:pPr algn="ctr" fontAlgn="ctr"/>
                      <a:r>
                        <a:rPr lang="ru-RU" sz="1800" b="1" i="0" u="none" strike="noStrike" dirty="0">
                          <a:solidFill>
                            <a:srgbClr val="000000"/>
                          </a:solidFill>
                          <a:effectLst/>
                          <a:latin typeface="Times New Roman" panose="02020603050405020304" pitchFamily="18" charset="0"/>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2024 </a:t>
                      </a:r>
                      <a:r>
                        <a:rPr lang="ru-RU" sz="1800" b="1" i="0" u="none" strike="noStrike" dirty="0">
                          <a:solidFill>
                            <a:srgbClr val="000000"/>
                          </a:solidFill>
                          <a:effectLst/>
                          <a:latin typeface="Times New Roman" panose="02020603050405020304" pitchFamily="18" charset="0"/>
                        </a:rPr>
                        <a:t>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2025 </a:t>
                      </a:r>
                      <a:r>
                        <a:rPr lang="ru-RU" sz="1800" b="1" i="0" u="none" strike="noStrike" dirty="0">
                          <a:solidFill>
                            <a:srgbClr val="000000"/>
                          </a:solidFill>
                          <a:effectLst/>
                          <a:latin typeface="Times New Roman" panose="02020603050405020304" pitchFamily="18" charset="0"/>
                        </a:rPr>
                        <a:t>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2026г</a:t>
                      </a:r>
                      <a:r>
                        <a:rPr lang="ru-RU" sz="1800" b="1"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27511398"/>
                  </a:ext>
                </a:extLst>
              </a:tr>
              <a:tr h="370840">
                <a:tc>
                  <a:txBody>
                    <a:bodyPr/>
                    <a:lstStyle/>
                    <a:p>
                      <a:pPr algn="ctr" fontAlgn="ctr"/>
                      <a:r>
                        <a:rPr lang="ru-RU" sz="1400" b="0" i="0" u="none" strike="noStrike" dirty="0">
                          <a:solidFill>
                            <a:srgbClr val="000000"/>
                          </a:solidFill>
                          <a:effectLst/>
                          <a:latin typeface="Times New Roman" panose="02020603050405020304" pitchFamily="18" charset="0"/>
                        </a:rPr>
                        <a:t>Перечисление ежемесячных взносов в фонд капитального ремонта общего имущества в многоквартирном доме на счет регионального оператора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1 500,00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1 500,00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1 500,00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77162337"/>
                  </a:ext>
                </a:extLst>
              </a:tr>
              <a:tr h="370840">
                <a:tc>
                  <a:txBody>
                    <a:bodyPr/>
                    <a:lstStyle/>
                    <a:p>
                      <a:pPr algn="ctr" fontAlgn="ctr"/>
                      <a:r>
                        <a:rPr lang="ru-RU" sz="1400" b="0" i="0" u="none" strike="noStrike" dirty="0">
                          <a:solidFill>
                            <a:srgbClr val="000000"/>
                          </a:solidFill>
                          <a:effectLst/>
                          <a:latin typeface="Times New Roman" panose="02020603050405020304" pitchFamily="18" charset="0"/>
                        </a:rPr>
                        <a:t>Мероприятия по борьбе с борщевиком Сосновского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09044244"/>
                  </a:ext>
                </a:extLst>
              </a:tr>
              <a:tr h="370840">
                <a:tc>
                  <a:txBody>
                    <a:bodyPr/>
                    <a:lstStyle/>
                    <a:p>
                      <a:pPr algn="ctr" fontAlgn="ctr"/>
                      <a:r>
                        <a:rPr lang="ru-RU" sz="1400" b="0" i="0" u="none" strike="noStrike" dirty="0">
                          <a:solidFill>
                            <a:srgbClr val="000000"/>
                          </a:solidFill>
                          <a:effectLst/>
                          <a:latin typeface="Times New Roman" panose="02020603050405020304" pitchFamily="18" charset="0"/>
                        </a:rPr>
                        <a:t>Мероприятия в целях реализации областного закона от 15 января 2018 года № 3-оз "О содействии участию населения в осуществлении местного самоуправления в иных формах на территориях административных центров и городских поселков муниципальных образований Ленинградской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044120"/>
                  </a:ext>
                </a:extLst>
              </a:tr>
              <a:tr h="385111">
                <a:tc>
                  <a:txBody>
                    <a:bodyPr/>
                    <a:lstStyle/>
                    <a:p>
                      <a:pPr algn="ctr" fontAlgn="ctr"/>
                      <a:r>
                        <a:rPr lang="ru-RU" sz="1400" b="0" i="0" u="none" strike="noStrike" dirty="0">
                          <a:solidFill>
                            <a:srgbClr val="000000"/>
                          </a:solidFill>
                          <a:effectLst/>
                          <a:latin typeface="Times New Roman" panose="02020603050405020304" pitchFamily="18" charset="0"/>
                        </a:rPr>
                        <a:t>Мероприятия в целях реализации областного закона от 28 декабря 2018 года № 147-оз "О старостах сельских населенных пунктов Ленинградской области и содействии участию населения в осуществлении местного самоуправления в иных формах на частях территорий муниципальных образований Ленинградской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9487029"/>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Поддержка развития общественной инфраструктуры муниципального значения в части проведения мероприятий по благоустройству поселения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1 263,29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71359725"/>
                  </a:ext>
                </a:extLst>
              </a:tr>
              <a:tr h="370840">
                <a:tc>
                  <a:txBody>
                    <a:bodyPr/>
                    <a:lstStyle/>
                    <a:p>
                      <a:pPr algn="ctr" fontAlgn="ctr"/>
                      <a:r>
                        <a:rPr lang="ru-RU" sz="1400" b="1" i="0" u="none" strike="noStrike" dirty="0">
                          <a:solidFill>
                            <a:srgbClr val="000000"/>
                          </a:solidFill>
                          <a:effectLst/>
                          <a:latin typeface="Times New Roman" panose="02020603050405020304" pitchFamily="18" charset="0"/>
                        </a:rPr>
                        <a:t>Комплекс процессных мероприятий «Развитие культуры, организация праздничных мероприятий»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14 140,71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14 774,26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15 301,13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41546716"/>
                  </a:ext>
                </a:extLst>
              </a:tr>
              <a:tr h="370840">
                <a:tc>
                  <a:txBody>
                    <a:bodyPr/>
                    <a:lstStyle/>
                    <a:p>
                      <a:pPr algn="ctr" fontAlgn="ctr"/>
                      <a:r>
                        <a:rPr lang="ru-RU" sz="1400" b="0" i="0" u="none" strike="noStrike" dirty="0">
                          <a:solidFill>
                            <a:srgbClr val="000000"/>
                          </a:solidFill>
                          <a:effectLst/>
                          <a:latin typeface="Times New Roman" panose="02020603050405020304" pitchFamily="18" charset="0"/>
                        </a:rPr>
                        <a:t>Мероприятия по обеспечению деятельности подведомственных учреждений культуры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7 239,74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7 735,38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7 998,78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91834812"/>
                  </a:ext>
                </a:extLst>
              </a:tr>
            </a:tbl>
          </a:graphicData>
        </a:graphic>
      </p:graphicFrame>
    </p:spTree>
    <p:extLst>
      <p:ext uri="{BB962C8B-B14F-4D97-AF65-F5344CB8AC3E}">
        <p14:creationId xmlns:p14="http://schemas.microsoft.com/office/powerpoint/2010/main" xmlns="" val="1471753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46</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Информация о расходной части бюджета в разрезе муниципальных программ </a:t>
            </a:r>
            <a:r>
              <a:rPr lang="ru-RU" sz="3200" dirty="0" smtClean="0">
                <a:latin typeface="Times New Roman" panose="02020603050405020304" pitchFamily="18" charset="0"/>
                <a:cs typeface="Times New Roman" panose="02020603050405020304" pitchFamily="18" charset="0"/>
              </a:rPr>
              <a:t>2024,2025,2026 </a:t>
            </a:r>
            <a:r>
              <a:rPr lang="ru-RU" sz="3200" dirty="0">
                <a:latin typeface="Times New Roman" panose="02020603050405020304" pitchFamily="18" charset="0"/>
                <a:cs typeface="Times New Roman" panose="02020603050405020304" pitchFamily="18" charset="0"/>
              </a:rPr>
              <a:t>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xmlns="" val="3873337135"/>
              </p:ext>
            </p:extLst>
          </p:nvPr>
        </p:nvGraphicFramePr>
        <p:xfrm>
          <a:off x="257175" y="1368425"/>
          <a:ext cx="11696700" cy="5301949"/>
        </p:xfrm>
        <a:graphic>
          <a:graphicData uri="http://schemas.openxmlformats.org/drawingml/2006/table">
            <a:tbl>
              <a:tblPr firstRow="1" bandRow="1">
                <a:tableStyleId>{5C22544A-7EE6-4342-B048-85BDC9FD1C3A}</a:tableStyleId>
              </a:tblPr>
              <a:tblGrid>
                <a:gridCol w="5236404">
                  <a:extLst>
                    <a:ext uri="{9D8B030D-6E8A-4147-A177-3AD203B41FA5}">
                      <a16:colId xmlns:a16="http://schemas.microsoft.com/office/drawing/2014/main" xmlns="" val="3528180504"/>
                    </a:ext>
                  </a:extLst>
                </a:gridCol>
                <a:gridCol w="2153432">
                  <a:extLst>
                    <a:ext uri="{9D8B030D-6E8A-4147-A177-3AD203B41FA5}">
                      <a16:colId xmlns:a16="http://schemas.microsoft.com/office/drawing/2014/main" xmlns="" val="3012942224"/>
                    </a:ext>
                  </a:extLst>
                </a:gridCol>
                <a:gridCol w="2153432">
                  <a:extLst>
                    <a:ext uri="{9D8B030D-6E8A-4147-A177-3AD203B41FA5}">
                      <a16:colId xmlns:a16="http://schemas.microsoft.com/office/drawing/2014/main" xmlns="" val="3022860819"/>
                    </a:ext>
                  </a:extLst>
                </a:gridCol>
                <a:gridCol w="2153432">
                  <a:extLst>
                    <a:ext uri="{9D8B030D-6E8A-4147-A177-3AD203B41FA5}">
                      <a16:colId xmlns:a16="http://schemas.microsoft.com/office/drawing/2014/main" xmlns="" val="745620203"/>
                    </a:ext>
                  </a:extLst>
                </a:gridCol>
              </a:tblGrid>
              <a:tr h="364824">
                <a:tc>
                  <a:txBody>
                    <a:bodyPr/>
                    <a:lstStyle/>
                    <a:p>
                      <a:pPr algn="ctr" fontAlgn="ctr"/>
                      <a:r>
                        <a:rPr lang="ru-RU" sz="1800" b="1" i="0" u="none" strike="noStrike" dirty="0">
                          <a:solidFill>
                            <a:srgbClr val="000000"/>
                          </a:solidFill>
                          <a:effectLst/>
                          <a:latin typeface="Times New Roman" panose="02020603050405020304" pitchFamily="18" charset="0"/>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2024 </a:t>
                      </a:r>
                      <a:r>
                        <a:rPr lang="ru-RU" sz="1800" b="1" i="0" u="none" strike="noStrike" dirty="0">
                          <a:solidFill>
                            <a:srgbClr val="000000"/>
                          </a:solidFill>
                          <a:effectLst/>
                          <a:latin typeface="Times New Roman" panose="02020603050405020304" pitchFamily="18" charset="0"/>
                        </a:rPr>
                        <a:t>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2025 </a:t>
                      </a:r>
                      <a:r>
                        <a:rPr lang="ru-RU" sz="1800" b="1" i="0" u="none" strike="noStrike" dirty="0">
                          <a:solidFill>
                            <a:srgbClr val="000000"/>
                          </a:solidFill>
                          <a:effectLst/>
                          <a:latin typeface="Times New Roman" panose="02020603050405020304" pitchFamily="18" charset="0"/>
                        </a:rPr>
                        <a:t>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2026г</a:t>
                      </a:r>
                      <a:r>
                        <a:rPr lang="ru-RU" sz="1800" b="1"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27511398"/>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Мероприятия по обеспечению деятельности муниципальных библиотек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1 879,17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2 012,08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2 265,55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77162337"/>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Проведение культурно-массовых мероприятий к праздничным и памятным датам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575,00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585,00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09044244"/>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Дополнительные расходы на сохранение целевых показателей повышения оплаты труда работников муниципальных учреждений культуры в соответствии с Указом Президента Российской Федерации от 7 мая 2012 года № 597 "О мероприятиях по реализации государственной социальной политики"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4 451,80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4 451,80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4 451,80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044120"/>
                  </a:ext>
                </a:extLst>
              </a:tr>
              <a:tr h="385111">
                <a:tc>
                  <a:txBody>
                    <a:bodyPr/>
                    <a:lstStyle/>
                    <a:p>
                      <a:pPr algn="ctr" fontAlgn="ctr"/>
                      <a:r>
                        <a:rPr lang="ru-RU" sz="1400" b="1" i="0" u="none" strike="noStrike">
                          <a:solidFill>
                            <a:srgbClr val="000000"/>
                          </a:solidFill>
                          <a:effectLst/>
                          <a:latin typeface="Times New Roman" panose="02020603050405020304" pitchFamily="18" charset="0"/>
                        </a:rPr>
                        <a:t>Комплекс процессных мероприятий «Развитие физической культуры, спорта и молодежной политики»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6 252,51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6 490,70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6 771,98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9487029"/>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Обеспечение деятельности подведомственных учреждений физкультуры и спорта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5 367,04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5 593,79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5 854,93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71359725"/>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Организация и проведение мероприятий в области физической культуры и спорта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264,00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41546716"/>
                  </a:ext>
                </a:extLst>
              </a:tr>
              <a:tr h="370840">
                <a:tc>
                  <a:txBody>
                    <a:bodyPr/>
                    <a:lstStyle/>
                    <a:p>
                      <a:pPr algn="ctr" fontAlgn="ctr"/>
                      <a:r>
                        <a:rPr lang="ru-RU" sz="1400" b="0" i="0" u="none" strike="noStrike">
                          <a:solidFill>
                            <a:srgbClr val="000000"/>
                          </a:solidFill>
                          <a:effectLst/>
                          <a:latin typeface="Times New Roman" panose="02020603050405020304" pitchFamily="18" charset="0"/>
                        </a:rPr>
                        <a:t>Реализация комплекса мер по профилактике девиантного поведения молодежи и трудовой адаптации несовершеннолетних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514,18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533,55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662,05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91834812"/>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Поддержка содействия трудовой адаптации и занятости молодежи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107,29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108,36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96992872"/>
                  </a:ext>
                </a:extLst>
              </a:tr>
              <a:tr h="370840">
                <a:tc>
                  <a:txBody>
                    <a:bodyPr/>
                    <a:lstStyle/>
                    <a:p>
                      <a:pPr algn="ctr" fontAlgn="ctr"/>
                      <a:r>
                        <a:rPr lang="ru-RU" sz="1400" b="1" i="0" u="none" strike="noStrike">
                          <a:solidFill>
                            <a:srgbClr val="000000"/>
                          </a:solidFill>
                          <a:effectLst/>
                          <a:latin typeface="Times New Roman" panose="02020603050405020304" pitchFamily="18" charset="0"/>
                        </a:rPr>
                        <a:t>Комплекс процессных мероприятий "Энергосбережение и повышение энергетической эффективности"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35532922"/>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Мероприятия по энергосбережению и повышению энергетической эффективности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20711595"/>
                  </a:ext>
                </a:extLst>
              </a:tr>
            </a:tbl>
          </a:graphicData>
        </a:graphic>
      </p:graphicFrame>
    </p:spTree>
    <p:extLst>
      <p:ext uri="{BB962C8B-B14F-4D97-AF65-F5344CB8AC3E}">
        <p14:creationId xmlns:p14="http://schemas.microsoft.com/office/powerpoint/2010/main" xmlns="" val="950334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47</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Информация о расходной части бюджета в разрезе муниципальных программ </a:t>
            </a:r>
            <a:r>
              <a:rPr lang="ru-RU" sz="3200" dirty="0" smtClean="0">
                <a:latin typeface="Times New Roman" panose="02020603050405020304" pitchFamily="18" charset="0"/>
                <a:cs typeface="Times New Roman" panose="02020603050405020304" pitchFamily="18" charset="0"/>
              </a:rPr>
              <a:t>2024,2025,2026 </a:t>
            </a:r>
            <a:r>
              <a:rPr lang="ru-RU" sz="3200" dirty="0">
                <a:latin typeface="Times New Roman" panose="02020603050405020304" pitchFamily="18" charset="0"/>
                <a:cs typeface="Times New Roman" panose="02020603050405020304" pitchFamily="18" charset="0"/>
              </a:rPr>
              <a:t>г</a:t>
            </a:r>
            <a:endParaRPr lang="ru-RU" dirty="0"/>
          </a:p>
        </p:txBody>
      </p:sp>
      <p:pic>
        <p:nvPicPr>
          <p:cNvPr id="8" name="Рисунок 7"/>
          <p:cNvPicPr>
            <a:picLocks noChangeAspect="1"/>
          </p:cNvPicPr>
          <p:nvPr/>
        </p:nvPicPr>
        <p:blipFill>
          <a:blip r:embed="rId3" cstate="print"/>
          <a:stretch>
            <a:fillRect/>
          </a:stretch>
        </p:blipFill>
        <p:spPr>
          <a:xfrm>
            <a:off x="257175" y="0"/>
            <a:ext cx="1514475" cy="100965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xmlns="" val="2766436754"/>
              </p:ext>
            </p:extLst>
          </p:nvPr>
        </p:nvGraphicFramePr>
        <p:xfrm>
          <a:off x="257175" y="1368425"/>
          <a:ext cx="11696700" cy="3227070"/>
        </p:xfrm>
        <a:graphic>
          <a:graphicData uri="http://schemas.openxmlformats.org/drawingml/2006/table">
            <a:tbl>
              <a:tblPr firstRow="1" bandRow="1">
                <a:tableStyleId>{5C22544A-7EE6-4342-B048-85BDC9FD1C3A}</a:tableStyleId>
              </a:tblPr>
              <a:tblGrid>
                <a:gridCol w="5236404">
                  <a:extLst>
                    <a:ext uri="{9D8B030D-6E8A-4147-A177-3AD203B41FA5}">
                      <a16:colId xmlns:a16="http://schemas.microsoft.com/office/drawing/2014/main" xmlns="" val="3528180504"/>
                    </a:ext>
                  </a:extLst>
                </a:gridCol>
                <a:gridCol w="2153432">
                  <a:extLst>
                    <a:ext uri="{9D8B030D-6E8A-4147-A177-3AD203B41FA5}">
                      <a16:colId xmlns:a16="http://schemas.microsoft.com/office/drawing/2014/main" xmlns="" val="3012942224"/>
                    </a:ext>
                  </a:extLst>
                </a:gridCol>
                <a:gridCol w="2153432">
                  <a:extLst>
                    <a:ext uri="{9D8B030D-6E8A-4147-A177-3AD203B41FA5}">
                      <a16:colId xmlns:a16="http://schemas.microsoft.com/office/drawing/2014/main" xmlns="" val="3022860819"/>
                    </a:ext>
                  </a:extLst>
                </a:gridCol>
                <a:gridCol w="2153432">
                  <a:extLst>
                    <a:ext uri="{9D8B030D-6E8A-4147-A177-3AD203B41FA5}">
                      <a16:colId xmlns:a16="http://schemas.microsoft.com/office/drawing/2014/main" xmlns="" val="745620203"/>
                    </a:ext>
                  </a:extLst>
                </a:gridCol>
              </a:tblGrid>
              <a:tr h="364824">
                <a:tc>
                  <a:txBody>
                    <a:bodyPr/>
                    <a:lstStyle/>
                    <a:p>
                      <a:pPr algn="ctr" fontAlgn="ctr"/>
                      <a:r>
                        <a:rPr lang="ru-RU" sz="1800" b="1" i="0" u="none" strike="noStrike" dirty="0">
                          <a:solidFill>
                            <a:srgbClr val="000000"/>
                          </a:solidFill>
                          <a:effectLst/>
                          <a:latin typeface="Times New Roman" panose="02020603050405020304" pitchFamily="18" charset="0"/>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2024 </a:t>
                      </a:r>
                      <a:r>
                        <a:rPr lang="ru-RU" sz="1800" b="1" i="0" u="none" strike="noStrike" dirty="0">
                          <a:solidFill>
                            <a:srgbClr val="000000"/>
                          </a:solidFill>
                          <a:effectLst/>
                          <a:latin typeface="Times New Roman" panose="02020603050405020304" pitchFamily="18" charset="0"/>
                        </a:rPr>
                        <a:t>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2025 </a:t>
                      </a:r>
                      <a:r>
                        <a:rPr lang="ru-RU" sz="1800" b="1" i="0" u="none" strike="noStrike" dirty="0">
                          <a:solidFill>
                            <a:srgbClr val="000000"/>
                          </a:solidFill>
                          <a:effectLst/>
                          <a:latin typeface="Times New Roman" panose="02020603050405020304" pitchFamily="18" charset="0"/>
                        </a:rPr>
                        <a:t>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800" b="1" i="0" u="none" strike="noStrike" dirty="0" smtClean="0">
                          <a:solidFill>
                            <a:srgbClr val="000000"/>
                          </a:solidFill>
                          <a:effectLst/>
                          <a:latin typeface="Times New Roman" panose="02020603050405020304" pitchFamily="18" charset="0"/>
                        </a:rPr>
                        <a:t>2026г</a:t>
                      </a:r>
                      <a:r>
                        <a:rPr lang="ru-RU" sz="1800" b="1"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27511398"/>
                  </a:ext>
                </a:extLst>
              </a:tr>
              <a:tr h="370840">
                <a:tc>
                  <a:txBody>
                    <a:bodyPr/>
                    <a:lstStyle/>
                    <a:p>
                      <a:pPr algn="ctr" fontAlgn="ctr"/>
                      <a:r>
                        <a:rPr lang="ru-RU" sz="1400" b="1" i="0" u="none" strike="noStrike" dirty="0">
                          <a:solidFill>
                            <a:srgbClr val="000000"/>
                          </a:solidFill>
                          <a:effectLst/>
                          <a:latin typeface="Times New Roman" panose="02020603050405020304" pitchFamily="18" charset="0"/>
                        </a:rPr>
                        <a:t>Отраслевые проекты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6 748,74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77162337"/>
                  </a:ext>
                </a:extLst>
              </a:tr>
              <a:tr h="370840">
                <a:tc>
                  <a:txBody>
                    <a:bodyPr/>
                    <a:lstStyle/>
                    <a:p>
                      <a:pPr algn="ctr" fontAlgn="ctr"/>
                      <a:r>
                        <a:rPr lang="ru-RU" sz="1400" b="1" i="0" u="none" strike="noStrike" dirty="0">
                          <a:solidFill>
                            <a:srgbClr val="000000"/>
                          </a:solidFill>
                          <a:effectLst/>
                          <a:latin typeface="Times New Roman" panose="02020603050405020304" pitchFamily="18" charset="0"/>
                        </a:rPr>
                        <a:t>Отраслевой проект "Эффективное обращение с отходами производства и потребления на территории Ленинградской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09044244"/>
                  </a:ext>
                </a:extLst>
              </a:tr>
              <a:tr h="370840">
                <a:tc>
                  <a:txBody>
                    <a:bodyPr/>
                    <a:lstStyle/>
                    <a:p>
                      <a:pPr algn="ctr" fontAlgn="ctr"/>
                      <a:r>
                        <a:rPr lang="ru-RU" sz="1400" b="0" i="0" u="none" strike="noStrike" dirty="0">
                          <a:solidFill>
                            <a:srgbClr val="000000"/>
                          </a:solidFill>
                          <a:effectLst/>
                          <a:latin typeface="Times New Roman" panose="02020603050405020304" pitchFamily="18" charset="0"/>
                        </a:rPr>
                        <a:t>Мероприятия по созданию мест (площадок) накопления твердых коммунальных отходов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044120"/>
                  </a:ext>
                </a:extLst>
              </a:tr>
              <a:tr h="385111">
                <a:tc>
                  <a:txBody>
                    <a:bodyPr/>
                    <a:lstStyle/>
                    <a:p>
                      <a:pPr algn="ctr" fontAlgn="ctr"/>
                      <a:r>
                        <a:rPr lang="ru-RU" sz="1400" b="1" i="0" u="none" strike="noStrike">
                          <a:solidFill>
                            <a:srgbClr val="000000"/>
                          </a:solidFill>
                          <a:effectLst/>
                          <a:latin typeface="Times New Roman" panose="02020603050405020304" pitchFamily="18" charset="0"/>
                        </a:rPr>
                        <a:t>Отраслевой проект "Развитие инфраструктуры культуры"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5 848,74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9487029"/>
                  </a:ext>
                </a:extLst>
              </a:tr>
              <a:tr h="370840">
                <a:tc>
                  <a:txBody>
                    <a:bodyPr/>
                    <a:lstStyle/>
                    <a:p>
                      <a:pPr algn="ctr" fontAlgn="ctr"/>
                      <a:r>
                        <a:rPr lang="ru-RU" sz="1400" b="0" i="0" u="none" strike="noStrike">
                          <a:solidFill>
                            <a:srgbClr val="000000"/>
                          </a:solidFill>
                          <a:effectLst/>
                          <a:latin typeface="Times New Roman" panose="02020603050405020304" pitchFamily="18" charset="0"/>
                        </a:rPr>
                        <a:t>Капитальный ремонт объектов культуры городских поселений, муниципальных районов и городского округа Ленинградской области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5 848,74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71359725"/>
                  </a:ext>
                </a:extLst>
              </a:tr>
              <a:tr h="370840">
                <a:tc>
                  <a:txBody>
                    <a:bodyPr/>
                    <a:lstStyle/>
                    <a:p>
                      <a:pPr algn="ctr" fontAlgn="ctr"/>
                      <a:r>
                        <a:rPr lang="ru-RU" sz="1400" b="1" i="0" u="none" strike="noStrike">
                          <a:solidFill>
                            <a:srgbClr val="000000"/>
                          </a:solidFill>
                          <a:effectLst/>
                          <a:latin typeface="Times New Roman" panose="02020603050405020304" pitchFamily="18" charset="0"/>
                        </a:rPr>
                        <a:t>Всего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89 206,89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65 616,56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66 731,81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41546716"/>
                  </a:ext>
                </a:extLst>
              </a:tr>
            </a:tbl>
          </a:graphicData>
        </a:graphic>
      </p:graphicFrame>
    </p:spTree>
    <p:extLst>
      <p:ext uri="{BB962C8B-B14F-4D97-AF65-F5344CB8AC3E}">
        <p14:creationId xmlns:p14="http://schemas.microsoft.com/office/powerpoint/2010/main" xmlns="" val="2249083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48</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Прямоугольник 9"/>
          <p:cNvSpPr/>
          <p:nvPr/>
        </p:nvSpPr>
        <p:spPr>
          <a:xfrm>
            <a:off x="329184" y="131832"/>
            <a:ext cx="10643616" cy="707886"/>
          </a:xfrm>
          <a:prstGeom prst="rect">
            <a:avLst/>
          </a:prstGeom>
        </p:spPr>
        <p:txBody>
          <a:bodyPr wrap="square">
            <a:spAutoFit/>
          </a:bodyPr>
          <a:lstStyle/>
          <a:p>
            <a:pPr algn="ctr">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В целях стабильного повышения уровня и качества жизни населения муниципального образования  в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2024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году планируются к проведению следующие мероприятия: </a:t>
            </a:r>
          </a:p>
        </p:txBody>
      </p:sp>
      <p:graphicFrame>
        <p:nvGraphicFramePr>
          <p:cNvPr id="4" name="Таблица 3"/>
          <p:cNvGraphicFramePr>
            <a:graphicFrameLocks noGrp="1"/>
          </p:cNvGraphicFramePr>
          <p:nvPr>
            <p:extLst>
              <p:ext uri="{D42A27DB-BD31-4B8C-83A1-F6EECF244321}">
                <p14:modId xmlns:p14="http://schemas.microsoft.com/office/powerpoint/2010/main" xmlns="" val="331667642"/>
              </p:ext>
            </p:extLst>
          </p:nvPr>
        </p:nvGraphicFramePr>
        <p:xfrm>
          <a:off x="257174" y="1103383"/>
          <a:ext cx="11736705" cy="5079564"/>
        </p:xfrm>
        <a:graphic>
          <a:graphicData uri="http://schemas.openxmlformats.org/drawingml/2006/table">
            <a:tbl>
              <a:tblPr firstRow="1" bandRow="1">
                <a:tableStyleId>{5C22544A-7EE6-4342-B048-85BDC9FD1C3A}</a:tableStyleId>
              </a:tblPr>
              <a:tblGrid>
                <a:gridCol w="11736705">
                  <a:extLst>
                    <a:ext uri="{9D8B030D-6E8A-4147-A177-3AD203B41FA5}">
                      <a16:colId xmlns:a16="http://schemas.microsoft.com/office/drawing/2014/main" xmlns="" val="3528180504"/>
                    </a:ext>
                  </a:extLst>
                </a:gridCol>
              </a:tblGrid>
              <a:tr h="547517">
                <a:tc>
                  <a:txBody>
                    <a:bodyPr/>
                    <a:lstStyle/>
                    <a:p>
                      <a:pPr algn="ctr">
                        <a:lnSpc>
                          <a:spcPct val="107000"/>
                        </a:lnSpc>
                        <a:spcAft>
                          <a:spcPts val="0"/>
                        </a:spcAft>
                      </a:pPr>
                      <a:r>
                        <a:rPr lang="ru-RU" dirty="0" smtClean="0">
                          <a:solidFill>
                            <a:schemeClr val="tx1"/>
                          </a:solidFill>
                          <a:latin typeface="Times New Roman" panose="02020603050405020304" pitchFamily="18" charset="0"/>
                          <a:cs typeface="Times New Roman" panose="02020603050405020304" pitchFamily="18" charset="0"/>
                        </a:rPr>
                        <a:t>В рамках Регионального проекта "Формирование комфортной городской среды"</a:t>
                      </a:r>
                      <a:endParaRPr lang="ru-RU"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27511398"/>
                  </a:ext>
                </a:extLst>
              </a:tr>
              <a:tr h="920673">
                <a:tc>
                  <a:txBody>
                    <a:bodyPr/>
                    <a:lstStyle/>
                    <a:p>
                      <a:pPr algn="ctr">
                        <a:lnSpc>
                          <a:spcPct val="107000"/>
                        </a:lnSpc>
                        <a:spcAft>
                          <a:spcPts val="0"/>
                        </a:spcAft>
                      </a:pPr>
                      <a:r>
                        <a:rPr lang="ru-RU" i="1" dirty="0" smtClean="0">
                          <a:latin typeface="Times New Roman" panose="02020603050405020304" pitchFamily="18" charset="0"/>
                          <a:cs typeface="Times New Roman" panose="02020603050405020304" pitchFamily="18" charset="0"/>
                        </a:rPr>
                        <a:t>Благоустройство  общественной территории «Сквер Усадебный» в </a:t>
                      </a:r>
                      <a:r>
                        <a:rPr lang="ru-RU" i="1" dirty="0" err="1" smtClean="0">
                          <a:latin typeface="Times New Roman" panose="02020603050405020304" pitchFamily="18" charset="0"/>
                          <a:cs typeface="Times New Roman" panose="02020603050405020304" pitchFamily="18" charset="0"/>
                        </a:rPr>
                        <a:t>г.п</a:t>
                      </a:r>
                      <a:r>
                        <a:rPr lang="ru-RU" i="1" dirty="0" smtClean="0">
                          <a:latin typeface="Times New Roman" panose="02020603050405020304" pitchFamily="18" charset="0"/>
                          <a:cs typeface="Times New Roman" panose="02020603050405020304" pitchFamily="18" charset="0"/>
                        </a:rPr>
                        <a:t>. Дружная Горка</a:t>
                      </a:r>
                      <a:endParaRPr lang="ru-RU" i="1"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a16="http://schemas.microsoft.com/office/drawing/2014/main" xmlns="" val="4177162337"/>
                  </a:ext>
                </a:extLst>
              </a:tr>
              <a:tr h="556546">
                <a:tc>
                  <a:txBody>
                    <a:bodyPr/>
                    <a:lstStyle/>
                    <a:p>
                      <a:pPr algn="ctr">
                        <a:lnSpc>
                          <a:spcPct val="107000"/>
                        </a:lnSpc>
                        <a:spcAft>
                          <a:spcPts val="0"/>
                        </a:spcAft>
                      </a:pPr>
                      <a:r>
                        <a:rPr lang="ru-RU" b="1" dirty="0" smtClean="0">
                          <a:latin typeface="Times New Roman" panose="02020603050405020304" pitchFamily="18" charset="0"/>
                          <a:cs typeface="Times New Roman" panose="02020603050405020304" pitchFamily="18" charset="0"/>
                        </a:rPr>
                        <a:t>В рамках  Комплекса  процессных мероприятий «Содержание и развитие улично-дорожной сети»</a:t>
                      </a:r>
                      <a:endParaRPr lang="ru-RU" b="1"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xmlns="" val="2237044120"/>
                  </a:ext>
                </a:extLst>
              </a:tr>
              <a:tr h="920673">
                <a:tc>
                  <a:txBody>
                    <a:bodyPr/>
                    <a:lstStyle/>
                    <a:p>
                      <a:pPr algn="l">
                        <a:lnSpc>
                          <a:spcPct val="107000"/>
                        </a:lnSpc>
                        <a:spcAft>
                          <a:spcPts val="0"/>
                        </a:spcAft>
                      </a:pPr>
                      <a:r>
                        <a:rPr lang="ru-RU" u="sng" dirty="0" smtClean="0">
                          <a:latin typeface="Times New Roman" panose="02020603050405020304" pitchFamily="18" charset="0"/>
                          <a:cs typeface="Times New Roman" panose="02020603050405020304" pitchFamily="18" charset="0"/>
                        </a:rPr>
                        <a:t>Проведение мероприятий в целях реализации областного закона от 15 января 2018 года № 3-оз "О содействии участию населения в осуществлении местного самоуправления в иных формах на территориях административных центров и городских поселков муниципальных образований Ленинградской области":</a:t>
                      </a:r>
                      <a:endParaRPr lang="ru-RU" u="sng"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169487029"/>
                  </a:ext>
                </a:extLst>
              </a:tr>
              <a:tr h="920673">
                <a:tc>
                  <a:txBody>
                    <a:bodyPr/>
                    <a:lstStyle/>
                    <a:p>
                      <a:pPr algn="ctr">
                        <a:lnSpc>
                          <a:spcPct val="107000"/>
                        </a:lnSpc>
                        <a:spcAft>
                          <a:spcPts val="0"/>
                        </a:spcAft>
                      </a:pPr>
                      <a:r>
                        <a:rPr lang="ru-RU" sz="1800" i="1" u="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Ремонт участка автомобильной дороги по ул. Лесной проезд в </a:t>
                      </a:r>
                      <a:r>
                        <a:rPr lang="ru-RU" sz="1800" i="1" u="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г.п</a:t>
                      </a:r>
                      <a:r>
                        <a:rPr lang="ru-RU" sz="1800" i="1" u="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Дружная Горка от ул. </a:t>
                      </a:r>
                      <a:r>
                        <a:rPr lang="ru-RU" sz="1800" i="1" u="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Здравомыслова</a:t>
                      </a:r>
                      <a:r>
                        <a:rPr lang="ru-RU" sz="1800" i="1" u="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ул. Усадебная</a:t>
                      </a:r>
                      <a:endParaRPr lang="ru-RU" sz="1800" i="1"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299551871"/>
                  </a:ext>
                </a:extLst>
              </a:tr>
              <a:tr h="606741">
                <a:tc>
                  <a:txBody>
                    <a:bodyPr/>
                    <a:lstStyle/>
                    <a:p>
                      <a:pPr algn="ctr">
                        <a:lnSpc>
                          <a:spcPct val="107000"/>
                        </a:lnSpc>
                        <a:spcAft>
                          <a:spcPts val="0"/>
                        </a:spcAft>
                      </a:pPr>
                      <a:r>
                        <a:rPr lang="ru-RU" sz="1800" i="1" u="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Поддержка развития общественной инфраструктуры муниципального значения в части ремонта дворовых территорий:</a:t>
                      </a:r>
                      <a:endParaRPr lang="ru-RU" sz="1800" i="1"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4171359725"/>
                  </a:ext>
                </a:extLst>
              </a:tr>
              <a:tr h="606741">
                <a:tc>
                  <a:txBody>
                    <a:bodyPr/>
                    <a:lstStyle/>
                    <a:p>
                      <a:pPr algn="ctr">
                        <a:lnSpc>
                          <a:spcPct val="107000"/>
                        </a:lnSpc>
                        <a:spcAft>
                          <a:spcPts val="0"/>
                        </a:spcAft>
                      </a:pPr>
                      <a:r>
                        <a:rPr lang="ru-RU" sz="1800" i="1" u="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проведение работ по ремонту придомовой территории многоквартирного дома, расположенного по адресу: </a:t>
                      </a:r>
                      <a:r>
                        <a:rPr lang="ru-RU" sz="1800" i="1" u="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г.п</a:t>
                      </a:r>
                      <a:r>
                        <a:rPr lang="ru-RU" sz="1800" i="1" u="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Дружная Горка, ул. Введенского д. 14.</a:t>
                      </a:r>
                      <a:endParaRPr lang="ru-RU" sz="1800" i="1"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74071389"/>
                  </a:ext>
                </a:extLst>
              </a:tr>
            </a:tbl>
          </a:graphicData>
        </a:graphic>
      </p:graphicFrame>
    </p:spTree>
    <p:extLst>
      <p:ext uri="{BB962C8B-B14F-4D97-AF65-F5344CB8AC3E}">
        <p14:creationId xmlns:p14="http://schemas.microsoft.com/office/powerpoint/2010/main" xmlns="" val="2855060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49</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Прямоугольник 9"/>
          <p:cNvSpPr/>
          <p:nvPr/>
        </p:nvSpPr>
        <p:spPr>
          <a:xfrm>
            <a:off x="329184" y="131832"/>
            <a:ext cx="10643616" cy="707886"/>
          </a:xfrm>
          <a:prstGeom prst="rect">
            <a:avLst/>
          </a:prstGeom>
        </p:spPr>
        <p:txBody>
          <a:bodyPr wrap="square">
            <a:spAutoFit/>
          </a:bodyPr>
          <a:lstStyle/>
          <a:p>
            <a:pPr algn="ctr">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В целях стабильного повышения уровня и качества жизни населения муниципального образования  в 2024 году планируются к проведению следующие мероприятия: </a:t>
            </a:r>
          </a:p>
        </p:txBody>
      </p:sp>
      <p:graphicFrame>
        <p:nvGraphicFramePr>
          <p:cNvPr id="4" name="Таблица 3"/>
          <p:cNvGraphicFramePr>
            <a:graphicFrameLocks noGrp="1"/>
          </p:cNvGraphicFramePr>
          <p:nvPr>
            <p:extLst>
              <p:ext uri="{D42A27DB-BD31-4B8C-83A1-F6EECF244321}">
                <p14:modId xmlns:p14="http://schemas.microsoft.com/office/powerpoint/2010/main" xmlns="" val="2741082341"/>
              </p:ext>
            </p:extLst>
          </p:nvPr>
        </p:nvGraphicFramePr>
        <p:xfrm>
          <a:off x="167640" y="1103382"/>
          <a:ext cx="11898249" cy="5701404"/>
        </p:xfrm>
        <a:graphic>
          <a:graphicData uri="http://schemas.openxmlformats.org/drawingml/2006/table">
            <a:tbl>
              <a:tblPr firstRow="1" bandRow="1">
                <a:tableStyleId>{5C22544A-7EE6-4342-B048-85BDC9FD1C3A}</a:tableStyleId>
              </a:tblPr>
              <a:tblGrid>
                <a:gridCol w="11898249">
                  <a:extLst>
                    <a:ext uri="{9D8B030D-6E8A-4147-A177-3AD203B41FA5}">
                      <a16:colId xmlns:a16="http://schemas.microsoft.com/office/drawing/2014/main" xmlns="" val="3528180504"/>
                    </a:ext>
                  </a:extLst>
                </a:gridCol>
              </a:tblGrid>
              <a:tr h="1086048">
                <a:tc>
                  <a:txBody>
                    <a:bodyPr/>
                    <a:lstStyle/>
                    <a:p>
                      <a:pPr>
                        <a:lnSpc>
                          <a:spcPct val="107000"/>
                        </a:lnSpc>
                        <a:spcAft>
                          <a:spcPts val="0"/>
                        </a:spcAft>
                      </a:pPr>
                      <a:r>
                        <a:rPr lang="ru-RU" dirty="0" smtClean="0">
                          <a:solidFill>
                            <a:schemeClr val="tx1"/>
                          </a:solidFill>
                          <a:latin typeface="Times New Roman" panose="02020603050405020304" pitchFamily="18" charset="0"/>
                          <a:cs typeface="Times New Roman" panose="02020603050405020304" pitchFamily="18" charset="0"/>
                        </a:rPr>
                        <a:t>В рамках Комплекса процессных мероприятий «ЖКХ и благоустройство территории»</a:t>
                      </a:r>
                      <a:endParaRPr lang="ru-RU"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alpha val="89020"/>
                      </a:srgbClr>
                    </a:solidFill>
                  </a:tcPr>
                </a:tc>
                <a:extLst>
                  <a:ext uri="{0D108BD9-81ED-4DB2-BD59-A6C34878D82A}">
                    <a16:rowId xmlns:a16="http://schemas.microsoft.com/office/drawing/2014/main" xmlns="" val="3927511398"/>
                  </a:ext>
                </a:extLst>
              </a:tr>
              <a:tr h="362427">
                <a:tc>
                  <a:txBody>
                    <a:bodyPr/>
                    <a:lstStyle/>
                    <a:p>
                      <a:pPr>
                        <a:lnSpc>
                          <a:spcPct val="107000"/>
                        </a:lnSpc>
                        <a:spcAft>
                          <a:spcPts val="0"/>
                        </a:spcAft>
                      </a:pPr>
                      <a:r>
                        <a:rPr lang="ru-RU" sz="1800" dirty="0">
                          <a:solidFill>
                            <a:schemeClr val="tx1"/>
                          </a:solidFill>
                          <a:latin typeface="Times New Roman" panose="02020603050405020304" pitchFamily="18" charset="0"/>
                          <a:cs typeface="Times New Roman" panose="02020603050405020304" pitchFamily="18" charset="0"/>
                        </a:rPr>
                        <a:t>   </a:t>
                      </a:r>
                      <a:r>
                        <a:rPr lang="ru-RU" sz="1800" u="sng" dirty="0" smtClean="0">
                          <a:solidFill>
                            <a:schemeClr val="tx1"/>
                          </a:solidFill>
                          <a:latin typeface="Times New Roman" panose="02020603050405020304" pitchFamily="18" charset="0"/>
                          <a:cs typeface="Times New Roman" panose="02020603050405020304" pitchFamily="18" charset="0"/>
                        </a:rPr>
                        <a:t>Проведение мероприятий по реализации областного закона от 15 января 2018 года № 3-оз "О содействии участию населения в осуществлении местного самоуправления в иных формах на территориях административных центров и городских поселков муниципальных образований Ленинградской области":</a:t>
                      </a:r>
                      <a:endParaRPr lang="ru-RU" sz="1800" u="sng"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4177162337"/>
                  </a:ext>
                </a:extLst>
              </a:tr>
              <a:tr h="284120">
                <a:tc>
                  <a:txBody>
                    <a:bodyPr/>
                    <a:lstStyle/>
                    <a:p>
                      <a:pPr>
                        <a:lnSpc>
                          <a:spcPct val="107000"/>
                        </a:lnSpc>
                        <a:spcAft>
                          <a:spcPts val="0"/>
                        </a:spcAft>
                      </a:pPr>
                      <a:r>
                        <a:rPr lang="ru-RU" sz="1800" dirty="0">
                          <a:solidFill>
                            <a:schemeClr val="tx1"/>
                          </a:solidFill>
                          <a:latin typeface="Times New Roman" panose="02020603050405020304" pitchFamily="18" charset="0"/>
                          <a:cs typeface="Times New Roman" panose="02020603050405020304" pitchFamily="18" charset="0"/>
                        </a:rPr>
                        <a:t>   </a:t>
                      </a:r>
                      <a:r>
                        <a:rPr lang="ru-RU" sz="1800" i="1" dirty="0" smtClean="0">
                          <a:solidFill>
                            <a:schemeClr val="tx1"/>
                          </a:solidFill>
                          <a:latin typeface="Times New Roman" panose="02020603050405020304" pitchFamily="18" charset="0"/>
                          <a:cs typeface="Times New Roman" panose="02020603050405020304" pitchFamily="18" charset="0"/>
                        </a:rPr>
                        <a:t>- Приобретение и установка игрового, спортивного оборудования на детскую площадку в </a:t>
                      </a:r>
                      <a:r>
                        <a:rPr lang="ru-RU" sz="1800" i="1" dirty="0" err="1" smtClean="0">
                          <a:solidFill>
                            <a:schemeClr val="tx1"/>
                          </a:solidFill>
                          <a:latin typeface="Times New Roman" panose="02020603050405020304" pitchFamily="18" charset="0"/>
                          <a:cs typeface="Times New Roman" panose="02020603050405020304" pitchFamily="18" charset="0"/>
                        </a:rPr>
                        <a:t>г.п</a:t>
                      </a:r>
                      <a:r>
                        <a:rPr lang="ru-RU" sz="1800" i="1" dirty="0" smtClean="0">
                          <a:solidFill>
                            <a:schemeClr val="tx1"/>
                          </a:solidFill>
                          <a:latin typeface="Times New Roman" panose="02020603050405020304" pitchFamily="18" charset="0"/>
                          <a:cs typeface="Times New Roman" panose="02020603050405020304" pitchFamily="18" charset="0"/>
                        </a:rPr>
                        <a:t>. Дружная Горка </a:t>
                      </a:r>
                      <a:r>
                        <a:rPr lang="ru-RU" sz="1800" i="1" dirty="0" err="1" smtClean="0">
                          <a:solidFill>
                            <a:schemeClr val="tx1"/>
                          </a:solidFill>
                          <a:latin typeface="Times New Roman" panose="02020603050405020304" pitchFamily="18" charset="0"/>
                          <a:cs typeface="Times New Roman" panose="02020603050405020304" pitchFamily="18" charset="0"/>
                        </a:rPr>
                        <a:t>ул.Крылова</a:t>
                      </a:r>
                      <a:endParaRPr lang="ru-RU" sz="1800" i="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3309044244"/>
                  </a:ext>
                </a:extLst>
              </a:tr>
              <a:tr h="325121">
                <a:tc>
                  <a:txBody>
                    <a:bodyPr/>
                    <a:lstStyle/>
                    <a:p>
                      <a:pPr>
                        <a:lnSpc>
                          <a:spcPct val="107000"/>
                        </a:lnSpc>
                        <a:spcAft>
                          <a:spcPts val="0"/>
                        </a:spcAft>
                      </a:pPr>
                      <a:r>
                        <a:rPr lang="ru-RU" sz="1800" dirty="0">
                          <a:solidFill>
                            <a:schemeClr val="tx1"/>
                          </a:solidFill>
                          <a:latin typeface="Times New Roman" panose="02020603050405020304" pitchFamily="18" charset="0"/>
                          <a:cs typeface="Times New Roman" panose="02020603050405020304" pitchFamily="18" charset="0"/>
                        </a:rPr>
                        <a:t>   </a:t>
                      </a:r>
                      <a:r>
                        <a:rPr lang="ru-RU" sz="1800" u="sng" dirty="0" smtClean="0">
                          <a:solidFill>
                            <a:schemeClr val="tx1"/>
                          </a:solidFill>
                          <a:latin typeface="Times New Roman" panose="02020603050405020304" pitchFamily="18" charset="0"/>
                          <a:cs typeface="Times New Roman" panose="02020603050405020304" pitchFamily="18" charset="0"/>
                        </a:rPr>
                        <a:t>Проведение мероприятий по реализации областного закона от 28 декабря 2018 года № 147-оз "О старостах сельских населенных пунктов Ленинградской области и содействии участию населения в осуществлении местного самоуправления в иных формах на частях территорий муниципальных образований Ленинградской области"</a:t>
                      </a:r>
                      <a:r>
                        <a:rPr lang="ru-RU" sz="1800" dirty="0" smtClean="0">
                          <a:solidFill>
                            <a:schemeClr val="tx1"/>
                          </a:solidFill>
                          <a:latin typeface="Times New Roman" panose="02020603050405020304" pitchFamily="18" charset="0"/>
                          <a:cs typeface="Times New Roman" panose="02020603050405020304" pitchFamily="18" charset="0"/>
                        </a:rPr>
                        <a:t>:</a:t>
                      </a:r>
                      <a:endParaRPr lang="ru-RU" sz="180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237044120"/>
                  </a:ext>
                </a:extLst>
              </a:tr>
              <a:tr h="364464">
                <a:tc>
                  <a:txBody>
                    <a:bodyPr/>
                    <a:lstStyle/>
                    <a:p>
                      <a:pPr algn="ctr">
                        <a:lnSpc>
                          <a:spcPct val="107000"/>
                        </a:lnSpc>
                        <a:spcAft>
                          <a:spcPts val="0"/>
                        </a:spcAft>
                      </a:pP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и установка игрового, спортивного оборудования на детскую площадку с. </a:t>
                      </a:r>
                      <a:r>
                        <a:rPr lang="ru-RU"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Орлино</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ул. Центральная, д.80 А</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3169487029"/>
                  </a:ext>
                </a:extLst>
              </a:tr>
              <a:tr h="364464">
                <a:tc>
                  <a:txBody>
                    <a:bodyPr/>
                    <a:lstStyle/>
                    <a:p>
                      <a:pPr algn="ctr">
                        <a:lnSpc>
                          <a:spcPct val="107000"/>
                        </a:lnSpc>
                        <a:spcAft>
                          <a:spcPts val="0"/>
                        </a:spcAft>
                      </a:pP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Ликвидация аварийных деревьев на гражданских </a:t>
                      </a:r>
                      <a:r>
                        <a:rPr lang="ru-RU"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кладбищеах</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д.Кургино</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 Остров</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143476002"/>
                  </a:ext>
                </a:extLst>
              </a:tr>
              <a:tr h="364464">
                <a:tc>
                  <a:txBody>
                    <a:bodyPr/>
                    <a:lstStyle/>
                    <a:p>
                      <a:pPr algn="ctr">
                        <a:lnSpc>
                          <a:spcPct val="107000"/>
                        </a:lnSpc>
                        <a:spcAft>
                          <a:spcPts val="0"/>
                        </a:spcAft>
                      </a:pP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Обустройство контейнерных площадок в </a:t>
                      </a:r>
                      <a:r>
                        <a:rPr lang="ru-RU"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д.Лампово</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ул. Центральная, д.7, в д. </a:t>
                      </a:r>
                      <a:r>
                        <a:rPr lang="ru-RU"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Кургино</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ул.Полевая</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876345667"/>
                  </a:ext>
                </a:extLst>
              </a:tr>
              <a:tr h="364464">
                <a:tc>
                  <a:txBody>
                    <a:bodyPr/>
                    <a:lstStyle/>
                    <a:p>
                      <a:pPr algn="ctr">
                        <a:lnSpc>
                          <a:spcPct val="107000"/>
                        </a:lnSpc>
                        <a:spcAft>
                          <a:spcPts val="0"/>
                        </a:spcAft>
                      </a:pPr>
                      <a:r>
                        <a:rPr lang="ru-RU"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Поддержка развития общественной инфраструктуры муниципального значения в части ремонта дворовых территорий:</a:t>
                      </a:r>
                      <a:endParaRPr lang="ru-RU" sz="18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917398736"/>
                  </a:ext>
                </a:extLst>
              </a:tr>
              <a:tr h="364464">
                <a:tc>
                  <a:txBody>
                    <a:bodyPr/>
                    <a:lstStyle/>
                    <a:p>
                      <a:pPr algn="ctr">
                        <a:lnSpc>
                          <a:spcPct val="107000"/>
                        </a:lnSpc>
                        <a:spcAft>
                          <a:spcPts val="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 обустройство покрытия на многофункциональной спортивной площадке, расположенной на ул. Совхозная дер. </a:t>
                      </a:r>
                      <a:r>
                        <a:rPr lang="ru-RU" sz="1800" i="1" dirty="0" err="1">
                          <a:effectLst/>
                          <a:latin typeface="Times New Roman" panose="02020603050405020304" pitchFamily="18" charset="0"/>
                          <a:ea typeface="Times New Roman" panose="02020603050405020304" pitchFamily="18" charset="0"/>
                          <a:cs typeface="Times New Roman" panose="02020603050405020304" pitchFamily="18" charset="0"/>
                        </a:rPr>
                        <a:t>Лампово</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597781401"/>
                  </a:ext>
                </a:extLst>
              </a:tr>
            </a:tbl>
          </a:graphicData>
        </a:graphic>
      </p:graphicFrame>
    </p:spTree>
    <p:extLst>
      <p:ext uri="{BB962C8B-B14F-4D97-AF65-F5344CB8AC3E}">
        <p14:creationId xmlns:p14="http://schemas.microsoft.com/office/powerpoint/2010/main" xmlns="" val="2446864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00224"/>
            <a:ext cx="12192000" cy="5200651"/>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ОСНОВНЫЕ ТЕРМИНЫ И ОПРЕДЕЛЕНИЯ</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1400" b="1" dirty="0">
                <a:solidFill>
                  <a:srgbClr val="000000"/>
                </a:solidFill>
                <a:latin typeface="Calibri Light" panose="020F0302020204030204" pitchFamily="34" charset="0"/>
              </a:rPr>
              <a:t>Публичные нормативные обязательства </a:t>
            </a:r>
            <a:r>
              <a:rPr lang="ru-RU" sz="1400" dirty="0">
                <a:solidFill>
                  <a:srgbClr val="000000"/>
                </a:solidFill>
                <a:latin typeface="Calibri Light" panose="020F0302020204030204" pitchFamily="34"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br>
              <a:rPr lang="ru-RU" sz="1400" dirty="0">
                <a:solidFill>
                  <a:srgbClr val="000000"/>
                </a:solidFill>
                <a:latin typeface="Calibri Light" panose="020F0302020204030204" pitchFamily="34" charset="0"/>
              </a:rPr>
            </a:br>
            <a:r>
              <a:rPr lang="ru-RU" sz="1400" b="1" dirty="0">
                <a:solidFill>
                  <a:srgbClr val="000000"/>
                </a:solidFill>
                <a:latin typeface="Calibri Light" panose="020F0302020204030204" pitchFamily="34" charset="0"/>
              </a:rPr>
              <a:t>Межбюджетные отношения</a:t>
            </a:r>
            <a:r>
              <a:rPr lang="ru-RU" sz="1400" dirty="0">
                <a:solidFill>
                  <a:srgbClr val="000000"/>
                </a:solidFill>
                <a:latin typeface="Calibri Light" panose="020F0302020204030204" pitchFamily="34"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br>
              <a:rPr lang="ru-RU" sz="1400" dirty="0">
                <a:solidFill>
                  <a:srgbClr val="000000"/>
                </a:solidFill>
                <a:latin typeface="Calibri Light" panose="020F0302020204030204" pitchFamily="34" charset="0"/>
              </a:rPr>
            </a:br>
            <a:r>
              <a:rPr lang="ru-RU" sz="1400" b="1" dirty="0">
                <a:solidFill>
                  <a:srgbClr val="000000"/>
                </a:solidFill>
                <a:latin typeface="Calibri Light" panose="020F0302020204030204" pitchFamily="34" charset="0"/>
              </a:rPr>
              <a:t>Межбюджетные трансферты</a:t>
            </a:r>
            <a:r>
              <a:rPr lang="ru-RU" sz="1400" dirty="0">
                <a:solidFill>
                  <a:srgbClr val="000000"/>
                </a:solidFill>
                <a:latin typeface="Calibri Light" panose="020F0302020204030204" pitchFamily="34" charset="0"/>
              </a:rPr>
              <a:t> - средства, предоставляемые одним бюджетом бюджетной системы Российской Федерации другому бюджету бюджетной системы Российской Федерации;</a:t>
            </a:r>
            <a:r>
              <a:rPr lang="ru-RU" sz="1800" dirty="0">
                <a:solidFill>
                  <a:srgbClr val="000000"/>
                </a:solidFill>
                <a:latin typeface="Calibri Light" panose="020F0302020204030204" pitchFamily="34" charset="0"/>
              </a:rPr>
              <a:t/>
            </a:r>
            <a:br>
              <a:rPr lang="ru-RU" sz="1800" dirty="0">
                <a:solidFill>
                  <a:srgbClr val="000000"/>
                </a:solidFill>
                <a:latin typeface="Calibri Light" panose="020F0302020204030204" pitchFamily="34" charset="0"/>
              </a:rPr>
            </a:br>
            <a:r>
              <a:rPr lang="ru-RU" sz="1400" b="1" dirty="0">
                <a:solidFill>
                  <a:srgbClr val="000000"/>
                </a:solidFill>
                <a:latin typeface="Calibri Light" panose="020F0302020204030204" pitchFamily="34" charset="0"/>
              </a:rPr>
              <a:t>Дотации</a:t>
            </a:r>
            <a:r>
              <a:rPr lang="ru-RU" sz="1400" dirty="0">
                <a:solidFill>
                  <a:srgbClr val="000000"/>
                </a:solidFill>
                <a:latin typeface="Calibri Light" panose="020F0302020204030204" pitchFamily="34" charset="0"/>
              </a:rPr>
              <a:t> - межбюджетные трансферты, предоставляемые на безвозмездной и безвозвратной основе;</a:t>
            </a:r>
            <a:br>
              <a:rPr lang="ru-RU" sz="1400" dirty="0">
                <a:solidFill>
                  <a:srgbClr val="000000"/>
                </a:solidFill>
                <a:latin typeface="Calibri Light" panose="020F0302020204030204" pitchFamily="34" charset="0"/>
              </a:rPr>
            </a:br>
            <a:r>
              <a:rPr lang="ru-RU" sz="1400" b="1" dirty="0">
                <a:solidFill>
                  <a:srgbClr val="000000"/>
                </a:solidFill>
                <a:latin typeface="Calibri Light" panose="020F0302020204030204" pitchFamily="34" charset="0"/>
              </a:rPr>
              <a:t>Бюджетные полномочия </a:t>
            </a:r>
            <a:r>
              <a:rPr lang="ru-RU" sz="1400" dirty="0">
                <a:solidFill>
                  <a:srgbClr val="000000"/>
                </a:solidFill>
                <a:latin typeface="Calibri Light" panose="020F0302020204030204" pitchFamily="34" charset="0"/>
              </a:rPr>
              <a:t>-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a:t>
            </a:r>
            <a:r>
              <a:rPr lang="ru-RU" sz="1400" dirty="0">
                <a:solidFill>
                  <a:prstClr val="black"/>
                </a:solidFill>
                <a:latin typeface="Times New Roman" panose="02020603050405020304" pitchFamily="18" charset="0"/>
                <a:cs typeface="Times New Roman" panose="02020603050405020304" pitchFamily="18" charset="0"/>
              </a:rPr>
              <a:t/>
            </a:r>
            <a:br>
              <a:rPr lang="ru-RU" sz="1400" dirty="0">
                <a:solidFill>
                  <a:prstClr val="black"/>
                </a:solidFill>
                <a:latin typeface="Times New Roman" panose="02020603050405020304" pitchFamily="18"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смета доходов и расходов </a:t>
            </a:r>
            <a:r>
              <a:rPr lang="ru-RU" sz="1400" dirty="0">
                <a:solidFill>
                  <a:prstClr val="black"/>
                </a:solidFill>
                <a:latin typeface="Calibri Light" panose="020F0302020204030204" pitchFamily="34" charset="0"/>
                <a:cs typeface="Times New Roman" panose="02020603050405020304" pitchFamily="18" charset="0"/>
              </a:rPr>
              <a:t>населенного пункта, другой территории, не являющейся муниципальным образованием,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a:t>
            </a:r>
            <a:br>
              <a:rPr lang="ru-RU" sz="1400" dirty="0">
                <a:solidFill>
                  <a:prstClr val="black"/>
                </a:solidFill>
                <a:latin typeface="Calibri Light" panose="020F0302020204030204" pitchFamily="34"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государственные (муниципальные) услуги (работы) </a:t>
            </a:r>
            <a:r>
              <a:rPr lang="ru-RU" sz="1400" dirty="0">
                <a:solidFill>
                  <a:prstClr val="black"/>
                </a:solidFill>
                <a:latin typeface="Calibri Light" panose="020F0302020204030204" pitchFamily="34" charset="0"/>
                <a:cs typeface="Times New Roman" panose="02020603050405020304" pitchFamily="18" charset="0"/>
              </a:rPr>
              <a:t>-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br>
              <a:rPr lang="ru-RU" sz="1400" dirty="0">
                <a:solidFill>
                  <a:prstClr val="black"/>
                </a:solidFill>
                <a:latin typeface="Calibri Light" panose="020F0302020204030204" pitchFamily="34"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Государственное (муниципальное) задание </a:t>
            </a:r>
            <a:r>
              <a:rPr lang="ru-RU" sz="1400" dirty="0">
                <a:solidFill>
                  <a:prstClr val="black"/>
                </a:solidFill>
                <a:latin typeface="Calibri Light" panose="020F0302020204030204" pitchFamily="34" charset="0"/>
                <a:cs typeface="Times New Roman" panose="02020603050405020304" pitchFamily="18" charset="0"/>
              </a:rPr>
              <a:t>-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br>
              <a:rPr lang="ru-RU" sz="1400" dirty="0">
                <a:solidFill>
                  <a:prstClr val="black"/>
                </a:solidFill>
                <a:latin typeface="Calibri Light" panose="020F0302020204030204" pitchFamily="34"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Бюджетные инвестиции </a:t>
            </a:r>
            <a:r>
              <a:rPr lang="ru-RU" sz="1400" dirty="0">
                <a:solidFill>
                  <a:prstClr val="black"/>
                </a:solidFill>
                <a:latin typeface="Calibri Light" panose="020F0302020204030204" pitchFamily="34" charset="0"/>
                <a:cs typeface="Times New Roman" panose="02020603050405020304" pitchFamily="18" charset="0"/>
              </a:rPr>
              <a:t>- бюджетные средства, направляемые на создание или увеличение за счет средств бюджета стоимости государственного (муниципального) имущества;</a:t>
            </a:r>
            <a:br>
              <a:rPr lang="ru-RU" sz="1400" dirty="0">
                <a:solidFill>
                  <a:prstClr val="black"/>
                </a:solidFill>
                <a:latin typeface="Calibri Light" panose="020F0302020204030204" pitchFamily="34"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Финансовые органы </a:t>
            </a:r>
            <a:r>
              <a:rPr lang="ru-RU" sz="1400" dirty="0">
                <a:solidFill>
                  <a:prstClr val="black"/>
                </a:solidFill>
                <a:latin typeface="Calibri Light" panose="020F0302020204030204" pitchFamily="34" charset="0"/>
                <a:cs typeface="Times New Roman" panose="02020603050405020304" pitchFamily="18" charset="0"/>
              </a:rPr>
              <a:t>- 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a:t>
            </a:r>
            <a:br>
              <a:rPr lang="ru-RU" sz="1400" dirty="0">
                <a:solidFill>
                  <a:prstClr val="black"/>
                </a:solidFill>
                <a:latin typeface="Calibri Light" panose="020F0302020204030204" pitchFamily="34"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Главный распорядитель бюджетных средств </a:t>
            </a:r>
            <a:r>
              <a:rPr lang="ru-RU" sz="1400" dirty="0">
                <a:solidFill>
                  <a:prstClr val="black"/>
                </a:solidFill>
                <a:latin typeface="Calibri Light" panose="020F0302020204030204" pitchFamily="34" charset="0"/>
                <a:cs typeface="Times New Roman" panose="02020603050405020304" pitchFamily="18" charset="0"/>
              </a:rPr>
              <a:t>(главный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br>
              <a:rPr lang="ru-RU" sz="1400" dirty="0">
                <a:solidFill>
                  <a:prstClr val="black"/>
                </a:solidFill>
                <a:latin typeface="Calibri Light" panose="020F0302020204030204" pitchFamily="34" charset="0"/>
                <a:cs typeface="Times New Roman" panose="02020603050405020304" pitchFamily="18" charset="0"/>
              </a:rPr>
            </a:br>
            <a:endParaRPr lang="ru-RU" sz="1800" dirty="0">
              <a:latin typeface="Calibri Light" panose="020F0302020204030204" pitchFamily="34"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a:t>
            </a:r>
          </a:p>
        </p:txBody>
      </p:sp>
      <p:pic>
        <p:nvPicPr>
          <p:cNvPr id="7" name="Рисунок 6"/>
          <p:cNvPicPr>
            <a:picLocks noChangeAspect="1"/>
          </p:cNvPicPr>
          <p:nvPr/>
        </p:nvPicPr>
        <p:blipFill>
          <a:blip r:embed="rId3"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3842333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50</a:t>
            </a:r>
          </a:p>
        </p:txBody>
      </p:sp>
      <p:sp>
        <p:nvSpPr>
          <p:cNvPr id="10" name="Прямоугольник 9"/>
          <p:cNvSpPr/>
          <p:nvPr/>
        </p:nvSpPr>
        <p:spPr>
          <a:xfrm>
            <a:off x="329184" y="131832"/>
            <a:ext cx="10643616" cy="707886"/>
          </a:xfrm>
          <a:prstGeom prst="rect">
            <a:avLst/>
          </a:prstGeom>
        </p:spPr>
        <p:txBody>
          <a:bodyPr wrap="square">
            <a:spAutoFit/>
          </a:bodyPr>
          <a:lstStyle/>
          <a:p>
            <a:pPr algn="ctr">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В целях стабильного повышения уровня и качества жизни населения муниципального образования  в 2024 году планируются к проведению следующие мероприятия: </a:t>
            </a:r>
          </a:p>
        </p:txBody>
      </p:sp>
      <p:graphicFrame>
        <p:nvGraphicFramePr>
          <p:cNvPr id="4" name="Таблица 3"/>
          <p:cNvGraphicFramePr>
            <a:graphicFrameLocks noGrp="1"/>
          </p:cNvGraphicFramePr>
          <p:nvPr>
            <p:extLst>
              <p:ext uri="{D42A27DB-BD31-4B8C-83A1-F6EECF244321}">
                <p14:modId xmlns:p14="http://schemas.microsoft.com/office/powerpoint/2010/main" xmlns="" val="2292539694"/>
              </p:ext>
            </p:extLst>
          </p:nvPr>
        </p:nvGraphicFramePr>
        <p:xfrm>
          <a:off x="167640" y="1103382"/>
          <a:ext cx="11898249" cy="3661023"/>
        </p:xfrm>
        <a:graphic>
          <a:graphicData uri="http://schemas.openxmlformats.org/drawingml/2006/table">
            <a:tbl>
              <a:tblPr firstRow="1" bandRow="1">
                <a:tableStyleId>{5C22544A-7EE6-4342-B048-85BDC9FD1C3A}</a:tableStyleId>
              </a:tblPr>
              <a:tblGrid>
                <a:gridCol w="11898249">
                  <a:extLst>
                    <a:ext uri="{9D8B030D-6E8A-4147-A177-3AD203B41FA5}">
                      <a16:colId xmlns:a16="http://schemas.microsoft.com/office/drawing/2014/main" xmlns="" val="3528180504"/>
                    </a:ext>
                  </a:extLst>
                </a:gridCol>
              </a:tblGrid>
              <a:tr h="1086048">
                <a:tc>
                  <a:txBody>
                    <a:bodyPr/>
                    <a:lstStyle/>
                    <a:p>
                      <a:pPr algn="ctr">
                        <a:lnSpc>
                          <a:spcPct val="107000"/>
                        </a:lnSpc>
                        <a:spcAft>
                          <a:spcPts val="0"/>
                        </a:spcAft>
                      </a:pPr>
                      <a:r>
                        <a:rPr lang="ru-RU" dirty="0" smtClean="0">
                          <a:solidFill>
                            <a:schemeClr val="tx1"/>
                          </a:solidFill>
                          <a:latin typeface="Times New Roman" panose="02020603050405020304" pitchFamily="18" charset="0"/>
                          <a:cs typeface="Times New Roman" panose="02020603050405020304" pitchFamily="18" charset="0"/>
                        </a:rPr>
                        <a:t>В рамках отраслевого проекта "Эффективное обращение с отходами производства и потребления на территории Ленинградской области"</a:t>
                      </a:r>
                      <a:endParaRPr lang="ru-RU"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alpha val="89020"/>
                      </a:srgbClr>
                    </a:solidFill>
                  </a:tcPr>
                </a:tc>
                <a:extLst>
                  <a:ext uri="{0D108BD9-81ED-4DB2-BD59-A6C34878D82A}">
                    <a16:rowId xmlns:a16="http://schemas.microsoft.com/office/drawing/2014/main" xmlns="" val="3927511398"/>
                  </a:ext>
                </a:extLst>
              </a:tr>
              <a:tr h="362427">
                <a:tc>
                  <a:txBody>
                    <a:bodyPr/>
                    <a:lstStyle/>
                    <a:p>
                      <a:pPr algn="ctr">
                        <a:lnSpc>
                          <a:spcPct val="107000"/>
                        </a:lnSpc>
                        <a:spcAft>
                          <a:spcPts val="0"/>
                        </a:spcAft>
                      </a:pPr>
                      <a:r>
                        <a:rPr lang="ru-RU"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Мероприятия по созданию мест (площадок) накопления твердых коммунальных </a:t>
                      </a:r>
                      <a:r>
                        <a:rPr lang="ru-RU" sz="1800"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отходов:</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3D3">
                        <a:alpha val="89020"/>
                      </a:srgbClr>
                    </a:solidFill>
                  </a:tcPr>
                </a:tc>
                <a:extLst>
                  <a:ext uri="{0D108BD9-81ED-4DB2-BD59-A6C34878D82A}">
                    <a16:rowId xmlns:a16="http://schemas.microsoft.com/office/drawing/2014/main" xmlns="" val="4177162337"/>
                  </a:ext>
                </a:extLst>
              </a:tr>
              <a:tr h="284120">
                <a:tc>
                  <a:txBody>
                    <a:bodyPr/>
                    <a:lstStyle/>
                    <a:p>
                      <a:pPr algn="ctr">
                        <a:lnSpc>
                          <a:spcPct val="107000"/>
                        </a:lnSpc>
                        <a:spcAft>
                          <a:spcPts val="0"/>
                        </a:spcAft>
                      </a:pP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 </a:t>
                      </a:r>
                      <a:r>
                        <a:rPr lang="ru-RU"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Орлино,ул</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Новая, д.4 на 1 контейнер, </a:t>
                      </a:r>
                      <a:r>
                        <a:rPr lang="ru-RU"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г.п.Дружная</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Горка,ул</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Усадебная, д. 37 (с крышей) на 1 контейнер, д. </a:t>
                      </a:r>
                      <a:r>
                        <a:rPr lang="ru-RU"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Изора</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д. 2 на 1 контейнер</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3D3">
                        <a:alpha val="89020"/>
                      </a:srgbClr>
                    </a:solidFill>
                  </a:tcPr>
                </a:tc>
                <a:extLst>
                  <a:ext uri="{0D108BD9-81ED-4DB2-BD59-A6C34878D82A}">
                    <a16:rowId xmlns:a16="http://schemas.microsoft.com/office/drawing/2014/main" xmlns="" val="3309044244"/>
                  </a:ext>
                </a:extLst>
              </a:tr>
              <a:tr h="325121">
                <a:tc>
                  <a:txBody>
                    <a:bodyPr/>
                    <a:lstStyle/>
                    <a:p>
                      <a:pPr>
                        <a:lnSpc>
                          <a:spcPct val="1070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В рамках отраслевого проекта "Развитие инфраструктуры культуры"</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alpha val="89020"/>
                      </a:srgbClr>
                    </a:solidFill>
                  </a:tcPr>
                </a:tc>
                <a:extLst>
                  <a:ext uri="{0D108BD9-81ED-4DB2-BD59-A6C34878D82A}">
                    <a16:rowId xmlns:a16="http://schemas.microsoft.com/office/drawing/2014/main" xmlns="" val="2237044120"/>
                  </a:ext>
                </a:extLst>
              </a:tr>
              <a:tr h="713439">
                <a:tc>
                  <a:txBody>
                    <a:bodyPr/>
                    <a:lstStyle/>
                    <a:p>
                      <a:pPr>
                        <a:lnSpc>
                          <a:spcPct val="107000"/>
                        </a:lnSpc>
                        <a:spcAft>
                          <a:spcPts val="0"/>
                        </a:spcAft>
                      </a:pPr>
                      <a:r>
                        <a:rPr lang="ru-RU"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Капитальный ремонт объектов культуры городских поселений, муниципальных районов и городского округа Ленинградской </a:t>
                      </a:r>
                      <a:r>
                        <a:rPr lang="ru-RU" sz="1800"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области:</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xmlns="" val="3169487029"/>
                  </a:ext>
                </a:extLst>
              </a:tr>
              <a:tr h="364464">
                <a:tc>
                  <a:txBody>
                    <a:bodyPr/>
                    <a:lstStyle/>
                    <a:p>
                      <a:pPr algn="ctr">
                        <a:lnSpc>
                          <a:spcPct val="107000"/>
                        </a:lnSpc>
                        <a:spcAft>
                          <a:spcPts val="0"/>
                        </a:spcAft>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Капитальный ремонт кровли здания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Дружногорского</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ДК,</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МКУК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Дружногорский</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КДЦ»</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xmlns="" val="1143476002"/>
                  </a:ext>
                </a:extLst>
              </a:tr>
            </a:tbl>
          </a:graphicData>
        </a:graphic>
      </p:graphicFrame>
    </p:spTree>
    <p:extLst>
      <p:ext uri="{BB962C8B-B14F-4D97-AF65-F5344CB8AC3E}">
        <p14:creationId xmlns:p14="http://schemas.microsoft.com/office/powerpoint/2010/main" xmlns="" val="347633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4" y="0"/>
            <a:ext cx="11944351" cy="7000875"/>
          </a:xfrm>
        </p:spPr>
        <p:txBody>
          <a:bodyPr>
            <a:normAutofit/>
          </a:bodyPr>
          <a:lstStyle/>
          <a:p>
            <a:pPr algn="ctr"/>
            <a:r>
              <a:rPr lang="ru-RU" sz="3200" dirty="0">
                <a:latin typeface="Times New Roman" panose="02020603050405020304" pitchFamily="18" charset="0"/>
                <a:cs typeface="Times New Roman" panose="02020603050405020304" pitchFamily="18" charset="0"/>
              </a:rPr>
              <a:t>ОСНОВНЫЕ ТЕРМИНЫ И ОПРЕДЕЛЕНИЯ</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Получатель бюджетных средств </a:t>
            </a:r>
            <a:r>
              <a:rPr lang="ru-RU" sz="1400" dirty="0">
                <a:latin typeface="Calibri Light" panose="020F0302020204030204" pitchFamily="34" charset="0"/>
                <a:cs typeface="Times New Roman" panose="02020603050405020304" pitchFamily="18" charset="0"/>
              </a:rPr>
              <a:t>(получатель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Казенное учреждение </a:t>
            </a:r>
            <a:r>
              <a:rPr lang="ru-RU" sz="1400" dirty="0">
                <a:latin typeface="Calibri Light" panose="020F0302020204030204" pitchFamily="34" charset="0"/>
                <a:cs typeface="Times New Roman" panose="02020603050405020304" pitchFamily="18" charset="0"/>
              </a:rPr>
              <a:t>-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Ведомственная структура расходов бюджета </a:t>
            </a:r>
            <a:r>
              <a:rPr lang="ru-RU" sz="1400" dirty="0">
                <a:latin typeface="Calibri Light" panose="020F0302020204030204" pitchFamily="34" charset="0"/>
                <a:cs typeface="Times New Roman" panose="02020603050405020304"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Администратор доходов бюджета </a:t>
            </a:r>
            <a:r>
              <a:rPr lang="ru-RU" sz="1400" dirty="0">
                <a:latin typeface="Calibri Light" panose="020F0302020204030204" pitchFamily="34" charset="0"/>
                <a:cs typeface="Times New Roman" panose="02020603050405020304" pitchFamily="18" charset="0"/>
              </a:rPr>
              <a:t>-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Государственная или муниципальная гарантия </a:t>
            </a:r>
            <a:r>
              <a:rPr lang="ru-RU" sz="1400" dirty="0">
                <a:latin typeface="Calibri Light" panose="020F0302020204030204" pitchFamily="34" charset="0"/>
                <a:cs typeface="Times New Roman" panose="02020603050405020304" pitchFamily="18" charset="0"/>
              </a:rPr>
              <a:t>(государственная гарантия Российской Федерации, государственная гарантия субъекта Российской Федерации, муниципальная гарантия) - 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Текущий финансовый год </a:t>
            </a:r>
            <a:r>
              <a:rPr lang="ru-RU" sz="1400" dirty="0">
                <a:latin typeface="Calibri Light" panose="020F0302020204030204" pitchFamily="34" charset="0"/>
                <a:cs typeface="Times New Roman" panose="02020603050405020304" pitchFamily="18" charset="0"/>
              </a:rPr>
              <a:t>-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Очередной финансовый год </a:t>
            </a:r>
            <a:r>
              <a:rPr lang="ru-RU" sz="1400" dirty="0">
                <a:latin typeface="Calibri Light" panose="020F0302020204030204" pitchFamily="34" charset="0"/>
                <a:cs typeface="Times New Roman" panose="02020603050405020304" pitchFamily="18" charset="0"/>
              </a:rPr>
              <a:t>- год, следующий за текущим финансовым годом;</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Плановый период </a:t>
            </a:r>
            <a:r>
              <a:rPr lang="ru-RU" sz="1400" dirty="0">
                <a:latin typeface="Calibri Light" panose="020F0302020204030204" pitchFamily="34" charset="0"/>
                <a:cs typeface="Times New Roman" panose="02020603050405020304" pitchFamily="18" charset="0"/>
              </a:rPr>
              <a:t>- два финансовых года, следующие за очередным финансовым годом;</a:t>
            </a:r>
            <a:br>
              <a:rPr lang="ru-RU" sz="1400" dirty="0">
                <a:latin typeface="Calibri Light" panose="020F0302020204030204" pitchFamily="34" charset="0"/>
                <a:cs typeface="Times New Roman" panose="02020603050405020304" pitchFamily="18" charset="0"/>
              </a:rPr>
            </a:br>
            <a:r>
              <a:rPr lang="ru-RU" sz="1400" b="1" dirty="0">
                <a:latin typeface="Calibri Light" panose="020F0302020204030204" pitchFamily="34" charset="0"/>
                <a:cs typeface="Times New Roman" panose="02020603050405020304" pitchFamily="18" charset="0"/>
              </a:rPr>
              <a:t>Отчетный финансовый год </a:t>
            </a:r>
            <a:r>
              <a:rPr lang="ru-RU" sz="1400" dirty="0">
                <a:latin typeface="Calibri Light" panose="020F0302020204030204" pitchFamily="34" charset="0"/>
                <a:cs typeface="Times New Roman" panose="02020603050405020304" pitchFamily="18" charset="0"/>
              </a:rPr>
              <a:t>- год, предшествующий текущему финансовому году.</a:t>
            </a:r>
            <a:br>
              <a:rPr lang="ru-RU" sz="1400" dirty="0">
                <a:latin typeface="Calibri Light" panose="020F0302020204030204" pitchFamily="34" charset="0"/>
                <a:cs typeface="Times New Roman" panose="02020603050405020304" pitchFamily="18" charset="0"/>
              </a:rPr>
            </a:br>
            <a:r>
              <a:rPr lang="ru-RU" sz="1400" dirty="0">
                <a:latin typeface="Calibri Light" panose="020F0302020204030204" pitchFamily="34" charset="0"/>
                <a:cs typeface="Times New Roman" panose="02020603050405020304" pitchFamily="18" charset="0"/>
              </a:rPr>
              <a:t/>
            </a:r>
            <a:br>
              <a:rPr lang="ru-RU" sz="1400" dirty="0">
                <a:latin typeface="Calibri Light" panose="020F0302020204030204" pitchFamily="34" charset="0"/>
                <a:cs typeface="Times New Roman" panose="02020603050405020304" pitchFamily="18" charset="0"/>
              </a:rPr>
            </a:br>
            <a:endParaRPr lang="ru-RU" sz="1400" dirty="0">
              <a:latin typeface="Calibri Light" panose="020F0302020204030204" pitchFamily="34"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a:t>
            </a:r>
          </a:p>
        </p:txBody>
      </p:sp>
      <p:pic>
        <p:nvPicPr>
          <p:cNvPr id="7" name="Рисунок 6"/>
          <p:cNvPicPr>
            <a:picLocks noChangeAspect="1"/>
          </p:cNvPicPr>
          <p:nvPr/>
        </p:nvPicPr>
        <p:blipFill>
          <a:blip r:embed="rId3" cstate="print"/>
          <a:stretch>
            <a:fillRect/>
          </a:stretch>
        </p:blipFill>
        <p:spPr>
          <a:xfrm>
            <a:off x="257175" y="0"/>
            <a:ext cx="1514475" cy="1009650"/>
          </a:xfrm>
          <a:prstGeom prst="rect">
            <a:avLst/>
          </a:prstGeom>
        </p:spPr>
      </p:pic>
    </p:spTree>
    <p:extLst>
      <p:ext uri="{BB962C8B-B14F-4D97-AF65-F5344CB8AC3E}">
        <p14:creationId xmlns:p14="http://schemas.microsoft.com/office/powerpoint/2010/main" xmlns="" val="363844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723331"/>
          </a:xfrm>
        </p:spPr>
        <p:txBody>
          <a:bodyPr>
            <a:normAutofit/>
          </a:bodyPr>
          <a:lstStyle/>
          <a:p>
            <a:pPr algn="ctr"/>
            <a:r>
              <a:rPr lang="ru-RU" sz="3200" dirty="0">
                <a:latin typeface="Times New Roman" panose="02020603050405020304" pitchFamily="18" charset="0"/>
                <a:cs typeface="Times New Roman" panose="02020603050405020304" pitchFamily="18" charset="0"/>
              </a:rPr>
              <a:t>Численность населения на </a:t>
            </a:r>
            <a:r>
              <a:rPr lang="ru-RU" sz="3200" dirty="0" smtClean="0">
                <a:latin typeface="Times New Roman" panose="02020603050405020304" pitchFamily="18" charset="0"/>
                <a:cs typeface="Times New Roman" panose="02020603050405020304" pitchFamily="18" charset="0"/>
              </a:rPr>
              <a:t>01.01.2023г.</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7</a:t>
            </a:r>
          </a:p>
        </p:txBody>
      </p:sp>
      <p:graphicFrame>
        <p:nvGraphicFramePr>
          <p:cNvPr id="10" name="Диаграмма 9"/>
          <p:cNvGraphicFramePr/>
          <p:nvPr>
            <p:extLst>
              <p:ext uri="{D42A27DB-BD31-4B8C-83A1-F6EECF244321}">
                <p14:modId xmlns:p14="http://schemas.microsoft.com/office/powerpoint/2010/main" xmlns="" val="609992425"/>
              </p:ext>
            </p:extLst>
          </p:nvPr>
        </p:nvGraphicFramePr>
        <p:xfrm>
          <a:off x="2025650" y="1009650"/>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43084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95274"/>
            <a:ext cx="10280650" cy="714375"/>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Основные характеристики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a:t>
            </a:r>
            <a:r>
              <a:rPr lang="ru-RU" sz="3200" dirty="0" smtClean="0">
                <a:latin typeface="Times New Roman" panose="02020603050405020304" pitchFamily="18" charset="0"/>
                <a:cs typeface="Times New Roman" panose="02020603050405020304" pitchFamily="18" charset="0"/>
              </a:rPr>
              <a:t>2024-2026 </a:t>
            </a:r>
            <a:r>
              <a:rPr lang="ru-RU" sz="3200" dirty="0">
                <a:latin typeface="Times New Roman" panose="02020603050405020304" pitchFamily="18" charset="0"/>
                <a:cs typeface="Times New Roman" panose="02020603050405020304" pitchFamily="18" charset="0"/>
              </a:rPr>
              <a:t>годы:</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8</a:t>
            </a:r>
          </a:p>
        </p:txBody>
      </p:sp>
      <p:graphicFrame>
        <p:nvGraphicFramePr>
          <p:cNvPr id="3" name="Таблица 2"/>
          <p:cNvGraphicFramePr>
            <a:graphicFrameLocks noGrp="1"/>
          </p:cNvGraphicFramePr>
          <p:nvPr>
            <p:extLst>
              <p:ext uri="{D42A27DB-BD31-4B8C-83A1-F6EECF244321}">
                <p14:modId xmlns:p14="http://schemas.microsoft.com/office/powerpoint/2010/main" xmlns="" val="2481424590"/>
              </p:ext>
            </p:extLst>
          </p:nvPr>
        </p:nvGraphicFramePr>
        <p:xfrm>
          <a:off x="200025" y="1228725"/>
          <a:ext cx="11821992" cy="5560894"/>
        </p:xfrm>
        <a:graphic>
          <a:graphicData uri="http://schemas.openxmlformats.org/drawingml/2006/table">
            <a:tbl>
              <a:tblPr firstRow="1" firstCol="1" bandRow="1">
                <a:tableStyleId>{5C22544A-7EE6-4342-B048-85BDC9FD1C3A}</a:tableStyleId>
              </a:tblPr>
              <a:tblGrid>
                <a:gridCol w="4342412">
                  <a:extLst>
                    <a:ext uri="{9D8B030D-6E8A-4147-A177-3AD203B41FA5}">
                      <a16:colId xmlns:a16="http://schemas.microsoft.com/office/drawing/2014/main" xmlns="" val="1131483297"/>
                    </a:ext>
                  </a:extLst>
                </a:gridCol>
                <a:gridCol w="2493810">
                  <a:extLst>
                    <a:ext uri="{9D8B030D-6E8A-4147-A177-3AD203B41FA5}">
                      <a16:colId xmlns:a16="http://schemas.microsoft.com/office/drawing/2014/main" xmlns="" val="2268297470"/>
                    </a:ext>
                  </a:extLst>
                </a:gridCol>
                <a:gridCol w="2492885">
                  <a:extLst>
                    <a:ext uri="{9D8B030D-6E8A-4147-A177-3AD203B41FA5}">
                      <a16:colId xmlns:a16="http://schemas.microsoft.com/office/drawing/2014/main" xmlns="" val="3673140702"/>
                    </a:ext>
                  </a:extLst>
                </a:gridCol>
                <a:gridCol w="2492885">
                  <a:extLst>
                    <a:ext uri="{9D8B030D-6E8A-4147-A177-3AD203B41FA5}">
                      <a16:colId xmlns:a16="http://schemas.microsoft.com/office/drawing/2014/main" xmlns="" val="109265570"/>
                    </a:ext>
                  </a:extLst>
                </a:gridCol>
              </a:tblGrid>
              <a:tr h="504203">
                <a:tc>
                  <a:txBody>
                    <a:bodyPr/>
                    <a:lstStyle/>
                    <a:p>
                      <a:pPr algn="ctr">
                        <a:lnSpc>
                          <a:spcPct val="115000"/>
                        </a:lnSpc>
                        <a:spcAft>
                          <a:spcPts val="0"/>
                        </a:spcAft>
                      </a:pPr>
                      <a:r>
                        <a:rPr lang="ru-RU" sz="1600" dirty="0">
                          <a:effectLst/>
                        </a:rPr>
                        <a:t>Показатели</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600" dirty="0" smtClean="0">
                          <a:effectLst/>
                        </a:rPr>
                        <a:t>2024 </a:t>
                      </a:r>
                      <a:r>
                        <a:rPr lang="ru-RU" sz="1600" dirty="0">
                          <a:effectLst/>
                        </a:rPr>
                        <a:t>год (тыс.руб.)</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600" dirty="0" smtClean="0">
                          <a:effectLst/>
                        </a:rPr>
                        <a:t>2025 </a:t>
                      </a:r>
                      <a:r>
                        <a:rPr lang="ru-RU" sz="1600" dirty="0">
                          <a:effectLst/>
                        </a:rPr>
                        <a:t>год (тыс.руб.)</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600" dirty="0" smtClean="0">
                          <a:effectLst/>
                        </a:rPr>
                        <a:t>2026 </a:t>
                      </a:r>
                      <a:r>
                        <a:rPr lang="ru-RU" sz="1600" dirty="0">
                          <a:effectLst/>
                        </a:rPr>
                        <a:t>год (тыс.руб.)</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30336301"/>
                  </a:ext>
                </a:extLst>
              </a:tr>
              <a:tr h="408164">
                <a:tc>
                  <a:txBody>
                    <a:bodyPr/>
                    <a:lstStyle/>
                    <a:p>
                      <a:pPr>
                        <a:lnSpc>
                          <a:spcPct val="115000"/>
                        </a:lnSpc>
                        <a:spcAft>
                          <a:spcPts val="0"/>
                        </a:spcAft>
                      </a:pPr>
                      <a:r>
                        <a:rPr lang="ru-RU" sz="1600" dirty="0">
                          <a:effectLst/>
                        </a:rPr>
                        <a:t>1. Доходы, в том числе:</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84 748,05</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62 940,08</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65 437,12</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25432518"/>
                  </a:ext>
                </a:extLst>
              </a:tr>
              <a:tr h="408164">
                <a:tc>
                  <a:txBody>
                    <a:bodyPr/>
                    <a:lstStyle/>
                    <a:p>
                      <a:pPr>
                        <a:lnSpc>
                          <a:spcPct val="115000"/>
                        </a:lnSpc>
                        <a:spcAft>
                          <a:spcPts val="0"/>
                        </a:spcAft>
                      </a:pPr>
                      <a:r>
                        <a:rPr lang="ru-RU" sz="1600">
                          <a:effectLst/>
                        </a:rPr>
                        <a:t>Налоговые и неналоговые</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44 867,00</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43 359,00</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47 466,00</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19206046"/>
                  </a:ext>
                </a:extLst>
              </a:tr>
              <a:tr h="408164">
                <a:tc>
                  <a:txBody>
                    <a:bodyPr/>
                    <a:lstStyle/>
                    <a:p>
                      <a:pPr>
                        <a:lnSpc>
                          <a:spcPct val="115000"/>
                        </a:lnSpc>
                        <a:spcAft>
                          <a:spcPts val="0"/>
                        </a:spcAft>
                      </a:pPr>
                      <a:r>
                        <a:rPr lang="ru-RU" sz="1600" dirty="0">
                          <a:effectLst/>
                        </a:rPr>
                        <a:t>безвозмездные, в том числе</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latin typeface="Times New Roman"/>
                          <a:ea typeface="Times New Roman"/>
                          <a:cs typeface="Times New Roman"/>
                        </a:rPr>
                        <a:t>39 881,05</a:t>
                      </a:r>
                      <a:endParaRPr lang="ru-RU"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latin typeface="Times New Roman"/>
                          <a:ea typeface="Times New Roman"/>
                          <a:cs typeface="Times New Roman"/>
                        </a:rPr>
                        <a:t>19 581,08</a:t>
                      </a:r>
                      <a:endParaRPr lang="ru-RU"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latin typeface="Times New Roman"/>
                          <a:ea typeface="Times New Roman"/>
                          <a:cs typeface="Times New Roman"/>
                        </a:rPr>
                        <a:t>17 971,12</a:t>
                      </a:r>
                      <a:endParaRPr lang="ru-RU"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70680155"/>
                  </a:ext>
                </a:extLst>
              </a:tr>
              <a:tr h="628270">
                <a:tc>
                  <a:txBody>
                    <a:bodyPr/>
                    <a:lstStyle/>
                    <a:p>
                      <a:pPr>
                        <a:lnSpc>
                          <a:spcPct val="115000"/>
                        </a:lnSpc>
                        <a:spcAft>
                          <a:spcPts val="0"/>
                        </a:spcAft>
                      </a:pPr>
                      <a:r>
                        <a:rPr lang="ru-RU" sz="1600">
                          <a:effectLst/>
                        </a:rPr>
                        <a:t>дотация на выравнивание бюджетной обеспеченности</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latin typeface="Times New Roman"/>
                          <a:ea typeface="Times New Roman"/>
                          <a:cs typeface="Times New Roman"/>
                        </a:rPr>
                        <a:t>16 397,30</a:t>
                      </a:r>
                      <a:endParaRPr lang="ru-RU"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latin typeface="Times New Roman"/>
                          <a:ea typeface="Times New Roman"/>
                          <a:cs typeface="Times New Roman"/>
                        </a:rPr>
                        <a:t>16 613,40</a:t>
                      </a:r>
                      <a:endParaRPr lang="ru-RU"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latin typeface="Times New Roman"/>
                          <a:ea typeface="Times New Roman"/>
                          <a:cs typeface="Times New Roman"/>
                        </a:rPr>
                        <a:t>15 741,70</a:t>
                      </a:r>
                      <a:endParaRPr lang="ru-RU"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31918227"/>
                  </a:ext>
                </a:extLst>
              </a:tr>
              <a:tr h="598881">
                <a:tc>
                  <a:txBody>
                    <a:bodyPr/>
                    <a:lstStyle/>
                    <a:p>
                      <a:pPr>
                        <a:lnSpc>
                          <a:spcPct val="115000"/>
                        </a:lnSpc>
                        <a:spcAft>
                          <a:spcPts val="0"/>
                        </a:spcAft>
                      </a:pPr>
                      <a:r>
                        <a:rPr lang="ru-RU" sz="1600">
                          <a:effectLst/>
                        </a:rPr>
                        <a:t>целевые межбюджетные трансферты</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23 483,75</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2 967,68</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2 229,42</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36882889"/>
                  </a:ext>
                </a:extLst>
              </a:tr>
              <a:tr h="408164">
                <a:tc>
                  <a:txBody>
                    <a:bodyPr/>
                    <a:lstStyle/>
                    <a:p>
                      <a:pPr>
                        <a:lnSpc>
                          <a:spcPct val="115000"/>
                        </a:lnSpc>
                        <a:spcAft>
                          <a:spcPts val="0"/>
                        </a:spcAft>
                      </a:pPr>
                      <a:r>
                        <a:rPr lang="ru-RU" sz="1600">
                          <a:effectLst/>
                        </a:rPr>
                        <a:t>2. Расходы, в том числе:</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89 206,89</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67 226,56</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70 126,81</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06824366"/>
                  </a:ext>
                </a:extLst>
              </a:tr>
              <a:tr h="564227">
                <a:tc>
                  <a:txBody>
                    <a:bodyPr/>
                    <a:lstStyle/>
                    <a:p>
                      <a:pPr>
                        <a:lnSpc>
                          <a:spcPct val="115000"/>
                        </a:lnSpc>
                        <a:spcAft>
                          <a:spcPts val="0"/>
                        </a:spcAft>
                      </a:pPr>
                      <a:r>
                        <a:rPr lang="ru-RU" sz="1600">
                          <a:effectLst/>
                        </a:rPr>
                        <a:t>условно утвержденные расходы</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u-RU" sz="1000">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1 610,00</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3 395,00</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31597174"/>
                  </a:ext>
                </a:extLst>
              </a:tr>
              <a:tr h="612246">
                <a:tc>
                  <a:txBody>
                    <a:bodyPr/>
                    <a:lstStyle/>
                    <a:p>
                      <a:pPr>
                        <a:lnSpc>
                          <a:spcPct val="115000"/>
                        </a:lnSpc>
                        <a:spcAft>
                          <a:spcPts val="0"/>
                        </a:spcAft>
                      </a:pPr>
                      <a:r>
                        <a:rPr lang="ru-RU" sz="1600">
                          <a:effectLst/>
                        </a:rPr>
                        <a:t>% условно утвержденных расходов</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u-RU" sz="1000">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2,50</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5,00</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8407473"/>
                  </a:ext>
                </a:extLst>
              </a:tr>
              <a:tr h="600241">
                <a:tc>
                  <a:txBody>
                    <a:bodyPr/>
                    <a:lstStyle/>
                    <a:p>
                      <a:pPr>
                        <a:lnSpc>
                          <a:spcPct val="115000"/>
                        </a:lnSpc>
                        <a:spcAft>
                          <a:spcPts val="0"/>
                        </a:spcAft>
                      </a:pPr>
                      <a:r>
                        <a:rPr lang="ru-RU" sz="1600">
                          <a:effectLst/>
                        </a:rPr>
                        <a:t>расходы без учета условно утвержденных</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89 206,89</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65 616,56</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66 731,81</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2088679"/>
                  </a:ext>
                </a:extLst>
              </a:tr>
              <a:tr h="420170">
                <a:tc>
                  <a:txBody>
                    <a:bodyPr/>
                    <a:lstStyle/>
                    <a:p>
                      <a:pPr>
                        <a:lnSpc>
                          <a:spcPct val="115000"/>
                        </a:lnSpc>
                        <a:spcAft>
                          <a:spcPts val="0"/>
                        </a:spcAft>
                      </a:pPr>
                      <a:r>
                        <a:rPr lang="ru-RU" sz="1600">
                          <a:effectLst/>
                        </a:rPr>
                        <a:t>3. Дефицит (-)</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-4 458,84</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a:solidFill>
                            <a:srgbClr val="000000"/>
                          </a:solidFill>
                          <a:latin typeface="Times New Roman"/>
                          <a:ea typeface="Times New Roman"/>
                          <a:cs typeface="Times New Roman"/>
                        </a:rPr>
                        <a:t>-4 286,48</a:t>
                      </a:r>
                      <a:endParaRPr lang="ru-RU" sz="11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200" dirty="0">
                          <a:solidFill>
                            <a:srgbClr val="000000"/>
                          </a:solidFill>
                          <a:latin typeface="Times New Roman"/>
                          <a:ea typeface="Times New Roman"/>
                          <a:cs typeface="Times New Roman"/>
                        </a:rPr>
                        <a:t>-4 689,69</a:t>
                      </a:r>
                      <a:endParaRPr lang="ru-RU" sz="11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54469096"/>
                  </a:ext>
                </a:extLst>
              </a:tr>
            </a:tbl>
          </a:graphicData>
        </a:graphic>
      </p:graphicFrame>
    </p:spTree>
    <p:extLst>
      <p:ext uri="{BB962C8B-B14F-4D97-AF65-F5344CB8AC3E}">
        <p14:creationId xmlns:p14="http://schemas.microsoft.com/office/powerpoint/2010/main" xmlns="" val="2871020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872" y="82296"/>
            <a:ext cx="11228578" cy="131673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rPr>
              <a:t>Информация об объеме и структуре налоговых и неналоговых доходов бюджета </a:t>
            </a:r>
            <a:r>
              <a:rPr lang="ru-RU" sz="3200" dirty="0" err="1">
                <a:latin typeface="Times New Roman" panose="02020603050405020304" pitchFamily="18" charset="0"/>
              </a:rPr>
              <a:t>Дружногорского</a:t>
            </a:r>
            <a:r>
              <a:rPr lang="ru-RU" sz="3200" dirty="0">
                <a:latin typeface="Times New Roman" panose="02020603050405020304" pitchFamily="18" charset="0"/>
              </a:rPr>
              <a:t>  городского поселения и межбюджетных трансфертов.</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a:t>
            </a:r>
          </a:p>
        </p:txBody>
      </p:sp>
      <p:graphicFrame>
        <p:nvGraphicFramePr>
          <p:cNvPr id="4" name="Таблица 3"/>
          <p:cNvGraphicFramePr>
            <a:graphicFrameLocks noGrp="1"/>
          </p:cNvGraphicFramePr>
          <p:nvPr>
            <p:extLst>
              <p:ext uri="{D42A27DB-BD31-4B8C-83A1-F6EECF244321}">
                <p14:modId xmlns:p14="http://schemas.microsoft.com/office/powerpoint/2010/main" xmlns="" val="2373587072"/>
              </p:ext>
            </p:extLst>
          </p:nvPr>
        </p:nvGraphicFramePr>
        <p:xfrm>
          <a:off x="256032" y="1399031"/>
          <a:ext cx="11786615" cy="5257803"/>
        </p:xfrm>
        <a:graphic>
          <a:graphicData uri="http://schemas.openxmlformats.org/drawingml/2006/table">
            <a:tbl>
              <a:tblPr firstRow="1" firstCol="1" bandRow="1">
                <a:tableStyleId>{5C22544A-7EE6-4342-B048-85BDC9FD1C3A}</a:tableStyleId>
              </a:tblPr>
              <a:tblGrid>
                <a:gridCol w="2081112">
                  <a:extLst>
                    <a:ext uri="{9D8B030D-6E8A-4147-A177-3AD203B41FA5}">
                      <a16:colId xmlns:a16="http://schemas.microsoft.com/office/drawing/2014/main" xmlns="" val="546590706"/>
                    </a:ext>
                  </a:extLst>
                </a:gridCol>
                <a:gridCol w="1104157">
                  <a:extLst>
                    <a:ext uri="{9D8B030D-6E8A-4147-A177-3AD203B41FA5}">
                      <a16:colId xmlns:a16="http://schemas.microsoft.com/office/drawing/2014/main" xmlns="" val="3816377015"/>
                    </a:ext>
                  </a:extLst>
                </a:gridCol>
                <a:gridCol w="965704">
                  <a:extLst>
                    <a:ext uri="{9D8B030D-6E8A-4147-A177-3AD203B41FA5}">
                      <a16:colId xmlns:a16="http://schemas.microsoft.com/office/drawing/2014/main" xmlns="" val="3047166152"/>
                    </a:ext>
                  </a:extLst>
                </a:gridCol>
                <a:gridCol w="929360">
                  <a:extLst>
                    <a:ext uri="{9D8B030D-6E8A-4147-A177-3AD203B41FA5}">
                      <a16:colId xmlns:a16="http://schemas.microsoft.com/office/drawing/2014/main" xmlns="" val="3439647601"/>
                    </a:ext>
                  </a:extLst>
                </a:gridCol>
                <a:gridCol w="965704">
                  <a:extLst>
                    <a:ext uri="{9D8B030D-6E8A-4147-A177-3AD203B41FA5}">
                      <a16:colId xmlns:a16="http://schemas.microsoft.com/office/drawing/2014/main" xmlns="" val="2693681774"/>
                    </a:ext>
                  </a:extLst>
                </a:gridCol>
                <a:gridCol w="962244">
                  <a:extLst>
                    <a:ext uri="{9D8B030D-6E8A-4147-A177-3AD203B41FA5}">
                      <a16:colId xmlns:a16="http://schemas.microsoft.com/office/drawing/2014/main" xmlns="" val="2445342214"/>
                    </a:ext>
                  </a:extLst>
                </a:gridCol>
                <a:gridCol w="965704">
                  <a:extLst>
                    <a:ext uri="{9D8B030D-6E8A-4147-A177-3AD203B41FA5}">
                      <a16:colId xmlns:a16="http://schemas.microsoft.com/office/drawing/2014/main" xmlns="" val="2013188441"/>
                    </a:ext>
                  </a:extLst>
                </a:gridCol>
                <a:gridCol w="962244">
                  <a:extLst>
                    <a:ext uri="{9D8B030D-6E8A-4147-A177-3AD203B41FA5}">
                      <a16:colId xmlns:a16="http://schemas.microsoft.com/office/drawing/2014/main" xmlns="" val="3991079113"/>
                    </a:ext>
                  </a:extLst>
                </a:gridCol>
                <a:gridCol w="965704">
                  <a:extLst>
                    <a:ext uri="{9D8B030D-6E8A-4147-A177-3AD203B41FA5}">
                      <a16:colId xmlns:a16="http://schemas.microsoft.com/office/drawing/2014/main" xmlns="" val="1039804844"/>
                    </a:ext>
                  </a:extLst>
                </a:gridCol>
                <a:gridCol w="918978">
                  <a:extLst>
                    <a:ext uri="{9D8B030D-6E8A-4147-A177-3AD203B41FA5}">
                      <a16:colId xmlns:a16="http://schemas.microsoft.com/office/drawing/2014/main" xmlns="" val="4008566247"/>
                    </a:ext>
                  </a:extLst>
                </a:gridCol>
                <a:gridCol w="965704">
                  <a:extLst>
                    <a:ext uri="{9D8B030D-6E8A-4147-A177-3AD203B41FA5}">
                      <a16:colId xmlns:a16="http://schemas.microsoft.com/office/drawing/2014/main" xmlns="" val="2488905842"/>
                    </a:ext>
                  </a:extLst>
                </a:gridCol>
              </a:tblGrid>
              <a:tr h="1027583">
                <a:tc>
                  <a:txBody>
                    <a:bodyPr/>
                    <a:lstStyle/>
                    <a:p>
                      <a:pPr algn="ctr">
                        <a:lnSpc>
                          <a:spcPct val="115000"/>
                        </a:lnSpc>
                        <a:spcAft>
                          <a:spcPts val="0"/>
                        </a:spcAft>
                      </a:pPr>
                      <a:r>
                        <a:rPr lang="ru-RU" sz="1000" dirty="0">
                          <a:solidFill>
                            <a:schemeClr val="bg1"/>
                          </a:solidFill>
                          <a:latin typeface="Times New Roman"/>
                          <a:ea typeface="Times New Roman"/>
                          <a:cs typeface="Times New Roman"/>
                        </a:rPr>
                        <a:t>Показатели</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Отчетный 2022 год (тыс.руб.)</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2022 г. структура, %</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Плановые значения в текущем 2023 год (тыс.руб.)</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2023 г. структура, %</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Прогноз на 2024 год (тыс.руб.).</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chemeClr val="bg1"/>
                          </a:solidFill>
                          <a:latin typeface="Times New Roman"/>
                          <a:ea typeface="Times New Roman"/>
                          <a:cs typeface="Times New Roman"/>
                        </a:rPr>
                        <a:t>2024 г. структура, %</a:t>
                      </a:r>
                      <a:endParaRPr lang="ru-RU" sz="90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chemeClr val="bg1"/>
                          </a:solidFill>
                          <a:latin typeface="Times New Roman"/>
                          <a:ea typeface="Times New Roman"/>
                          <a:cs typeface="Times New Roman"/>
                        </a:rPr>
                        <a:t>Прогноз на  2025 год (тыс.руб.).</a:t>
                      </a:r>
                      <a:endParaRPr lang="ru-RU" sz="90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chemeClr val="bg1"/>
                          </a:solidFill>
                          <a:latin typeface="Times New Roman"/>
                          <a:ea typeface="Times New Roman"/>
                          <a:cs typeface="Times New Roman"/>
                        </a:rPr>
                        <a:t>2025 г. структура, %</a:t>
                      </a:r>
                      <a:endParaRPr lang="ru-RU" sz="90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Прогноз на  2026 год (тыс.руб.)</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chemeClr val="bg1"/>
                          </a:solidFill>
                          <a:latin typeface="Times New Roman"/>
                          <a:ea typeface="Times New Roman"/>
                          <a:cs typeface="Times New Roman"/>
                        </a:rPr>
                        <a:t>2026 г. структура, %</a:t>
                      </a:r>
                      <a:endParaRPr lang="ru-RU" sz="900" dirty="0">
                        <a:solidFill>
                          <a:schemeClr val="bg1"/>
                        </a:solidFill>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2506459021"/>
                  </a:ext>
                </a:extLst>
              </a:tr>
              <a:tr h="205517">
                <a:tc>
                  <a:txBody>
                    <a:bodyPr/>
                    <a:lstStyle/>
                    <a:p>
                      <a:pPr algn="ctr">
                        <a:lnSpc>
                          <a:spcPct val="115000"/>
                        </a:lnSpc>
                        <a:spcAft>
                          <a:spcPts val="0"/>
                        </a:spcAft>
                      </a:pPr>
                      <a:r>
                        <a:rPr lang="ru-RU" sz="1000" b="1" dirty="0">
                          <a:solidFill>
                            <a:schemeClr val="bg1"/>
                          </a:solidFill>
                          <a:latin typeface="Times New Roman"/>
                          <a:ea typeface="Times New Roman"/>
                          <a:cs typeface="Times New Roman"/>
                        </a:rPr>
                        <a:t>1. Доходы, в том числе:</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93 645,39</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100,00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84 456,95</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100,00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84 748,95</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dirty="0">
                          <a:solidFill>
                            <a:srgbClr val="000000"/>
                          </a:solidFill>
                          <a:latin typeface="Times New Roman"/>
                          <a:ea typeface="Times New Roman"/>
                          <a:cs typeface="Times New Roman"/>
                        </a:rPr>
                        <a:t>100,00</a:t>
                      </a:r>
                      <a:endParaRPr lang="ru-RU" sz="9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62 940,08</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100,00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dirty="0">
                          <a:solidFill>
                            <a:srgbClr val="000000"/>
                          </a:solidFill>
                          <a:latin typeface="Times New Roman"/>
                          <a:ea typeface="Times New Roman"/>
                          <a:cs typeface="Times New Roman"/>
                        </a:rPr>
                        <a:t>65 437,12</a:t>
                      </a:r>
                      <a:endParaRPr lang="ru-RU" sz="9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Calibri"/>
                          <a:ea typeface="Times New Roman"/>
                          <a:cs typeface="Times New Roman"/>
                        </a:rPr>
                        <a:t>100,00</a:t>
                      </a:r>
                      <a:endParaRPr lang="ru-RU" sz="90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3120762998"/>
                  </a:ext>
                </a:extLst>
              </a:tr>
              <a:tr h="205517">
                <a:tc>
                  <a:txBody>
                    <a:bodyPr/>
                    <a:lstStyle/>
                    <a:p>
                      <a:pPr algn="ctr">
                        <a:lnSpc>
                          <a:spcPct val="115000"/>
                        </a:lnSpc>
                        <a:spcAft>
                          <a:spcPts val="0"/>
                        </a:spcAft>
                      </a:pPr>
                      <a:r>
                        <a:rPr lang="ru-RU" sz="1000" b="1" dirty="0">
                          <a:solidFill>
                            <a:schemeClr val="bg1"/>
                          </a:solidFill>
                          <a:latin typeface="Times New Roman"/>
                          <a:ea typeface="Times New Roman"/>
                          <a:cs typeface="Times New Roman"/>
                        </a:rPr>
                        <a:t>Налоговые и неналоговые</a:t>
                      </a:r>
                      <a:endParaRPr lang="ru-RU" sz="900" dirty="0">
                        <a:solidFill>
                          <a:schemeClr val="bg1"/>
                        </a:solidFill>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34 660,83</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37,01</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41 041,01</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48,59</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44 867,00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52,94</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dirty="0">
                          <a:solidFill>
                            <a:srgbClr val="000000"/>
                          </a:solidFill>
                          <a:latin typeface="Times New Roman"/>
                          <a:ea typeface="Times New Roman"/>
                          <a:cs typeface="Times New Roman"/>
                        </a:rPr>
                        <a:t>43 359,00</a:t>
                      </a:r>
                      <a:endParaRPr lang="ru-RU" sz="9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dirty="0">
                          <a:solidFill>
                            <a:srgbClr val="000000"/>
                          </a:solidFill>
                          <a:latin typeface="Times New Roman"/>
                          <a:ea typeface="Times New Roman"/>
                          <a:cs typeface="Times New Roman"/>
                        </a:rPr>
                        <a:t>68,89</a:t>
                      </a:r>
                      <a:endParaRPr lang="ru-RU" sz="9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dirty="0">
                          <a:solidFill>
                            <a:srgbClr val="000000"/>
                          </a:solidFill>
                          <a:latin typeface="Times New Roman"/>
                          <a:ea typeface="Times New Roman"/>
                          <a:cs typeface="Times New Roman"/>
                        </a:rPr>
                        <a:t>47 466,00</a:t>
                      </a:r>
                      <a:endParaRPr lang="ru-RU" sz="9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Calibri"/>
                          <a:ea typeface="Times New Roman"/>
                          <a:cs typeface="Times New Roman"/>
                        </a:rPr>
                        <a:t>72,54</a:t>
                      </a:r>
                      <a:endParaRPr lang="ru-RU" sz="90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1373106000"/>
                  </a:ext>
                </a:extLst>
              </a:tr>
              <a:tr h="205517">
                <a:tc>
                  <a:txBody>
                    <a:bodyPr/>
                    <a:lstStyle/>
                    <a:p>
                      <a:pPr algn="ctr">
                        <a:lnSpc>
                          <a:spcPct val="115000"/>
                        </a:lnSpc>
                        <a:spcAft>
                          <a:spcPts val="0"/>
                        </a:spcAft>
                      </a:pPr>
                      <a:r>
                        <a:rPr lang="ru-RU" sz="800" b="1" dirty="0">
                          <a:solidFill>
                            <a:schemeClr val="bg1"/>
                          </a:solidFill>
                          <a:latin typeface="Times New Roman"/>
                          <a:ea typeface="Times New Roman"/>
                          <a:cs typeface="Times New Roman"/>
                        </a:rPr>
                        <a:t>налоговые доходы </a:t>
                      </a:r>
                      <a:endParaRPr lang="ru-RU" sz="900" dirty="0">
                        <a:solidFill>
                          <a:schemeClr val="bg1"/>
                        </a:solidFill>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b="1">
                          <a:solidFill>
                            <a:srgbClr val="000000"/>
                          </a:solidFill>
                          <a:latin typeface="Times New Roman"/>
                          <a:ea typeface="Times New Roman"/>
                          <a:cs typeface="Times New Roman"/>
                        </a:rPr>
                        <a:t>18 755,53</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54,11</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19 056,56</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46,43</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21 377,00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47,65</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21 249,00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49,01</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22 596,00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47,60</a:t>
                      </a:r>
                      <a:endParaRPr lang="ru-RU" sz="90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2307868664"/>
                  </a:ext>
                </a:extLst>
              </a:tr>
              <a:tr h="376781">
                <a:tc>
                  <a:txBody>
                    <a:bodyPr/>
                    <a:lstStyle/>
                    <a:p>
                      <a:pPr algn="ctr">
                        <a:lnSpc>
                          <a:spcPct val="115000"/>
                        </a:lnSpc>
                        <a:spcAft>
                          <a:spcPts val="0"/>
                        </a:spcAft>
                      </a:pPr>
                      <a:r>
                        <a:rPr lang="ru-RU" sz="800" dirty="0">
                          <a:solidFill>
                            <a:schemeClr val="bg1"/>
                          </a:solidFill>
                          <a:latin typeface="Times New Roman"/>
                          <a:ea typeface="Times New Roman"/>
                          <a:cs typeface="Times New Roman"/>
                        </a:rPr>
                        <a:t>Налог на доходы физических лиц</a:t>
                      </a:r>
                      <a:endParaRPr lang="ru-RU" sz="900" dirty="0">
                        <a:solidFill>
                          <a:schemeClr val="bg1"/>
                        </a:solidFill>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3 896,90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20,78</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3 246,00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17,03</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4 300,00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20,12</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3 285,00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15,46</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3 451,00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Calibri"/>
                          <a:ea typeface="Times New Roman"/>
                          <a:cs typeface="Times New Roman"/>
                        </a:rPr>
                        <a:t>15,27</a:t>
                      </a:r>
                      <a:endParaRPr lang="ru-RU" sz="90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922530247"/>
                  </a:ext>
                </a:extLst>
              </a:tr>
              <a:tr h="753561">
                <a:tc>
                  <a:txBody>
                    <a:bodyPr/>
                    <a:lstStyle/>
                    <a:p>
                      <a:pPr algn="ctr">
                        <a:lnSpc>
                          <a:spcPct val="115000"/>
                        </a:lnSpc>
                        <a:spcAft>
                          <a:spcPts val="0"/>
                        </a:spcAft>
                      </a:pPr>
                      <a:r>
                        <a:rPr lang="ru-RU" sz="800" dirty="0">
                          <a:solidFill>
                            <a:schemeClr val="bg1"/>
                          </a:solidFill>
                          <a:latin typeface="Times New Roman"/>
                          <a:ea typeface="Times New Roman"/>
                          <a:cs typeface="Times New Roman"/>
                        </a:rPr>
                        <a:t>Акцизы по подакцизным товарам (продукции), производимым на территории Российской Федерации</a:t>
                      </a:r>
                      <a:endParaRPr lang="ru-RU" sz="900" dirty="0">
                        <a:solidFill>
                          <a:schemeClr val="bg1"/>
                        </a:solidFill>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2 023,40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10,79</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1 900,00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9,97</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1 900,00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8,89</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1 900,00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8,94</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1 900,00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Calibri"/>
                          <a:ea typeface="Times New Roman"/>
                          <a:cs typeface="Times New Roman"/>
                        </a:rPr>
                        <a:t>8,41</a:t>
                      </a:r>
                      <a:endParaRPr lang="ru-RU" sz="90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1631075288"/>
                  </a:ext>
                </a:extLst>
              </a:tr>
              <a:tr h="376781">
                <a:tc>
                  <a:txBody>
                    <a:bodyPr/>
                    <a:lstStyle/>
                    <a:p>
                      <a:pPr algn="ctr">
                        <a:lnSpc>
                          <a:spcPct val="115000"/>
                        </a:lnSpc>
                        <a:spcAft>
                          <a:spcPts val="0"/>
                        </a:spcAft>
                      </a:pPr>
                      <a:r>
                        <a:rPr lang="ru-RU" sz="800" dirty="0">
                          <a:solidFill>
                            <a:schemeClr val="bg1"/>
                          </a:solidFill>
                          <a:latin typeface="Times New Roman"/>
                          <a:ea typeface="Times New Roman"/>
                          <a:cs typeface="Times New Roman"/>
                        </a:rPr>
                        <a:t>Налог на имущество физических лиц</a:t>
                      </a:r>
                      <a:endParaRPr lang="ru-RU" sz="900" dirty="0">
                        <a:solidFill>
                          <a:schemeClr val="bg1"/>
                        </a:solidFill>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1 138,43</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6,07</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1 000,00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5,25</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1 200,00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5,61</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928,00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4,37</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947,00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Calibri"/>
                          <a:ea typeface="Times New Roman"/>
                          <a:cs typeface="Times New Roman"/>
                        </a:rPr>
                        <a:t>4,19</a:t>
                      </a:r>
                      <a:endParaRPr lang="ru-RU" sz="90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1931253085"/>
                  </a:ext>
                </a:extLst>
              </a:tr>
              <a:tr h="205517">
                <a:tc>
                  <a:txBody>
                    <a:bodyPr/>
                    <a:lstStyle/>
                    <a:p>
                      <a:pPr algn="ctr">
                        <a:lnSpc>
                          <a:spcPct val="115000"/>
                        </a:lnSpc>
                        <a:spcAft>
                          <a:spcPts val="0"/>
                        </a:spcAft>
                      </a:pPr>
                      <a:r>
                        <a:rPr lang="ru-RU" sz="800" dirty="0">
                          <a:solidFill>
                            <a:schemeClr val="bg1"/>
                          </a:solidFill>
                          <a:latin typeface="Times New Roman"/>
                          <a:ea typeface="Times New Roman"/>
                          <a:cs typeface="Times New Roman"/>
                        </a:rPr>
                        <a:t>Земельный налог</a:t>
                      </a:r>
                      <a:endParaRPr lang="ru-RU" sz="900" dirty="0">
                        <a:solidFill>
                          <a:schemeClr val="bg1"/>
                        </a:solidFill>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11 067,18</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59,01</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12 900,00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67,69</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13 956,00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65,29</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15 115,00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71,13</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16 277,00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Calibri"/>
                          <a:ea typeface="Times New Roman"/>
                          <a:cs typeface="Times New Roman"/>
                        </a:rPr>
                        <a:t>72,03</a:t>
                      </a:r>
                      <a:endParaRPr lang="ru-RU" sz="90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1324715708"/>
                  </a:ext>
                </a:extLst>
              </a:tr>
              <a:tr h="205517">
                <a:tc>
                  <a:txBody>
                    <a:bodyPr/>
                    <a:lstStyle/>
                    <a:p>
                      <a:pPr algn="ctr">
                        <a:lnSpc>
                          <a:spcPct val="115000"/>
                        </a:lnSpc>
                        <a:spcAft>
                          <a:spcPts val="0"/>
                        </a:spcAft>
                      </a:pPr>
                      <a:r>
                        <a:rPr lang="ru-RU" sz="800" b="1" dirty="0">
                          <a:solidFill>
                            <a:schemeClr val="bg1"/>
                          </a:solidFill>
                          <a:latin typeface="Times New Roman"/>
                          <a:ea typeface="Times New Roman"/>
                          <a:cs typeface="Times New Roman"/>
                        </a:rPr>
                        <a:t>неналоговые доходы</a:t>
                      </a:r>
                      <a:endParaRPr lang="ru-RU" sz="900" dirty="0">
                        <a:solidFill>
                          <a:schemeClr val="bg1"/>
                        </a:solidFill>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b="1">
                          <a:solidFill>
                            <a:srgbClr val="000000"/>
                          </a:solidFill>
                          <a:latin typeface="Times New Roman"/>
                          <a:ea typeface="Times New Roman"/>
                          <a:cs typeface="Times New Roman"/>
                        </a:rPr>
                        <a:t>15 905,31</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45,89</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21 984,45</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53,57</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23 490,00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52,35</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22 110,00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50,99</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24 870,00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b="1">
                          <a:solidFill>
                            <a:srgbClr val="000000"/>
                          </a:solidFill>
                          <a:latin typeface="Times New Roman"/>
                          <a:ea typeface="Times New Roman"/>
                          <a:cs typeface="Times New Roman"/>
                        </a:rPr>
                        <a:t>52,40</a:t>
                      </a:r>
                      <a:endParaRPr lang="ru-RU" sz="90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3813946172"/>
                  </a:ext>
                </a:extLst>
              </a:tr>
              <a:tr h="941951">
                <a:tc>
                  <a:txBody>
                    <a:bodyPr/>
                    <a:lstStyle/>
                    <a:p>
                      <a:pPr algn="ctr">
                        <a:lnSpc>
                          <a:spcPct val="115000"/>
                        </a:lnSpc>
                        <a:spcAft>
                          <a:spcPts val="0"/>
                        </a:spcAft>
                      </a:pPr>
                      <a:r>
                        <a:rPr lang="ru-RU" sz="600" dirty="0">
                          <a:solidFill>
                            <a:schemeClr val="bg1"/>
                          </a:solidFill>
                          <a:latin typeface="Times New Roman"/>
                          <a:ea typeface="Times New Roman"/>
                          <a:cs typeface="Times New Roman"/>
                        </a:rPr>
                        <a:t>ДОХОДЫ ОТ ИСПОЛЬЗОВАНИЯ ИМУЩЕСТВА, НАХОДЯЩЕГОСЯ В ГОСУДАРСТВЕННОЙ И МУНИЦИПАЛЬНОЙ СОБСТВЕННОСТИ</a:t>
                      </a:r>
                      <a:endParaRPr lang="ru-RU" sz="900" dirty="0">
                        <a:solidFill>
                          <a:schemeClr val="bg1"/>
                        </a:solidFill>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3 682,28</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23,15</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4 840,00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22,02</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5 140,00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21,88</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4 920,00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22,25</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4 920,00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Calibri"/>
                          <a:ea typeface="Times New Roman"/>
                          <a:cs typeface="Times New Roman"/>
                        </a:rPr>
                        <a:t>19,78</a:t>
                      </a:r>
                      <a:endParaRPr lang="ru-RU" sz="90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1954604016"/>
                  </a:ext>
                </a:extLst>
              </a:tr>
              <a:tr h="753561">
                <a:tc>
                  <a:txBody>
                    <a:bodyPr/>
                    <a:lstStyle/>
                    <a:p>
                      <a:pPr algn="ctr">
                        <a:lnSpc>
                          <a:spcPct val="115000"/>
                        </a:lnSpc>
                        <a:spcAft>
                          <a:spcPts val="0"/>
                        </a:spcAft>
                      </a:pPr>
                      <a:r>
                        <a:rPr lang="ru-RU" sz="600" dirty="0">
                          <a:solidFill>
                            <a:schemeClr val="bg1"/>
                          </a:solidFill>
                          <a:latin typeface="Times New Roman"/>
                          <a:ea typeface="Times New Roman"/>
                          <a:cs typeface="Times New Roman"/>
                        </a:rPr>
                        <a:t>ДОХОДЫ ОТ ОКАЗАНИЯ ПЛАТНЫХ УСЛУГ (РАБОТ) И КОМПЕНСАЦИИ ЗАТРАТ ГОСУДАРСТВА</a:t>
                      </a:r>
                      <a:endParaRPr lang="ru-RU" sz="900" dirty="0">
                        <a:solidFill>
                          <a:schemeClr val="bg1"/>
                        </a:solidFill>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ru-RU" sz="1000">
                          <a:solidFill>
                            <a:srgbClr val="000000"/>
                          </a:solidFill>
                          <a:latin typeface="Times New Roman"/>
                          <a:ea typeface="Times New Roman"/>
                          <a:cs typeface="Times New Roman"/>
                        </a:rPr>
                        <a:t>3 959,20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24,89</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1 450,00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6,60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1 450,00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6,17</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1 450,00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6,56</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a:solidFill>
                            <a:srgbClr val="000000"/>
                          </a:solidFill>
                          <a:latin typeface="Times New Roman"/>
                          <a:ea typeface="Times New Roman"/>
                          <a:cs typeface="Times New Roman"/>
                        </a:rPr>
                        <a:t>1 450,00</a:t>
                      </a:r>
                      <a:endParaRPr lang="ru-RU" sz="90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000" dirty="0">
                          <a:solidFill>
                            <a:srgbClr val="000000"/>
                          </a:solidFill>
                          <a:latin typeface="Calibri"/>
                          <a:ea typeface="Times New Roman"/>
                          <a:cs typeface="Times New Roman"/>
                        </a:rPr>
                        <a:t>5,83</a:t>
                      </a:r>
                      <a:endParaRPr lang="ru-RU" sz="9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3062706736"/>
                  </a:ext>
                </a:extLst>
              </a:tr>
            </a:tbl>
          </a:graphicData>
        </a:graphic>
      </p:graphicFrame>
    </p:spTree>
    <p:extLst>
      <p:ext uri="{BB962C8B-B14F-4D97-AF65-F5344CB8AC3E}">
        <p14:creationId xmlns:p14="http://schemas.microsoft.com/office/powerpoint/2010/main" xmlns="" val="16809157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1611</TotalTime>
  <Words>4515</Words>
  <Application>Microsoft Office PowerPoint</Application>
  <PresentationFormat>Произвольный</PresentationFormat>
  <Paragraphs>1088</Paragraphs>
  <Slides>50</Slides>
  <Notes>50</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Тема Office</vt:lpstr>
      <vt:lpstr>Слайд 1</vt:lpstr>
      <vt:lpstr>Дружногорское городское поселение Гатчинского муниципального района Ленинградской области  Административно-территориальное устройство   Поселение граничит на севере – с Сиверским городским поселением, на востоке – с Вырицким городским поселением, на западе – с Рождественским сельским поселением, на юге – с Лужским муниципальным районом Ленобласти. В состав Дружногорского городского поселения входит 1 городской поселок и 11 сельских населенных пунктов (1 село, 9 деревень и 1 поселок при ж/д станции). Административный центр поселения – гп. Дружная Горка. В состав Дружногорского городского поселения входят следующие населенные пункты: городской поселок Дружная Горка, деревня Заозерье, деревня Зайцево, деревня Изора, деревня Кургино, деревня Лампово, деревня Лязево, село Орлино, деревня Остров, деревня Протасовка, деревня Симанково, п. ж/д. ст. Строганово. </vt:lpstr>
      <vt:lpstr>Слайд 3</vt:lpstr>
      <vt:lpstr>ОСНОВНЫЕ ТЕРМИНЫ И ОПРЕДЕЛЕНИЯ  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Консолидированный бюджет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Бюджетная система Российской Федерации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 Доходы бюджета -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 Расходы бюджета -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 Дефицит бюджета - превышение расходов бюджета над его доходами; Профицит бюджета - превышение доходов бюджета над его расходами; Бюджетный процесс -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Бюджетная роспись -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 Бюджетные ассигнования - предельные объемы денежных средств, предусмотренных в соответствующем финансовом году для исполнения бюджетных обязательств; Государственный или муниципальный долг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 Расходные обязательства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 </vt:lpstr>
      <vt:lpstr>ОСНОВНЫЕ ТЕРМИНЫ И ОПРЕДЕЛЕНИЯ  Публичные нормативные обязательства -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 Межбюджетные отношения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Межбюджетные трансферты - средства, предоставляемые одним бюджетом бюджетной системы Российской Федерации другому бюджету бюджетной системы Российской Федерации; Дотации - межбюджетные трансферты, предоставляемые на безвозмездной и безвозвратной основе; Бюджетные полномочия -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 смета доходов и расходов населенного пункта, другой территории, не являющейся муниципальным образованием,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 государственные (муниципальные) услуги (работы) -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 Государственное (муниципальное) задание -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 Бюджетные инвестиции - бюджетные средства, направляемые на создание или увеличение за счет средств бюджета стоимости государственного (муниципального) имущества; Финансовые органы - 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 Главный распорядитель бюджетных средств (главный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vt:lpstr>
      <vt:lpstr>ОСНОВНЫЕ ТЕРМИНЫ И ОПРЕДЕЛЕНИЯ  Получатель бюджетных средств (получатель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 Казенное учреждение -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Ведомственная структура расходов бюджета -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 Администратор доходов бюджета -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 Государственная или муниципальная гарантия (государственная гарантия Российской Федерации, государственная гарантия субъекта Российской Федерации, муниципальная гарантия) - 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 Текущий финансовый год -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 Очередной финансовый год - год, следующий за текущим финансовым годом; Плановый период - два финансовых года, следующие за очередным финансовым годом; Отчетный финансовый год - год, предшествующий текущему финансовому году.  </vt:lpstr>
      <vt:lpstr>Численность населения на 01.01.2023г.</vt:lpstr>
      <vt:lpstr>  Основные характеристики бюджета Дружногорского  городского поселения на 2024-2026 годы:</vt:lpstr>
      <vt:lpstr>  Информация об объеме и структуре налоговых и неналоговых доходов бюджета Дружногорского  городского поселения и межбюджетных трансфертов.</vt:lpstr>
      <vt:lpstr>  Информация об объеме и структуре налоговых и неналоговых доходов бюджета Дружногорского  городского поселения и межбюджетных трансфертов.</vt:lpstr>
      <vt:lpstr>БЮДЖЕТ ДЛЯ ГРАЖДАН </vt:lpstr>
      <vt:lpstr>Прогнозируемые поступления доходов в бюджет Дружногорского городского поселения на 2024 г.</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БЮДЖЕТ</vt:lpstr>
      <vt:lpstr>Доходная часть бюджета Дружногорского ГП на 2024 год</vt:lpstr>
      <vt:lpstr>Собственные доходы бюджета Дружногорского ГП  на 2024 год</vt:lpstr>
      <vt:lpstr>Структура собственных доходов в 2024 году</vt:lpstr>
      <vt:lpstr>Структура неналоговых доходов в 2024 году</vt:lpstr>
      <vt:lpstr>Структура доходов от использования имущества 2024 год</vt:lpstr>
      <vt:lpstr>Доходная часть бюджета Дружногорского ГП на 2024 год</vt:lpstr>
      <vt:lpstr>Структура безвозмездных поступлений от других бюджетов в 2024 году</vt:lpstr>
      <vt:lpstr>БЮДЖЕТ ДЛЯ ГРАЖДАН </vt:lpstr>
      <vt:lpstr>Прогнозируемые поступления доходов в бюджет Дружногорского городского поселения на 2025-2026 </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БЮДЖЕТ ДЛЯ ГРАЖДАН</vt:lpstr>
      <vt:lpstr>Расходы бюджета Дружногорского городского поселения на  2024 год</vt:lpstr>
      <vt:lpstr>Расходы бюджета Дружногорского городского поселения на  2024 год</vt:lpstr>
      <vt:lpstr>Расходы бюджета Дружногорского городского поселения на  2024 год</vt:lpstr>
      <vt:lpstr>Структура расходной части бюджета по основным направлениям деятельности  Дружногорского городского поселения на 2024 год. </vt:lpstr>
      <vt:lpstr>Структура раздела жилищно-коммунального хозяйства на 2024 год</vt:lpstr>
      <vt:lpstr>Структура социального раздела расходной части бюджета  Дружногорского городского поселения на 2024 год</vt:lpstr>
      <vt:lpstr>БЮДЖЕТ ДЛЯ ГРАЖДАН </vt:lpstr>
      <vt:lpstr>Расходы бюджета Дружногорского городского поселения на  2025-2026 гг.</vt:lpstr>
      <vt:lpstr>Расходы бюджета Дружногорского городского поселения на  2025-2026 гг.</vt:lpstr>
      <vt:lpstr>Расходы бюджета Дружногорского городского поселения на  2025-2026 гг.</vt:lpstr>
      <vt:lpstr>Информация о расходной части бюджета в разрезе муниципальных программ 2024,2025,2026 г</vt:lpstr>
      <vt:lpstr>Информация о расходной части бюджета в разрезе муниципальных программ 2024,2025,2026 г</vt:lpstr>
      <vt:lpstr>Информация о расходной части бюджета в разрезе муниципальных программ 2024,2025,2026 г</vt:lpstr>
      <vt:lpstr>Информация о расходной части бюджета в разрезе муниципальных программ 2024,2025,2026 г</vt:lpstr>
      <vt:lpstr>Информация о расходной части бюджета в разрезе муниципальных программ 2024,2025,2026 г</vt:lpstr>
      <vt:lpstr>Информация о расходной части бюджета в разрезе муниципальных программ 2024,2025,2026 г</vt:lpstr>
      <vt:lpstr>Слайд 48</vt:lpstr>
      <vt:lpstr>Слайд 49</vt:lpstr>
      <vt:lpstr>Слайд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ОТКРЫТЫЙ БЮДЖЕТ Уважаемые жители Дружногорского городского поселения! Представленная информация предназначена для широкого круга пользователей и затрагивает интересы каждого жителя.</dc:title>
  <dc:creator>Xeka3</dc:creator>
  <cp:lastModifiedBy>123</cp:lastModifiedBy>
  <cp:revision>223</cp:revision>
  <dcterms:created xsi:type="dcterms:W3CDTF">2021-02-27T13:53:16Z</dcterms:created>
  <dcterms:modified xsi:type="dcterms:W3CDTF">2023-11-19T10:41:33Z</dcterms:modified>
</cp:coreProperties>
</file>