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63" r:id="rId3"/>
    <p:sldId id="270" r:id="rId4"/>
    <p:sldId id="271" r:id="rId5"/>
    <p:sldId id="273" r:id="rId6"/>
    <p:sldId id="274" r:id="rId7"/>
    <p:sldId id="307" r:id="rId8"/>
    <p:sldId id="275" r:id="rId9"/>
    <p:sldId id="303" r:id="rId10"/>
    <p:sldId id="304" r:id="rId11"/>
    <p:sldId id="308" r:id="rId12"/>
    <p:sldId id="278" r:id="rId13"/>
    <p:sldId id="279" r:id="rId14"/>
    <p:sldId id="280" r:id="rId15"/>
    <p:sldId id="281" r:id="rId16"/>
    <p:sldId id="282" r:id="rId17"/>
    <p:sldId id="276" r:id="rId18"/>
    <p:sldId id="264" r:id="rId19"/>
    <p:sldId id="265" r:id="rId20"/>
    <p:sldId id="266" r:id="rId21"/>
    <p:sldId id="268" r:id="rId22"/>
    <p:sldId id="269" r:id="rId23"/>
    <p:sldId id="267" r:id="rId24"/>
    <p:sldId id="261" r:id="rId25"/>
    <p:sldId id="283" r:id="rId26"/>
    <p:sldId id="284" r:id="rId27"/>
    <p:sldId id="285" r:id="rId28"/>
    <p:sldId id="286" r:id="rId29"/>
    <p:sldId id="287" r:id="rId30"/>
    <p:sldId id="288" r:id="rId31"/>
    <p:sldId id="289" r:id="rId32"/>
    <p:sldId id="290" r:id="rId33"/>
    <p:sldId id="291" r:id="rId34"/>
    <p:sldId id="292" r:id="rId35"/>
    <p:sldId id="260" r:id="rId36"/>
    <p:sldId id="259" r:id="rId37"/>
    <p:sldId id="258" r:id="rId38"/>
    <p:sldId id="293" r:id="rId39"/>
    <p:sldId id="294" r:id="rId40"/>
    <p:sldId id="295" r:id="rId41"/>
    <p:sldId id="296" r:id="rId42"/>
    <p:sldId id="297" r:id="rId43"/>
    <p:sldId id="309" r:id="rId44"/>
    <p:sldId id="310" r:id="rId45"/>
    <p:sldId id="311" r:id="rId46"/>
    <p:sldId id="312" r:id="rId47"/>
    <p:sldId id="313" r:id="rId48"/>
    <p:sldId id="314" r:id="rId49"/>
    <p:sldId id="305" r:id="rId50"/>
    <p:sldId id="315"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FF00FF"/>
    <a:srgbClr val="18FC1B"/>
    <a:srgbClr val="00FF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862" b="0" i="0" u="none" strike="noStrike" baseline="0" dirty="0">
                <a:effectLst/>
              </a:rPr>
              <a:t>Численность населения</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stacked"/>
        <c:varyColors val="0"/>
        <c:ser>
          <c:idx val="0"/>
          <c:order val="0"/>
          <c:tx>
            <c:strRef>
              <c:f>Лист1!#REF!</c:f>
              <c:strCache>
                <c:ptCount val="1"/>
                <c:pt idx="0">
                  <c:v>#REF!</c:v>
                </c:pt>
              </c:strCache>
            </c:strRef>
          </c:tx>
          <c:spPr>
            <a:solidFill>
              <a:schemeClr val="accent1"/>
            </a:solidFill>
            <a:ln>
              <a:noFill/>
            </a:ln>
            <a:effectLst/>
          </c:spPr>
          <c:invertIfNegative val="0"/>
          <c:cat>
            <c:strRef>
              <c:f>Лист1!$A$2:$A$8</c:f>
              <c:strCache>
                <c:ptCount val="7"/>
                <c:pt idx="0">
                  <c:v>2015 г. - 6113 чел.</c:v>
                </c:pt>
                <c:pt idx="1">
                  <c:v>2016 г. - 6069 чел.</c:v>
                </c:pt>
                <c:pt idx="2">
                  <c:v>2017 г. - 6040 чел.</c:v>
                </c:pt>
                <c:pt idx="3">
                  <c:v>2018 г. - 6003 чел.</c:v>
                </c:pt>
                <c:pt idx="4">
                  <c:v>2019 г. - 5841 чел.</c:v>
                </c:pt>
                <c:pt idx="5">
                  <c:v>2020 г. - 5698 чел.</c:v>
                </c:pt>
                <c:pt idx="6">
                  <c:v>2021 г. - 5635 чел.</c:v>
                </c:pt>
              </c:strCache>
            </c:strRef>
          </c:cat>
          <c:val>
            <c:numRef>
              <c:f>Лист1!#REF!</c:f>
              <c:numCache>
                <c:formatCode>General</c:formatCode>
                <c:ptCount val="1"/>
                <c:pt idx="0">
                  <c:v>1</c:v>
                </c:pt>
              </c:numCache>
            </c:numRef>
          </c:val>
          <c:extLst>
            <c:ext xmlns:c16="http://schemas.microsoft.com/office/drawing/2014/chart" uri="{C3380CC4-5D6E-409C-BE32-E72D297353CC}">
              <c16:uniqueId val="{00000000-1A9A-4D63-AC19-C42EB8DBF80F}"/>
            </c:ext>
          </c:extLst>
        </c:ser>
        <c:ser>
          <c:idx val="1"/>
          <c:order val="1"/>
          <c:tx>
            <c:strRef>
              <c:f>Лист1!$C$1</c:f>
              <c:strCache>
                <c:ptCount val="1"/>
                <c:pt idx="0">
                  <c:v>Ряд 3</c:v>
                </c:pt>
              </c:strCache>
            </c:strRef>
          </c:tx>
          <c:spPr>
            <a:solidFill>
              <a:schemeClr val="accent1">
                <a:lumMod val="75000"/>
              </a:schemeClr>
            </a:solidFill>
            <a:ln>
              <a:noFill/>
            </a:ln>
            <a:effectLst/>
          </c:spPr>
          <c:invertIfNegative val="0"/>
          <c:cat>
            <c:strRef>
              <c:f>Лист1!$A$2:$A$8</c:f>
              <c:strCache>
                <c:ptCount val="7"/>
                <c:pt idx="0">
                  <c:v>2015 г. - 6113 чел.</c:v>
                </c:pt>
                <c:pt idx="1">
                  <c:v>2016 г. - 6069 чел.</c:v>
                </c:pt>
                <c:pt idx="2">
                  <c:v>2017 г. - 6040 чел.</c:v>
                </c:pt>
                <c:pt idx="3">
                  <c:v>2018 г. - 6003 чел.</c:v>
                </c:pt>
                <c:pt idx="4">
                  <c:v>2019 г. - 5841 чел.</c:v>
                </c:pt>
                <c:pt idx="5">
                  <c:v>2020 г. - 5698 чел.</c:v>
                </c:pt>
                <c:pt idx="6">
                  <c:v>2021 г. - 5635 чел.</c:v>
                </c:pt>
              </c:strCache>
            </c:strRef>
          </c:cat>
          <c:val>
            <c:numRef>
              <c:f>Лист1!$C$2:$C$8</c:f>
              <c:numCache>
                <c:formatCode>General</c:formatCode>
                <c:ptCount val="7"/>
                <c:pt idx="0">
                  <c:v>6113</c:v>
                </c:pt>
                <c:pt idx="1">
                  <c:v>6069</c:v>
                </c:pt>
                <c:pt idx="2">
                  <c:v>6040</c:v>
                </c:pt>
                <c:pt idx="3">
                  <c:v>6003</c:v>
                </c:pt>
                <c:pt idx="4">
                  <c:v>5841</c:v>
                </c:pt>
                <c:pt idx="5">
                  <c:v>5698</c:v>
                </c:pt>
                <c:pt idx="6">
                  <c:v>5635</c:v>
                </c:pt>
              </c:numCache>
            </c:numRef>
          </c:val>
          <c:extLst>
            <c:ext xmlns:c16="http://schemas.microsoft.com/office/drawing/2014/chart" uri="{C3380CC4-5D6E-409C-BE32-E72D297353CC}">
              <c16:uniqueId val="{00000001-1A9A-4D63-AC19-C42EB8DBF80F}"/>
            </c:ext>
          </c:extLst>
        </c:ser>
        <c:ser>
          <c:idx val="2"/>
          <c:order val="2"/>
          <c:tx>
            <c:strRef>
              <c:f>Лист1!$D$1</c:f>
              <c:strCache>
                <c:ptCount val="1"/>
              </c:strCache>
            </c:strRef>
          </c:tx>
          <c:spPr>
            <a:solidFill>
              <a:schemeClr val="accent3"/>
            </a:solidFill>
            <a:ln>
              <a:noFill/>
            </a:ln>
            <a:effectLst/>
          </c:spPr>
          <c:invertIfNegative val="0"/>
          <c:cat>
            <c:strRef>
              <c:f>Лист1!$A$2:$A$8</c:f>
              <c:strCache>
                <c:ptCount val="7"/>
                <c:pt idx="0">
                  <c:v>2015 г. - 6113 чел.</c:v>
                </c:pt>
                <c:pt idx="1">
                  <c:v>2016 г. - 6069 чел.</c:v>
                </c:pt>
                <c:pt idx="2">
                  <c:v>2017 г. - 6040 чел.</c:v>
                </c:pt>
                <c:pt idx="3">
                  <c:v>2018 г. - 6003 чел.</c:v>
                </c:pt>
                <c:pt idx="4">
                  <c:v>2019 г. - 5841 чел.</c:v>
                </c:pt>
                <c:pt idx="5">
                  <c:v>2020 г. - 5698 чел.</c:v>
                </c:pt>
                <c:pt idx="6">
                  <c:v>2021 г. - 5635 чел.</c:v>
                </c:pt>
              </c:strCache>
            </c:strRef>
          </c:cat>
          <c:val>
            <c:numRef>
              <c:f>Лист1!$D$2:$D$8</c:f>
              <c:numCache>
                <c:formatCode>General</c:formatCode>
                <c:ptCount val="7"/>
              </c:numCache>
            </c:numRef>
          </c:val>
          <c:extLst>
            <c:ext xmlns:c16="http://schemas.microsoft.com/office/drawing/2014/chart" uri="{C3380CC4-5D6E-409C-BE32-E72D297353CC}">
              <c16:uniqueId val="{00000002-1A9A-4D63-AC19-C42EB8DBF80F}"/>
            </c:ext>
          </c:extLst>
        </c:ser>
        <c:dLbls>
          <c:showLegendKey val="0"/>
          <c:showVal val="0"/>
          <c:showCatName val="0"/>
          <c:showSerName val="0"/>
          <c:showPercent val="0"/>
          <c:showBubbleSize val="0"/>
        </c:dLbls>
        <c:gapWidth val="150"/>
        <c:overlap val="100"/>
        <c:axId val="1185867568"/>
        <c:axId val="1185872560"/>
      </c:barChart>
      <c:catAx>
        <c:axId val="118586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85872560"/>
        <c:crosses val="autoZero"/>
        <c:auto val="1"/>
        <c:lblAlgn val="ctr"/>
        <c:lblOffset val="100"/>
        <c:noMultiLvlLbl val="0"/>
      </c:catAx>
      <c:valAx>
        <c:axId val="1185872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85867568"/>
        <c:crosses val="autoZero"/>
        <c:crossBetween val="between"/>
        <c:majorUnit val="1500"/>
        <c:minorUnit val="5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66</a:t>
            </a:r>
            <a:r>
              <a:rPr lang="ru-RU" baseline="0" dirty="0"/>
              <a:t> 523,55</a:t>
            </a:r>
            <a:r>
              <a:rPr lang="ru-RU" dirty="0"/>
              <a:t> тыс.руб.</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294 млн. 722,04 тыс.руб.</c:v>
                </c:pt>
              </c:strCache>
            </c:strRef>
          </c:tx>
          <c:dPt>
            <c:idx val="0"/>
            <c:bubble3D val="0"/>
            <c:explosion val="4"/>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D9-44B5-A9DB-97ABE2A2E88C}"/>
              </c:ext>
            </c:extLst>
          </c:dPt>
          <c:dPt>
            <c:idx val="1"/>
            <c:bubble3D val="0"/>
            <c:explosion val="3"/>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3D9-44B5-A9DB-97ABE2A2E88C}"/>
              </c:ext>
            </c:extLst>
          </c:dPt>
          <c:dPt>
            <c:idx val="2"/>
            <c:bubble3D val="0"/>
            <c:explosion val="5"/>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D9-44B5-A9DB-97ABE2A2E88C}"/>
              </c:ext>
            </c:extLst>
          </c:dPt>
          <c:dLbls>
            <c:dLbl>
              <c:idx val="0"/>
              <c:layout>
                <c:manualLayout>
                  <c:x val="-0.10417338645922272"/>
                  <c:y val="-6.3714932104150343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Общегосударственные вопросы 29</a:t>
                    </a:r>
                    <a:r>
                      <a:rPr lang="ru-RU" baseline="0" dirty="0"/>
                      <a:t> %</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D9-44B5-A9DB-97ABE2A2E88C}"/>
                </c:ext>
              </c:extLst>
            </c:dLbl>
            <c:dLbl>
              <c:idx val="1"/>
              <c:layout>
                <c:manualLayout>
                  <c:x val="-9.5623262955584362E-2"/>
                  <c:y val="2.578124841404722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Культура, спорт, оздоровление детей  28 %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D9-44B5-A9DB-97ABE2A2E88C}"/>
                </c:ext>
              </c:extLst>
            </c:dLbl>
            <c:dLbl>
              <c:idx val="2"/>
              <c:layout>
                <c:manualLayout>
                  <c:x val="4.0311113219281415E-2"/>
                  <c:y val="-0.1312499919260586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Жилищно-коммунальное, дорожное</a:t>
                    </a:r>
                    <a:r>
                      <a:rPr lang="ru-RU" baseline="0" dirty="0"/>
                      <a:t> хозяйство, безопасность 42%</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31282435077141"/>
                      <c:h val="0.33039841717529422"/>
                    </c:manualLayout>
                  </c15:layout>
                </c:ext>
                <c:ext xmlns:c16="http://schemas.microsoft.com/office/drawing/2014/chart" uri="{C3380CC4-5D6E-409C-BE32-E72D297353CC}">
                  <c16:uniqueId val="{00000003-93D9-44B5-A9DB-97ABE2A2E8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Общегосударственные вопросы 15273,31 тыс.руб.</c:v>
                </c:pt>
                <c:pt idx="1">
                  <c:v>Культура, спорт, оздоровление детей  16639,20 тыс.руб.</c:v>
                </c:pt>
                <c:pt idx="2">
                  <c:v>Жилищно-комунальноеи дорожное хозяйства, безопасность 58432,90 тыс.руб.</c:v>
                </c:pt>
              </c:strCache>
            </c:strRef>
          </c:cat>
          <c:val>
            <c:numRef>
              <c:f>Лист1!$B$2:$B$4</c:f>
              <c:numCache>
                <c:formatCode>0%</c:formatCode>
                <c:ptCount val="3"/>
                <c:pt idx="0">
                  <c:v>0.28999999999999998</c:v>
                </c:pt>
                <c:pt idx="1">
                  <c:v>0.28000000000000003</c:v>
                </c:pt>
                <c:pt idx="2">
                  <c:v>0.42</c:v>
                </c:pt>
              </c:numCache>
            </c:numRef>
          </c:val>
          <c:extLst>
            <c:ext xmlns:c16="http://schemas.microsoft.com/office/drawing/2014/chart" uri="{C3380CC4-5D6E-409C-BE32-E72D297353CC}">
              <c16:uniqueId val="{00000000-93D9-44B5-A9DB-97ABE2A2E88C}"/>
            </c:ext>
          </c:extLst>
        </c:ser>
        <c:dLbls>
          <c:showLegendKey val="0"/>
          <c:showVal val="0"/>
          <c:showCatName val="1"/>
          <c:showSerName val="0"/>
          <c:showPercent val="0"/>
          <c:showBubbleSize val="0"/>
          <c:showLeaderLines val="1"/>
        </c:dLbls>
        <c:firstSliceAng val="158"/>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a:t>24</a:t>
            </a:r>
            <a:r>
              <a:rPr lang="ru-RU" baseline="0" dirty="0"/>
              <a:t> 329,38</a:t>
            </a:r>
            <a:r>
              <a:rPr lang="ru-RU" dirty="0"/>
              <a:t> тыс.руб.</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2568898193085527"/>
          <c:y val="0.15809939972321607"/>
          <c:w val="0.45236986772986248"/>
          <c:h val="0.75171144489964059"/>
        </c:manualLayout>
      </c:layout>
      <c:pieChart>
        <c:varyColors val="1"/>
        <c:ser>
          <c:idx val="0"/>
          <c:order val="0"/>
          <c:tx>
            <c:strRef>
              <c:f>Лист1!$B$1</c:f>
              <c:strCache>
                <c:ptCount val="1"/>
                <c:pt idx="0">
                  <c:v>259 млн.  627,57 тыс.руб.</c:v>
                </c:pt>
              </c:strCache>
            </c:strRef>
          </c:tx>
          <c:spPr>
            <a:ln>
              <a:solidFill>
                <a:schemeClr val="accent1"/>
              </a:solidFill>
            </a:ln>
          </c:spPr>
          <c:dPt>
            <c:idx val="0"/>
            <c:bubble3D val="0"/>
            <c:explosion val="5"/>
            <c:spPr>
              <a:solidFill>
                <a:schemeClr val="accent1"/>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C44-4E59-92C6-545CFAFD0117}"/>
              </c:ext>
            </c:extLst>
          </c:dPt>
          <c:dPt>
            <c:idx val="1"/>
            <c:bubble3D val="0"/>
            <c:explosion val="8"/>
            <c:spPr>
              <a:solidFill>
                <a:schemeClr val="accent2"/>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C44-4E59-92C6-545CFAFD0117}"/>
              </c:ext>
            </c:extLst>
          </c:dPt>
          <c:dPt>
            <c:idx val="2"/>
            <c:bubble3D val="0"/>
            <c:explosion val="2"/>
            <c:spPr>
              <a:solidFill>
                <a:schemeClr val="accent3"/>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C44-4E59-92C6-545CFAFD0117}"/>
              </c:ext>
            </c:extLst>
          </c:dPt>
          <c:dPt>
            <c:idx val="3"/>
            <c:bubble3D val="0"/>
            <c:explosion val="2"/>
            <c:spPr>
              <a:solidFill>
                <a:schemeClr val="accent4"/>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C44-4E59-92C6-545CFAFD0117}"/>
              </c:ext>
            </c:extLst>
          </c:dPt>
          <c:dLbls>
            <c:dLbl>
              <c:idx val="0"/>
              <c:layout>
                <c:manualLayout>
                  <c:x val="6.4262950369143354E-2"/>
                  <c:y val="-3.2812497981514643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Жилищное хозяйство – 8</a:t>
                    </a:r>
                    <a:r>
                      <a:rPr lang="ru-RU" baseline="0" dirty="0"/>
                      <a:t> %</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4-4E59-92C6-545CFAFD0117}"/>
                </c:ext>
              </c:extLst>
            </c:dLbl>
            <c:dLbl>
              <c:idx val="1"/>
              <c:layout>
                <c:manualLayout>
                  <c:x val="3.8319259561074896E-2"/>
                  <c:y val="-3.0468840399308538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Коммунальное хозяйство – 6 %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9834978843441467"/>
                      <c:h val="0.136406241608868"/>
                    </c:manualLayout>
                  </c15:layout>
                </c:ext>
                <c:ext xmlns:c16="http://schemas.microsoft.com/office/drawing/2014/chart" uri="{C3380CC4-5D6E-409C-BE32-E72D297353CC}">
                  <c16:uniqueId val="{00000001-9C44-4E59-92C6-545CFAFD0117}"/>
                </c:ext>
              </c:extLst>
            </c:dLbl>
            <c:dLbl>
              <c:idx val="2"/>
              <c:layout>
                <c:manualLayout>
                  <c:x val="-1.4921264441290721E-2"/>
                  <c:y val="1.4062591408551218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Благоустройство – 51 %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058849660717657"/>
                      <c:h val="9.3281244261734467E-2"/>
                    </c:manualLayout>
                  </c15:layout>
                </c:ext>
                <c:ext xmlns:c16="http://schemas.microsoft.com/office/drawing/2014/chart" uri="{C3380CC4-5D6E-409C-BE32-E72D297353CC}">
                  <c16:uniqueId val="{00000003-9C44-4E59-92C6-545CFAFD0117}"/>
                </c:ext>
              </c:extLst>
            </c:dLbl>
            <c:dLbl>
              <c:idx val="3"/>
              <c:layout>
                <c:manualLayout>
                  <c:x val="4.4718817343253101E-2"/>
                  <c:y val="1.64063412643736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Другие вопросы в области ЖКХ – 36</a:t>
                    </a:r>
                    <a:r>
                      <a:rPr lang="ru-RU" baseline="0" dirty="0"/>
                      <a:t> %</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897737747520626"/>
                      <c:h val="0.136406241608868"/>
                    </c:manualLayout>
                  </c15:layout>
                </c:ext>
                <c:ext xmlns:c16="http://schemas.microsoft.com/office/drawing/2014/chart" uri="{C3380CC4-5D6E-409C-BE32-E72D297353CC}">
                  <c16:uniqueId val="{00000002-9C44-4E59-92C6-545CFAFD01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Жилищное хозяйство - 1684,30 тыс.руб.</c:v>
                </c:pt>
                <c:pt idx="1">
                  <c:v>Коммунальное хозяйство - 37163,78 тыс.руб.</c:v>
                </c:pt>
                <c:pt idx="2">
                  <c:v>Благоустройство - 7713,19 тыс.руб.</c:v>
                </c:pt>
                <c:pt idx="3">
                  <c:v>Другие вопросы в области ЖКХ - 8223,00 тыс.руб.</c:v>
                </c:pt>
              </c:strCache>
            </c:strRef>
          </c:cat>
          <c:val>
            <c:numRef>
              <c:f>Лист1!$B$2:$B$5</c:f>
              <c:numCache>
                <c:formatCode>0%</c:formatCode>
                <c:ptCount val="4"/>
                <c:pt idx="0">
                  <c:v>0.08</c:v>
                </c:pt>
                <c:pt idx="1">
                  <c:v>0.06</c:v>
                </c:pt>
                <c:pt idx="2">
                  <c:v>0.51</c:v>
                </c:pt>
                <c:pt idx="3">
                  <c:v>0.36</c:v>
                </c:pt>
              </c:numCache>
            </c:numRef>
          </c:val>
          <c:extLst>
            <c:ext xmlns:c16="http://schemas.microsoft.com/office/drawing/2014/chart" uri="{C3380CC4-5D6E-409C-BE32-E72D297353CC}">
              <c16:uniqueId val="{00000000-9C44-4E59-92C6-545CFAFD0117}"/>
            </c:ext>
          </c:extLst>
        </c:ser>
        <c:dLbls>
          <c:showLegendKey val="0"/>
          <c:showVal val="0"/>
          <c:showCatName val="1"/>
          <c:showSerName val="0"/>
          <c:showPercent val="0"/>
          <c:showBubbleSize val="0"/>
          <c:showLeaderLines val="1"/>
        </c:dLbls>
        <c:firstSliceAng val="102"/>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a:t>13</a:t>
            </a:r>
            <a:r>
              <a:rPr lang="ru-RU" baseline="0" dirty="0"/>
              <a:t> 077,7</a:t>
            </a:r>
            <a:r>
              <a:rPr lang="ru-RU" dirty="0"/>
              <a:t> тыс. руб.</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15439,20 тыс. руб.</c:v>
                </c:pt>
              </c:strCache>
            </c:strRef>
          </c:tx>
          <c:dPt>
            <c:idx val="0"/>
            <c:bubble3D val="0"/>
            <c:explosion val="3"/>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01E-4059-8DC7-6BBA11B0C64F}"/>
              </c:ext>
            </c:extLst>
          </c:dPt>
          <c:dPt>
            <c:idx val="1"/>
            <c:bubble3D val="0"/>
            <c:explosion val="1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01E-4059-8DC7-6BBA11B0C64F}"/>
              </c:ext>
            </c:extLst>
          </c:dPt>
          <c:dPt>
            <c:idx val="2"/>
            <c:bubble3D val="0"/>
            <c:explosion val="6"/>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01E-4059-8DC7-6BBA11B0C64F}"/>
              </c:ext>
            </c:extLst>
          </c:dPt>
          <c:dLbls>
            <c:dLbl>
              <c:idx val="0"/>
              <c:layout>
                <c:manualLayout>
                  <c:x val="2.3821732458588631E-2"/>
                  <c:y val="-3.9622901559938403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r>
                      <a:rPr lang="ru-RU" dirty="0"/>
                      <a:t>Физическая культура 28</a:t>
                    </a:r>
                    <a:r>
                      <a:rPr lang="ru-RU" baseline="0" dirty="0"/>
                      <a:t> %</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8742910856129456"/>
                      <c:h val="0.24822582447843763"/>
                    </c:manualLayout>
                  </c15:layout>
                </c:ext>
                <c:ext xmlns:c16="http://schemas.microsoft.com/office/drawing/2014/chart" uri="{C3380CC4-5D6E-409C-BE32-E72D297353CC}">
                  <c16:uniqueId val="{00000002-301E-4059-8DC7-6BBA11B0C64F}"/>
                </c:ext>
              </c:extLst>
            </c:dLbl>
            <c:dLbl>
              <c:idx val="1"/>
              <c:layout>
                <c:manualLayout>
                  <c:x val="0.24014675396601279"/>
                  <c:y val="-9.1762162190231136E-8"/>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r>
                      <a:rPr lang="ru-RU" sz="1800" dirty="0">
                        <a:solidFill>
                          <a:schemeClr val="accent4"/>
                        </a:solidFill>
                      </a:rPr>
                      <a:t>Молодежная политика</a:t>
                    </a:r>
                    <a:r>
                      <a:rPr lang="ru-RU" sz="1800" baseline="0" dirty="0">
                        <a:solidFill>
                          <a:schemeClr val="accent4"/>
                        </a:solidFill>
                      </a:rPr>
                      <a:t> 1 %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7057280892432234"/>
                      <c:h val="0.22515112769273765"/>
                    </c:manualLayout>
                  </c15:layout>
                </c:ext>
                <c:ext xmlns:c16="http://schemas.microsoft.com/office/drawing/2014/chart" uri="{C3380CC4-5D6E-409C-BE32-E72D297353CC}">
                  <c16:uniqueId val="{00000001-301E-4059-8DC7-6BBA11B0C64F}"/>
                </c:ext>
              </c:extLst>
            </c:dLbl>
            <c:dLbl>
              <c:idx val="2"/>
              <c:layout>
                <c:manualLayout>
                  <c:x val="-3.4872457216661282E-2"/>
                  <c:y val="-4.6614260684190549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r>
                      <a:rPr lang="ru-RU" dirty="0">
                        <a:solidFill>
                          <a:srgbClr val="00B050"/>
                        </a:solidFill>
                      </a:rPr>
                      <a:t>Культура 69 %</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205365110762512"/>
                      <c:h val="0.15173240538541116"/>
                    </c:manualLayout>
                  </c15:layout>
                </c:ext>
                <c:ext xmlns:c16="http://schemas.microsoft.com/office/drawing/2014/chart" uri="{C3380CC4-5D6E-409C-BE32-E72D297353CC}">
                  <c16:uniqueId val="{00000003-301E-4059-8DC7-6BBA11B0C6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Физическая культура и спорт - 5065,00 тыс. руб.</c:v>
                </c:pt>
                <c:pt idx="1">
                  <c:v>Молодежная политика и оздоровление детей - 150,00 тыс. руб.</c:v>
                </c:pt>
                <c:pt idx="2">
                  <c:v>КУЛЬТУРА - 10194,2 тыс. руб.</c:v>
                </c:pt>
              </c:strCache>
            </c:strRef>
          </c:cat>
          <c:val>
            <c:numRef>
              <c:f>Лист1!$B$2:$B$4</c:f>
              <c:numCache>
                <c:formatCode>0%</c:formatCode>
                <c:ptCount val="3"/>
                <c:pt idx="0">
                  <c:v>0.28000000000000003</c:v>
                </c:pt>
                <c:pt idx="1">
                  <c:v>0.01</c:v>
                </c:pt>
                <c:pt idx="2">
                  <c:v>0.69</c:v>
                </c:pt>
              </c:numCache>
            </c:numRef>
          </c:val>
          <c:extLst>
            <c:ext xmlns:c16="http://schemas.microsoft.com/office/drawing/2014/chart" uri="{C3380CC4-5D6E-409C-BE32-E72D297353CC}">
              <c16:uniqueId val="{00000000-301E-4059-8DC7-6BBA11B0C64F}"/>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2023 года</a:t>
            </a:r>
          </a:p>
        </c:rich>
      </c:tx>
      <c:layout>
        <c:manualLayout>
          <c:xMode val="edge"/>
          <c:yMode val="edge"/>
          <c:x val="0.42641920373199471"/>
          <c:y val="0"/>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БЮДЖЕТ 2020 года</c:v>
                </c:pt>
              </c:strCache>
            </c:strRef>
          </c:tx>
          <c:dPt>
            <c:idx val="0"/>
            <c:bubble3D val="0"/>
            <c:explosion val="6"/>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9DE-4F0C-AC53-751621A1F4EB}"/>
              </c:ext>
            </c:extLst>
          </c:dPt>
          <c:dPt>
            <c:idx val="1"/>
            <c:bubble3D val="0"/>
            <c:explosion val="2"/>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9DE-4F0C-AC53-751621A1F4EB}"/>
              </c:ext>
            </c:extLst>
          </c:dPt>
          <c:dPt>
            <c:idx val="2"/>
            <c:bubble3D val="0"/>
            <c:explosion val="2"/>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9DE-4F0C-AC53-751621A1F4E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9DE-4F0C-AC53-751621A1F4EB}"/>
              </c:ext>
            </c:extLst>
          </c:dPt>
          <c:dLbls>
            <c:dLbl>
              <c:idx val="0"/>
              <c:layout>
                <c:manualLayout>
                  <c:x val="6.4244831211307099E-2"/>
                  <c:y val="-2.3247060170447385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Дефицит 3%</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DE-4F0C-AC53-751621A1F4EB}"/>
                </c:ext>
              </c:extLst>
            </c:dLbl>
            <c:dLbl>
              <c:idx val="1"/>
              <c:layout>
                <c:manualLayout>
                  <c:x val="6.7749094731923767E-2"/>
                  <c:y val="-1.4793583744830311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Доходы 47%</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DE-4F0C-AC53-751621A1F4EB}"/>
                </c:ext>
              </c:extLst>
            </c:dLbl>
            <c:dLbl>
              <c:idx val="2"/>
              <c:layout>
                <c:manualLayout>
                  <c:x val="-6.4244831211307113E-2"/>
                  <c:y val="-3.381390570246896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DE-4F0C-AC53-751621A1F4EB}"/>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4-89DE-4F0C-AC53-751621A1F4E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Дефицит 3,6%</c:v>
                </c:pt>
                <c:pt idx="1">
                  <c:v>Доходы 46,4%</c:v>
                </c:pt>
                <c:pt idx="2">
                  <c:v>Расходы 50%</c:v>
                </c:pt>
              </c:strCache>
            </c:strRef>
          </c:cat>
          <c:val>
            <c:numRef>
              <c:f>Лист1!$B$2:$B$5</c:f>
              <c:numCache>
                <c:formatCode>0.00%</c:formatCode>
                <c:ptCount val="4"/>
                <c:pt idx="0">
                  <c:v>0.03</c:v>
                </c:pt>
                <c:pt idx="1">
                  <c:v>0.47</c:v>
                </c:pt>
                <c:pt idx="2" formatCode="0%">
                  <c:v>0.5</c:v>
                </c:pt>
              </c:numCache>
            </c:numRef>
          </c:val>
          <c:extLst>
            <c:ext xmlns:c16="http://schemas.microsoft.com/office/drawing/2014/chart" uri="{C3380CC4-5D6E-409C-BE32-E72D297353CC}">
              <c16:uniqueId val="{00000000-89DE-4F0C-AC53-751621A1F4EB}"/>
            </c:ext>
          </c:extLst>
        </c:ser>
        <c:dLbls>
          <c:showLegendKey val="0"/>
          <c:showVal val="0"/>
          <c:showCatName val="1"/>
          <c:showSerName val="0"/>
          <c:showPercent val="0"/>
          <c:showBubbleSize val="0"/>
          <c:showLeaderLines val="1"/>
        </c:dLbls>
        <c:firstSliceAng val="42"/>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62</a:t>
            </a:r>
            <a:r>
              <a:rPr lang="ru-RU" baseline="0" dirty="0"/>
              <a:t> 546,92</a:t>
            </a:r>
            <a:r>
              <a:rPr lang="ru-RU" dirty="0"/>
              <a:t> тыс.руб.</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87109,31 тыс.руб.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DDA-4CD0-870B-A9B01EE7009A}"/>
              </c:ext>
            </c:extLst>
          </c:dPt>
          <c:dPt>
            <c:idx val="1"/>
            <c:bubble3D val="0"/>
            <c:explosion val="2"/>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DDA-4CD0-870B-A9B01EE7009A}"/>
              </c:ext>
            </c:extLst>
          </c:dPt>
          <c:dLbls>
            <c:dLbl>
              <c:idx val="0"/>
              <c:layout>
                <c:manualLayout>
                  <c:x val="-2.8510923117145932E-2"/>
                  <c:y val="-4.6442967083919227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Собственные доходы 40 036 тыс. руб.</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54848951246528"/>
                      <c:h val="0.18789968931432457"/>
                    </c:manualLayout>
                  </c15:layout>
                </c:ext>
                <c:ext xmlns:c16="http://schemas.microsoft.com/office/drawing/2014/chart" uri="{C3380CC4-5D6E-409C-BE32-E72D297353CC}">
                  <c16:uniqueId val="{00000002-4DDA-4CD0-870B-A9B01EE7009A}"/>
                </c:ext>
              </c:extLst>
            </c:dLbl>
            <c:dLbl>
              <c:idx val="1"/>
              <c:layout>
                <c:manualLayout>
                  <c:x val="2.1460682550515597E-2"/>
                  <c:y val="-2.8081794050741852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Безвозмездные поступления от других бюджетов  22</a:t>
                    </a:r>
                    <a:r>
                      <a:rPr lang="ru-RU" baseline="0" dirty="0"/>
                      <a:t> 510,92</a:t>
                    </a:r>
                    <a:r>
                      <a:rPr lang="ru-RU" dirty="0"/>
                      <a:t> тыс. руб.</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A-4CD0-870B-A9B01EE700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32721 тыс. руб.</c:v>
                </c:pt>
                <c:pt idx="1">
                  <c:v>Безвозмездные поступления от других бюджетов 54388,31 тыс. руб.</c:v>
                </c:pt>
              </c:strCache>
            </c:strRef>
          </c:cat>
          <c:val>
            <c:numRef>
              <c:f>Лист1!$B$2:$B$3</c:f>
              <c:numCache>
                <c:formatCode>General</c:formatCode>
                <c:ptCount val="2"/>
                <c:pt idx="0">
                  <c:v>40036</c:v>
                </c:pt>
                <c:pt idx="1">
                  <c:v>22510.92</c:v>
                </c:pt>
              </c:numCache>
            </c:numRef>
          </c:val>
          <c:extLst>
            <c:ext xmlns:c16="http://schemas.microsoft.com/office/drawing/2014/chart" uri="{C3380CC4-5D6E-409C-BE32-E72D297353CC}">
              <c16:uniqueId val="{00000000-4DDA-4CD0-870B-A9B01EE7009A}"/>
            </c:ext>
          </c:extLst>
        </c:ser>
        <c:dLbls>
          <c:showLegendKey val="0"/>
          <c:showVal val="0"/>
          <c:showCatName val="1"/>
          <c:showSerName val="0"/>
          <c:showPercent val="0"/>
          <c:showBubbleSize val="0"/>
          <c:showLeaderLines val="1"/>
        </c:dLbls>
        <c:firstSliceAng val="141"/>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40 036 тыс. руб.</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Продажи</c:v>
                </c:pt>
              </c:strCache>
            </c:strRef>
          </c:tx>
          <c:dPt>
            <c:idx val="0"/>
            <c:bubble3D val="0"/>
            <c:explosion val="2"/>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263-4C62-ACF4-3CEC5EF5619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7263-4C62-ACF4-3CEC5EF5619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263-4C62-ACF4-3CEC5EF5619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7263-4C62-ACF4-3CEC5EF56198}"/>
              </c:ext>
            </c:extLst>
          </c:dPt>
          <c:dLbls>
            <c:dLbl>
              <c:idx val="0"/>
              <c:layout>
                <c:manualLayout>
                  <c:x val="3.0347308081375837E-2"/>
                  <c:y val="-4.2979937844917458E-3"/>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Неналоговые доходы 20 990</a:t>
                    </a:r>
                    <a:r>
                      <a:rPr lang="ru-RU" baseline="0" dirty="0"/>
                      <a:t> тыс.руб.
</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7782398561312804"/>
                      <c:h val="0.30295492149054426"/>
                    </c:manualLayout>
                  </c15:layout>
                </c:ext>
                <c:ext xmlns:c16="http://schemas.microsoft.com/office/drawing/2014/chart" uri="{C3380CC4-5D6E-409C-BE32-E72D297353CC}">
                  <c16:uniqueId val="{00000001-7263-4C62-ACF4-3CEC5EF56198}"/>
                </c:ext>
              </c:extLst>
            </c:dLbl>
            <c:dLbl>
              <c:idx val="1"/>
              <c:layout>
                <c:manualLayout>
                  <c:x val="-3.1471282454760052E-2"/>
                  <c:y val="-6.876781594569234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solidFill>
                          <a:schemeClr val="accent2"/>
                        </a:solidFill>
                      </a:rPr>
                      <a:t>Налоговые доходы 19 046 тыс.руб.</a:t>
                    </a:r>
                    <a:endParaRPr lang="ru-RU"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481852238965801"/>
                      <c:h val="0.18435178300749233"/>
                    </c:manualLayout>
                  </c15:layout>
                </c:ext>
                <c:ext xmlns:c16="http://schemas.microsoft.com/office/drawing/2014/chart" uri="{C3380CC4-5D6E-409C-BE32-E72D297353CC}">
                  <c16:uniqueId val="{00000002-7263-4C62-ACF4-3CEC5EF56198}"/>
                </c:ext>
              </c:extLst>
            </c:dLbl>
            <c:dLbl>
              <c:idx val="2"/>
              <c:delete val="1"/>
              <c:extLst>
                <c:ext xmlns:c15="http://schemas.microsoft.com/office/drawing/2012/chart" uri="{CE6537A1-D6FC-4f65-9D91-7224C49458BB}"/>
                <c:ext xmlns:c16="http://schemas.microsoft.com/office/drawing/2014/chart" uri="{C3380CC4-5D6E-409C-BE32-E72D297353CC}">
                  <c16:uniqueId val="{00000003-7263-4C62-ACF4-3CEC5EF56198}"/>
                </c:ext>
              </c:extLst>
            </c:dLbl>
            <c:dLbl>
              <c:idx val="3"/>
              <c:delete val="1"/>
              <c:extLst>
                <c:ext xmlns:c15="http://schemas.microsoft.com/office/drawing/2012/chart" uri="{CE6537A1-D6FC-4f65-9D91-7224C49458BB}"/>
                <c:ext xmlns:c16="http://schemas.microsoft.com/office/drawing/2014/chart" uri="{C3380CC4-5D6E-409C-BE32-E72D297353CC}">
                  <c16:uniqueId val="{00000004-7263-4C62-ACF4-3CEC5EF5619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Налоговые доходы 16746 тыс. руб.</c:v>
                </c:pt>
                <c:pt idx="1">
                  <c:v>Неналоговые доходы 15975 тыс. руб.</c:v>
                </c:pt>
              </c:strCache>
            </c:strRef>
          </c:cat>
          <c:val>
            <c:numRef>
              <c:f>Лист1!$B$2:$B$5</c:f>
              <c:numCache>
                <c:formatCode>General</c:formatCode>
                <c:ptCount val="4"/>
                <c:pt idx="0">
                  <c:v>19046</c:v>
                </c:pt>
                <c:pt idx="1">
                  <c:v>20990</c:v>
                </c:pt>
              </c:numCache>
            </c:numRef>
          </c:val>
          <c:extLst>
            <c:ext xmlns:c16="http://schemas.microsoft.com/office/drawing/2014/chart" uri="{C3380CC4-5D6E-409C-BE32-E72D297353CC}">
              <c16:uniqueId val="{00000000-7263-4C62-ACF4-3CEC5EF5619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explosion val="5"/>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040-4B4D-92BD-0AB5D55847E6}"/>
              </c:ext>
            </c:extLst>
          </c:dPt>
          <c:dPt>
            <c:idx val="1"/>
            <c:bubble3D val="0"/>
            <c:explosion val="8"/>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040-4B4D-92BD-0AB5D55847E6}"/>
              </c:ext>
            </c:extLst>
          </c:dPt>
          <c:dPt>
            <c:idx val="2"/>
            <c:bubble3D val="0"/>
            <c:explosion val="7"/>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040-4B4D-92BD-0AB5D55847E6}"/>
              </c:ext>
            </c:extLst>
          </c:dPt>
          <c:dPt>
            <c:idx val="3"/>
            <c:bubble3D val="0"/>
            <c:explosion val="5"/>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040-4B4D-92BD-0AB5D55847E6}"/>
              </c:ext>
            </c:extLst>
          </c:dPt>
          <c:dPt>
            <c:idx val="4"/>
            <c:bubble3D val="0"/>
            <c:explosion val="5"/>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040-4B4D-92BD-0AB5D55847E6}"/>
              </c:ext>
            </c:extLst>
          </c:dPt>
          <c:dPt>
            <c:idx val="5"/>
            <c:bubble3D val="0"/>
            <c:explosion val="5"/>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040-4B4D-92BD-0AB5D55847E6}"/>
              </c:ext>
            </c:extLst>
          </c:dPt>
          <c:dPt>
            <c:idx val="6"/>
            <c:bubble3D val="0"/>
            <c:explosion val="4"/>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040-4B4D-92BD-0AB5D55847E6}"/>
              </c:ext>
            </c:extLst>
          </c:dPt>
          <c:dLbls>
            <c:dLbl>
              <c:idx val="0"/>
              <c:layout>
                <c:manualLayout>
                  <c:x val="-5.6249999999999994E-2"/>
                  <c:y val="2.0702013425663241E-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Земельный налог 32%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40-4B4D-92BD-0AB5D55847E6}"/>
                </c:ext>
              </c:extLst>
            </c:dLbl>
            <c:dLbl>
              <c:idx val="1"/>
              <c:layout>
                <c:manualLayout>
                  <c:x val="5.7291666666666664E-2"/>
                  <c:y val="-1.6712393121780491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НДФЛ 8 %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40-4B4D-92BD-0AB5D55847E6}"/>
                </c:ext>
              </c:extLst>
            </c:dLbl>
            <c:dLbl>
              <c:idx val="2"/>
              <c:layout>
                <c:manualLayout>
                  <c:x val="9.8958333333333176E-2"/>
                  <c:y val="1.242120805539792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a:t>Налог на имущество физических лиц 2,0 %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40-4B4D-92BD-0AB5D55847E6}"/>
                </c:ext>
              </c:extLst>
            </c:dLbl>
            <c:dLbl>
              <c:idx val="3"/>
              <c:layout>
                <c:manualLayout>
                  <c:x val="8.7499999999999994E-2"/>
                  <c:y val="2.070201342566318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Акцизы 5,0%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40-4B4D-92BD-0AB5D55847E6}"/>
                </c:ext>
              </c:extLst>
            </c:dLbl>
            <c:dLbl>
              <c:idx val="4"/>
              <c:layout>
                <c:manualLayout>
                  <c:x val="4.8347933070866142E-2"/>
                  <c:y val="8.901865773035187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Доходы от использования имущества, находящ. в муниципальной собственности 12,0 %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497399934383201"/>
                      <c:h val="0.19666912754380064"/>
                    </c:manualLayout>
                  </c15:layout>
                </c:ext>
                <c:ext xmlns:c16="http://schemas.microsoft.com/office/drawing/2014/chart" uri="{C3380CC4-5D6E-409C-BE32-E72D297353CC}">
                  <c16:uniqueId val="{00000004-D040-4B4D-92BD-0AB5D55847E6}"/>
                </c:ext>
              </c:extLst>
            </c:dLbl>
            <c:dLbl>
              <c:idx val="5"/>
              <c:layout>
                <c:manualLayout>
                  <c:x val="4.4537647637795122E-2"/>
                  <c:y val="4.9684913725581606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Доходы от оказания платных услуг и </a:t>
                    </a:r>
                    <a:r>
                      <a:rPr lang="ru-RU" dirty="0" err="1"/>
                      <a:t>компенсаци</a:t>
                    </a:r>
                    <a:r>
                      <a:rPr lang="ru-RU" dirty="0"/>
                      <a:t> затрат 4,0 %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051566601049869"/>
                      <c:h val="0.12048571813735996"/>
                    </c:manualLayout>
                  </c15:layout>
                </c:ext>
                <c:ext xmlns:c16="http://schemas.microsoft.com/office/drawing/2014/chart" uri="{C3380CC4-5D6E-409C-BE32-E72D297353CC}">
                  <c16:uniqueId val="{00000007-D040-4B4D-92BD-0AB5D55847E6}"/>
                </c:ext>
              </c:extLst>
            </c:dLbl>
            <c:dLbl>
              <c:idx val="6"/>
              <c:layout>
                <c:manualLayout>
                  <c:x val="0.21770833333333342"/>
                  <c:y val="-5.338380929761654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Доходы от продажи имущества, земли 37,0%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40-4B4D-92BD-0AB5D55847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Земельный налог 33,9%</c:v>
                </c:pt>
                <c:pt idx="1">
                  <c:v>НДФЛ 9,8%</c:v>
                </c:pt>
                <c:pt idx="2">
                  <c:v>Налог на имущество физических лиц 2,9%</c:v>
                </c:pt>
                <c:pt idx="3">
                  <c:v>Акцизы 4,6%</c:v>
                </c:pt>
                <c:pt idx="4">
                  <c:v>Доходы от использования имущества, находящ. в муниципальной собственности 14,1%</c:v>
                </c:pt>
                <c:pt idx="5">
                  <c:v>Доходы от оказания платных услуг и компенсаци затрат 4,3%</c:v>
                </c:pt>
                <c:pt idx="6">
                  <c:v>Доходы от продажи имущества, земли 30,4%</c:v>
                </c:pt>
              </c:strCache>
            </c:strRef>
          </c:cat>
          <c:val>
            <c:numRef>
              <c:f>Лист1!$B$2:$B$8</c:f>
              <c:numCache>
                <c:formatCode>0.00%</c:formatCode>
                <c:ptCount val="7"/>
                <c:pt idx="0">
                  <c:v>0.32</c:v>
                </c:pt>
                <c:pt idx="1">
                  <c:v>0.08</c:v>
                </c:pt>
                <c:pt idx="2">
                  <c:v>0.02</c:v>
                </c:pt>
                <c:pt idx="3">
                  <c:v>0.05</c:v>
                </c:pt>
                <c:pt idx="4">
                  <c:v>0.12</c:v>
                </c:pt>
                <c:pt idx="5">
                  <c:v>0.04</c:v>
                </c:pt>
                <c:pt idx="6">
                  <c:v>0.37</c:v>
                </c:pt>
              </c:numCache>
            </c:numRef>
          </c:val>
          <c:extLst>
            <c:ext xmlns:c16="http://schemas.microsoft.com/office/drawing/2014/chart" uri="{C3380CC4-5D6E-409C-BE32-E72D297353CC}">
              <c16:uniqueId val="{00000000-D040-4B4D-92BD-0AB5D55847E6}"/>
            </c:ext>
          </c:extLst>
        </c:ser>
        <c:dLbls>
          <c:showLegendKey val="0"/>
          <c:showVal val="0"/>
          <c:showCatName val="1"/>
          <c:showSerName val="0"/>
          <c:showPercent val="0"/>
          <c:showBubbleSize val="0"/>
          <c:showLeaderLines val="1"/>
        </c:dLbls>
        <c:firstSliceAng val="247"/>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20 990,0 тыс. руб.</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8629,76 тыс. руб.</c:v>
                </c:pt>
              </c:strCache>
            </c:strRef>
          </c:tx>
          <c:explosion val="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D1E-48FF-8ADF-32A3C8D57F2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D1E-48FF-8ADF-32A3C8D57F2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D1E-48FF-8ADF-32A3C8D57F21}"/>
              </c:ext>
            </c:extLst>
          </c:dPt>
          <c:dLbls>
            <c:dLbl>
              <c:idx val="0"/>
              <c:layout>
                <c:manualLayout>
                  <c:x val="5.9374999999999997E-2"/>
                  <c:y val="7.6487203205299684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Доходы от использования имущества 4840,00 тыс.руб.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894266732283466"/>
                      <c:h val="0.17751722209967721"/>
                    </c:manualLayout>
                  </c15:layout>
                </c:ext>
                <c:ext xmlns:c16="http://schemas.microsoft.com/office/drawing/2014/chart" uri="{C3380CC4-5D6E-409C-BE32-E72D297353CC}">
                  <c16:uniqueId val="{00000004-FD1E-48FF-8ADF-32A3C8D57F21}"/>
                </c:ext>
              </c:extLst>
            </c:dLbl>
            <c:dLbl>
              <c:idx val="1"/>
              <c:layout>
                <c:manualLayout>
                  <c:x val="4.0625041010498693E-2"/>
                  <c:y val="3.5172409973129516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Доход от платных услуг и компенсации затрат 1450,00 тыс. руб.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81249999999996"/>
                      <c:h val="0.17751722209967721"/>
                    </c:manualLayout>
                  </c15:layout>
                </c:ext>
                <c:ext xmlns:c16="http://schemas.microsoft.com/office/drawing/2014/chart" uri="{C3380CC4-5D6E-409C-BE32-E72D297353CC}">
                  <c16:uniqueId val="{00000001-FD1E-48FF-8ADF-32A3C8D57F21}"/>
                </c:ext>
              </c:extLst>
            </c:dLbl>
            <c:dLbl>
              <c:idx val="2"/>
              <c:layout>
                <c:manualLayout>
                  <c:x val="-3.1249958989501322E-2"/>
                  <c:y val="1.8620769088159756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a:t>Доход от продажи активов 14 700,0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930208333333329"/>
                      <c:h val="0.13468964054416066"/>
                    </c:manualLayout>
                  </c15:layout>
                </c:ext>
                <c:ext xmlns:c16="http://schemas.microsoft.com/office/drawing/2014/chart" uri="{C3380CC4-5D6E-409C-BE32-E72D297353CC}">
                  <c16:uniqueId val="{00000002-FD1E-48FF-8ADF-32A3C8D57F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 от использования имущества 4625,00 тыс.руб.</c:v>
                </c:pt>
                <c:pt idx="1">
                  <c:v>Доход от платных услуг и компенсации затрат 1400,00 тыс. руб. </c:v>
                </c:pt>
                <c:pt idx="2">
                  <c:v>Доход от продажи активов 9950,00 тыс. руб.</c:v>
                </c:pt>
              </c:strCache>
            </c:strRef>
          </c:cat>
          <c:val>
            <c:numRef>
              <c:f>Лист1!$B$2:$B$4</c:f>
              <c:numCache>
                <c:formatCode>General</c:formatCode>
                <c:ptCount val="3"/>
                <c:pt idx="0">
                  <c:v>4840</c:v>
                </c:pt>
                <c:pt idx="1">
                  <c:v>1450</c:v>
                </c:pt>
                <c:pt idx="2">
                  <c:v>14700</c:v>
                </c:pt>
              </c:numCache>
            </c:numRef>
          </c:val>
          <c:extLst>
            <c:ext xmlns:c16="http://schemas.microsoft.com/office/drawing/2014/chart" uri="{C3380CC4-5D6E-409C-BE32-E72D297353CC}">
              <c16:uniqueId val="{00000000-FD1E-48FF-8ADF-32A3C8D57F21}"/>
            </c:ext>
          </c:extLst>
        </c:ser>
        <c:dLbls>
          <c:showLegendKey val="0"/>
          <c:showVal val="0"/>
          <c:showCatName val="1"/>
          <c:showSerName val="0"/>
          <c:showPercent val="0"/>
          <c:showBubbleSize val="0"/>
          <c:showLeaderLines val="1"/>
        </c:dLbls>
        <c:firstSliceAng val="2"/>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4 840,00 тыс. руб.</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4625,00 тыс. 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83-4388-90B0-6FBAF54201EA}"/>
              </c:ext>
            </c:extLst>
          </c:dPt>
          <c:dPt>
            <c:idx val="1"/>
            <c:bubble3D val="0"/>
            <c:explosion val="4"/>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83-4388-90B0-6FBAF54201EA}"/>
              </c:ext>
            </c:extLst>
          </c:dPt>
          <c:dPt>
            <c:idx val="2"/>
            <c:bubble3D val="0"/>
            <c:explosion val="3"/>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83-4388-90B0-6FBAF54201EA}"/>
              </c:ext>
            </c:extLst>
          </c:dPt>
          <c:dLbls>
            <c:dLbl>
              <c:idx val="0"/>
              <c:layout>
                <c:manualLayout>
                  <c:x val="-2.9166666666666678E-2"/>
                  <c:y val="-5.172405085809928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Арендная плата за земельный участки 3040,00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636458333333332"/>
                      <c:h val="0.13468964054416066"/>
                    </c:manualLayout>
                  </c15:layout>
                </c:ext>
                <c:ext xmlns:c16="http://schemas.microsoft.com/office/drawing/2014/chart" uri="{C3380CC4-5D6E-409C-BE32-E72D297353CC}">
                  <c16:uniqueId val="{00000003-1683-4388-90B0-6FBAF54201EA}"/>
                </c:ext>
              </c:extLst>
            </c:dLbl>
            <c:dLbl>
              <c:idx val="1"/>
              <c:layout>
                <c:manualLayout>
                  <c:x val="1.2499999999999924E-2"/>
                  <c:y val="-1.0344745007358673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Сдача в аренду имущества  900,00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738016732283464"/>
                      <c:h val="0.13468964054416066"/>
                    </c:manualLayout>
                  </c15:layout>
                </c:ext>
                <c:ext xmlns:c16="http://schemas.microsoft.com/office/drawing/2014/chart" uri="{C3380CC4-5D6E-409C-BE32-E72D297353CC}">
                  <c16:uniqueId val="{00000001-1683-4388-90B0-6FBAF54201EA}"/>
                </c:ext>
              </c:extLst>
            </c:dLbl>
            <c:dLbl>
              <c:idx val="2"/>
              <c:layout>
                <c:manualLayout>
                  <c:x val="4.6875410104985351E-3"/>
                  <c:y val="-4.75862017283517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a:t>Плата за наем муниципальных жилых помещений 900,00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6525516732283461"/>
                      <c:h val="0.17751722209967721"/>
                    </c:manualLayout>
                  </c15:layout>
                </c:ext>
                <c:ext xmlns:c16="http://schemas.microsoft.com/office/drawing/2014/chart" uri="{C3380CC4-5D6E-409C-BE32-E72D297353CC}">
                  <c16:uniqueId val="{00000002-1683-4388-90B0-6FBAF54201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Арендная плата за земельный участки 3000,00 тыс. руб.</c:v>
                </c:pt>
                <c:pt idx="1">
                  <c:v>Сдача в аренду имущества  825,00 тыс. руб.</c:v>
                </c:pt>
                <c:pt idx="2">
                  <c:v>Плата за наем муниципальных жилых помещений 800,00 тыс. руб.</c:v>
                </c:pt>
              </c:strCache>
            </c:strRef>
          </c:cat>
          <c:val>
            <c:numRef>
              <c:f>Лист1!$B$2:$B$4</c:f>
              <c:numCache>
                <c:formatCode>General</c:formatCode>
                <c:ptCount val="3"/>
                <c:pt idx="0">
                  <c:v>3040</c:v>
                </c:pt>
                <c:pt idx="1">
                  <c:v>900</c:v>
                </c:pt>
                <c:pt idx="2">
                  <c:v>900</c:v>
                </c:pt>
              </c:numCache>
            </c:numRef>
          </c:val>
          <c:extLst>
            <c:ext xmlns:c16="http://schemas.microsoft.com/office/drawing/2014/chart" uri="{C3380CC4-5D6E-409C-BE32-E72D297353CC}">
              <c16:uniqueId val="{00000000-1683-4388-90B0-6FBAF54201EA}"/>
            </c:ext>
          </c:extLst>
        </c:ser>
        <c:dLbls>
          <c:showLegendKey val="0"/>
          <c:showVal val="0"/>
          <c:showCatName val="1"/>
          <c:showSerName val="0"/>
          <c:showPercent val="0"/>
          <c:showBubbleSize val="0"/>
          <c:showLeaderLines val="1"/>
        </c:dLbls>
        <c:firstSliceAng val="149"/>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explosion val="4"/>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D2-42C1-91FC-CF78D0F9AD8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BD2-42C1-91FC-CF78D0F9AD8F}"/>
              </c:ext>
            </c:extLst>
          </c:dPt>
          <c:dLbls>
            <c:dLbl>
              <c:idx val="0"/>
              <c:layout>
                <c:manualLayout>
                  <c:x val="-3.4895833333333334E-2"/>
                  <c:y val="0"/>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Собственные  доходы 64 %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63541666666666"/>
                      <c:h val="0.16871492564499718"/>
                    </c:manualLayout>
                  </c15:layout>
                </c:ext>
                <c:ext xmlns:c16="http://schemas.microsoft.com/office/drawing/2014/chart" uri="{C3380CC4-5D6E-409C-BE32-E72D297353CC}">
                  <c16:uniqueId val="{00000001-4BD2-42C1-91FC-CF78D0F9AD8F}"/>
                </c:ext>
              </c:extLst>
            </c:dLbl>
            <c:dLbl>
              <c:idx val="1"/>
              <c:layout>
                <c:manualLayout>
                  <c:x val="2.2916666666666665E-2"/>
                  <c:y val="-4.4531247260627058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err="1"/>
                      <a:t>Безвомездные</a:t>
                    </a:r>
                    <a:r>
                      <a:rPr lang="ru-RU" dirty="0"/>
                      <a:t> поступления от других бюджетов   36 %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907291666666665"/>
                      <c:h val="0.22260936130601863"/>
                    </c:manualLayout>
                  </c15:layout>
                </c:ext>
                <c:ext xmlns:c16="http://schemas.microsoft.com/office/drawing/2014/chart" uri="{C3380CC4-5D6E-409C-BE32-E72D297353CC}">
                  <c16:uniqueId val="{00000002-4BD2-42C1-91FC-CF78D0F9AD8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32721,00 тыс. руб.</c:v>
                </c:pt>
                <c:pt idx="1">
                  <c:v>Безвомездные поступления от других бюджетов 54388,31 тыс. руб.</c:v>
                </c:pt>
              </c:strCache>
            </c:strRef>
          </c:cat>
          <c:val>
            <c:numRef>
              <c:f>Лист1!$B$2:$B$3</c:f>
              <c:numCache>
                <c:formatCode>0%</c:formatCode>
                <c:ptCount val="2"/>
                <c:pt idx="0">
                  <c:v>0.64</c:v>
                </c:pt>
                <c:pt idx="1">
                  <c:v>0.36</c:v>
                </c:pt>
              </c:numCache>
            </c:numRef>
          </c:val>
          <c:extLst>
            <c:ext xmlns:c16="http://schemas.microsoft.com/office/drawing/2014/chart" uri="{C3380CC4-5D6E-409C-BE32-E72D297353CC}">
              <c16:uniqueId val="{00000000-4BD2-42C1-91FC-CF78D0F9AD8F}"/>
            </c:ext>
          </c:extLst>
        </c:ser>
        <c:dLbls>
          <c:showLegendKey val="0"/>
          <c:showVal val="0"/>
          <c:showCatName val="1"/>
          <c:showSerName val="0"/>
          <c:showPercent val="0"/>
          <c:showBubbleSize val="0"/>
          <c:showLeaderLines val="1"/>
        </c:dLbls>
        <c:firstSliceAng val="14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22</a:t>
            </a:r>
            <a:r>
              <a:rPr lang="ru-RU" baseline="0" dirty="0"/>
              <a:t> 510,92</a:t>
            </a:r>
            <a:r>
              <a:rPr lang="ru-RU" dirty="0"/>
              <a:t> тыс. руб.</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266266,44 тыс. руб.</c:v>
                </c:pt>
              </c:strCache>
            </c:strRef>
          </c:tx>
          <c:dPt>
            <c:idx val="0"/>
            <c:bubble3D val="0"/>
            <c:explosion val="13"/>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E29-4E40-9EA9-DF13F0B6F995}"/>
              </c:ext>
            </c:extLst>
          </c:dPt>
          <c:dPt>
            <c:idx val="1"/>
            <c:bubble3D val="0"/>
            <c:explosion val="5"/>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E29-4E40-9EA9-DF13F0B6F995}"/>
              </c:ext>
            </c:extLst>
          </c:dPt>
          <c:dPt>
            <c:idx val="2"/>
            <c:bubble3D val="0"/>
            <c:explosion val="6"/>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E29-4E40-9EA9-DF13F0B6F995}"/>
              </c:ext>
            </c:extLst>
          </c:dPt>
          <c:dLbls>
            <c:dLbl>
              <c:idx val="0"/>
              <c:layout>
                <c:manualLayout>
                  <c:x val="4.7434373585568373E-2"/>
                  <c:y val="-6.0409839546755682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r>
                      <a:rPr lang="ru-RU" dirty="0"/>
                      <a:t>ДОТАЦИИ 15 573,20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153499498444472"/>
                      <c:h val="0.101294498381877"/>
                    </c:manualLayout>
                  </c15:layout>
                </c:ext>
                <c:ext xmlns:c16="http://schemas.microsoft.com/office/drawing/2014/chart" uri="{C3380CC4-5D6E-409C-BE32-E72D297353CC}">
                  <c16:uniqueId val="{00000002-BE29-4E40-9EA9-DF13F0B6F995}"/>
                </c:ext>
              </c:extLst>
            </c:dLbl>
            <c:dLbl>
              <c:idx val="1"/>
              <c:layout>
                <c:manualLayout>
                  <c:x val="7.1755222096993462E-2"/>
                  <c:y val="5.8252342243627235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r>
                      <a:rPr lang="ru-RU" dirty="0"/>
                      <a:t>СУБВЕНЦИИ 303,1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248493730662759"/>
                      <c:h val="0.101294498381877"/>
                    </c:manualLayout>
                  </c15:layout>
                </c:ext>
                <c:ext xmlns:c16="http://schemas.microsoft.com/office/drawing/2014/chart" uri="{C3380CC4-5D6E-409C-BE32-E72D297353CC}">
                  <c16:uniqueId val="{00000004-BE29-4E40-9EA9-DF13F0B6F995}"/>
                </c:ext>
              </c:extLst>
            </c:dLbl>
            <c:dLbl>
              <c:idx val="2"/>
              <c:layout>
                <c:manualLayout>
                  <c:x val="-5.7642428306622882E-2"/>
                  <c:y val="-8.6299892125134836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r>
                      <a:rPr lang="ru-RU" dirty="0"/>
                      <a:t>СУБСИДИИ 6 634,6 тыс. руб.</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29-4E40-9EA9-DF13F0B6F9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ДОТАЦИИ 14124,9 тыс. руб.</c:v>
                </c:pt>
                <c:pt idx="1">
                  <c:v>СУБВЕНЦИИ 300,92 тыс. руб.</c:v>
                </c:pt>
                <c:pt idx="2">
                  <c:v>СУБСИДИИ 39962,49 тыс. руб.</c:v>
                </c:pt>
              </c:strCache>
            </c:strRef>
          </c:cat>
          <c:val>
            <c:numRef>
              <c:f>Лист1!$B$2:$B$4</c:f>
              <c:numCache>
                <c:formatCode>General</c:formatCode>
                <c:ptCount val="3"/>
                <c:pt idx="0">
                  <c:v>573.20000000000005</c:v>
                </c:pt>
                <c:pt idx="1">
                  <c:v>303.10000000000002</c:v>
                </c:pt>
                <c:pt idx="2">
                  <c:v>6634.6</c:v>
                </c:pt>
              </c:numCache>
            </c:numRef>
          </c:val>
          <c:extLst>
            <c:ext xmlns:c16="http://schemas.microsoft.com/office/drawing/2014/chart" uri="{C3380CC4-5D6E-409C-BE32-E72D297353CC}">
              <c16:uniqueId val="{00000000-BE29-4E40-9EA9-DF13F0B6F995}"/>
            </c:ext>
          </c:extLst>
        </c:ser>
        <c:dLbls>
          <c:showLegendKey val="0"/>
          <c:showVal val="0"/>
          <c:showCatName val="1"/>
          <c:showSerName val="0"/>
          <c:showPercent val="0"/>
          <c:showBubbleSize val="0"/>
          <c:showLeaderLines val="1"/>
        </c:dLbls>
        <c:firstSliceAng val="41"/>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6C350-6C9F-4975-B65F-F2A08CF0B63E}" type="datetimeFigureOut">
              <a:rPr lang="ru-RU" smtClean="0"/>
              <a:pPr/>
              <a:t>11.12.2022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20A2-04D6-41F6-8606-CE2DB40BE983}" type="slidenum">
              <a:rPr lang="ru-RU" smtClean="0"/>
              <a:pPr/>
              <a:t>‹#›</a:t>
            </a:fld>
            <a:endParaRPr lang="ru-RU"/>
          </a:p>
        </p:txBody>
      </p:sp>
    </p:spTree>
    <p:extLst>
      <p:ext uri="{BB962C8B-B14F-4D97-AF65-F5344CB8AC3E}">
        <p14:creationId xmlns:p14="http://schemas.microsoft.com/office/powerpoint/2010/main" val="10116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a:t>
            </a:fld>
            <a:endParaRPr lang="ru-RU"/>
          </a:p>
        </p:txBody>
      </p:sp>
    </p:spTree>
    <p:extLst>
      <p:ext uri="{BB962C8B-B14F-4D97-AF65-F5344CB8AC3E}">
        <p14:creationId xmlns:p14="http://schemas.microsoft.com/office/powerpoint/2010/main" val="5399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10</a:t>
            </a:fld>
            <a:endParaRPr lang="ru-RU"/>
          </a:p>
        </p:txBody>
      </p:sp>
    </p:spTree>
    <p:extLst>
      <p:ext uri="{BB962C8B-B14F-4D97-AF65-F5344CB8AC3E}">
        <p14:creationId xmlns:p14="http://schemas.microsoft.com/office/powerpoint/2010/main" val="90674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11</a:t>
            </a:fld>
            <a:endParaRPr lang="ru-RU"/>
          </a:p>
        </p:txBody>
      </p:sp>
    </p:spTree>
    <p:extLst>
      <p:ext uri="{BB962C8B-B14F-4D97-AF65-F5344CB8AC3E}">
        <p14:creationId xmlns:p14="http://schemas.microsoft.com/office/powerpoint/2010/main" val="102936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12</a:t>
            </a:fld>
            <a:endParaRPr lang="ru-RU"/>
          </a:p>
        </p:txBody>
      </p:sp>
    </p:spTree>
    <p:extLst>
      <p:ext uri="{BB962C8B-B14F-4D97-AF65-F5344CB8AC3E}">
        <p14:creationId xmlns:p14="http://schemas.microsoft.com/office/powerpoint/2010/main" val="322672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13</a:t>
            </a:fld>
            <a:endParaRPr lang="ru-RU"/>
          </a:p>
        </p:txBody>
      </p:sp>
    </p:spTree>
    <p:extLst>
      <p:ext uri="{BB962C8B-B14F-4D97-AF65-F5344CB8AC3E}">
        <p14:creationId xmlns:p14="http://schemas.microsoft.com/office/powerpoint/2010/main" val="125073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14</a:t>
            </a:fld>
            <a:endParaRPr lang="ru-RU"/>
          </a:p>
        </p:txBody>
      </p:sp>
    </p:spTree>
    <p:extLst>
      <p:ext uri="{BB962C8B-B14F-4D97-AF65-F5344CB8AC3E}">
        <p14:creationId xmlns:p14="http://schemas.microsoft.com/office/powerpoint/2010/main" val="5273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15</a:t>
            </a:fld>
            <a:endParaRPr lang="ru-RU"/>
          </a:p>
        </p:txBody>
      </p:sp>
    </p:spTree>
    <p:extLst>
      <p:ext uri="{BB962C8B-B14F-4D97-AF65-F5344CB8AC3E}">
        <p14:creationId xmlns:p14="http://schemas.microsoft.com/office/powerpoint/2010/main" val="61701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16</a:t>
            </a:fld>
            <a:endParaRPr lang="ru-RU"/>
          </a:p>
        </p:txBody>
      </p:sp>
    </p:spTree>
    <p:extLst>
      <p:ext uri="{BB962C8B-B14F-4D97-AF65-F5344CB8AC3E}">
        <p14:creationId xmlns:p14="http://schemas.microsoft.com/office/powerpoint/2010/main" val="14883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17</a:t>
            </a:fld>
            <a:endParaRPr lang="ru-RU"/>
          </a:p>
        </p:txBody>
      </p:sp>
    </p:spTree>
    <p:extLst>
      <p:ext uri="{BB962C8B-B14F-4D97-AF65-F5344CB8AC3E}">
        <p14:creationId xmlns:p14="http://schemas.microsoft.com/office/powerpoint/2010/main" val="11353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18</a:t>
            </a:fld>
            <a:endParaRPr lang="ru-RU"/>
          </a:p>
        </p:txBody>
      </p:sp>
    </p:spTree>
    <p:extLst>
      <p:ext uri="{BB962C8B-B14F-4D97-AF65-F5344CB8AC3E}">
        <p14:creationId xmlns:p14="http://schemas.microsoft.com/office/powerpoint/2010/main" val="305067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19</a:t>
            </a:fld>
            <a:endParaRPr lang="ru-RU"/>
          </a:p>
        </p:txBody>
      </p:sp>
    </p:spTree>
    <p:extLst>
      <p:ext uri="{BB962C8B-B14F-4D97-AF65-F5344CB8AC3E}">
        <p14:creationId xmlns:p14="http://schemas.microsoft.com/office/powerpoint/2010/main" val="38154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a:t>
            </a:fld>
            <a:endParaRPr lang="ru-RU"/>
          </a:p>
        </p:txBody>
      </p:sp>
    </p:spTree>
    <p:extLst>
      <p:ext uri="{BB962C8B-B14F-4D97-AF65-F5344CB8AC3E}">
        <p14:creationId xmlns:p14="http://schemas.microsoft.com/office/powerpoint/2010/main" val="170401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20</a:t>
            </a:fld>
            <a:endParaRPr lang="ru-RU"/>
          </a:p>
        </p:txBody>
      </p:sp>
    </p:spTree>
    <p:extLst>
      <p:ext uri="{BB962C8B-B14F-4D97-AF65-F5344CB8AC3E}">
        <p14:creationId xmlns:p14="http://schemas.microsoft.com/office/powerpoint/2010/main" val="185533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21</a:t>
            </a:fld>
            <a:endParaRPr lang="ru-RU"/>
          </a:p>
        </p:txBody>
      </p:sp>
    </p:spTree>
    <p:extLst>
      <p:ext uri="{BB962C8B-B14F-4D97-AF65-F5344CB8AC3E}">
        <p14:creationId xmlns:p14="http://schemas.microsoft.com/office/powerpoint/2010/main" val="4100799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22</a:t>
            </a:fld>
            <a:endParaRPr lang="ru-RU"/>
          </a:p>
        </p:txBody>
      </p:sp>
    </p:spTree>
    <p:extLst>
      <p:ext uri="{BB962C8B-B14F-4D97-AF65-F5344CB8AC3E}">
        <p14:creationId xmlns:p14="http://schemas.microsoft.com/office/powerpoint/2010/main" val="24668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23</a:t>
            </a:fld>
            <a:endParaRPr lang="ru-RU"/>
          </a:p>
        </p:txBody>
      </p:sp>
    </p:spTree>
    <p:extLst>
      <p:ext uri="{BB962C8B-B14F-4D97-AF65-F5344CB8AC3E}">
        <p14:creationId xmlns:p14="http://schemas.microsoft.com/office/powerpoint/2010/main" val="17307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24</a:t>
            </a:fld>
            <a:endParaRPr lang="ru-RU"/>
          </a:p>
        </p:txBody>
      </p:sp>
    </p:spTree>
    <p:extLst>
      <p:ext uri="{BB962C8B-B14F-4D97-AF65-F5344CB8AC3E}">
        <p14:creationId xmlns:p14="http://schemas.microsoft.com/office/powerpoint/2010/main" val="425570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25</a:t>
            </a:fld>
            <a:endParaRPr lang="ru-RU"/>
          </a:p>
        </p:txBody>
      </p:sp>
    </p:spTree>
    <p:extLst>
      <p:ext uri="{BB962C8B-B14F-4D97-AF65-F5344CB8AC3E}">
        <p14:creationId xmlns:p14="http://schemas.microsoft.com/office/powerpoint/2010/main" val="410014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26</a:t>
            </a:fld>
            <a:endParaRPr lang="ru-RU"/>
          </a:p>
        </p:txBody>
      </p:sp>
    </p:spTree>
    <p:extLst>
      <p:ext uri="{BB962C8B-B14F-4D97-AF65-F5344CB8AC3E}">
        <p14:creationId xmlns:p14="http://schemas.microsoft.com/office/powerpoint/2010/main" val="142904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27</a:t>
            </a:fld>
            <a:endParaRPr lang="ru-RU"/>
          </a:p>
        </p:txBody>
      </p:sp>
    </p:spTree>
    <p:extLst>
      <p:ext uri="{BB962C8B-B14F-4D97-AF65-F5344CB8AC3E}">
        <p14:creationId xmlns:p14="http://schemas.microsoft.com/office/powerpoint/2010/main" val="2093440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28</a:t>
            </a:fld>
            <a:endParaRPr lang="ru-RU"/>
          </a:p>
        </p:txBody>
      </p:sp>
    </p:spTree>
    <p:extLst>
      <p:ext uri="{BB962C8B-B14F-4D97-AF65-F5344CB8AC3E}">
        <p14:creationId xmlns:p14="http://schemas.microsoft.com/office/powerpoint/2010/main" val="298644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29</a:t>
            </a:fld>
            <a:endParaRPr lang="ru-RU"/>
          </a:p>
        </p:txBody>
      </p:sp>
    </p:spTree>
    <p:extLst>
      <p:ext uri="{BB962C8B-B14F-4D97-AF65-F5344CB8AC3E}">
        <p14:creationId xmlns:p14="http://schemas.microsoft.com/office/powerpoint/2010/main" val="14686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a:t>
            </a:fld>
            <a:endParaRPr lang="ru-RU"/>
          </a:p>
        </p:txBody>
      </p:sp>
    </p:spTree>
    <p:extLst>
      <p:ext uri="{BB962C8B-B14F-4D97-AF65-F5344CB8AC3E}">
        <p14:creationId xmlns:p14="http://schemas.microsoft.com/office/powerpoint/2010/main" val="2516173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30</a:t>
            </a:fld>
            <a:endParaRPr lang="ru-RU"/>
          </a:p>
        </p:txBody>
      </p:sp>
    </p:spTree>
    <p:extLst>
      <p:ext uri="{BB962C8B-B14F-4D97-AF65-F5344CB8AC3E}">
        <p14:creationId xmlns:p14="http://schemas.microsoft.com/office/powerpoint/2010/main" val="216132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31</a:t>
            </a:fld>
            <a:endParaRPr lang="ru-RU"/>
          </a:p>
        </p:txBody>
      </p:sp>
    </p:spTree>
    <p:extLst>
      <p:ext uri="{BB962C8B-B14F-4D97-AF65-F5344CB8AC3E}">
        <p14:creationId xmlns:p14="http://schemas.microsoft.com/office/powerpoint/2010/main" val="68826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32</a:t>
            </a:fld>
            <a:endParaRPr lang="ru-RU"/>
          </a:p>
        </p:txBody>
      </p:sp>
    </p:spTree>
    <p:extLst>
      <p:ext uri="{BB962C8B-B14F-4D97-AF65-F5344CB8AC3E}">
        <p14:creationId xmlns:p14="http://schemas.microsoft.com/office/powerpoint/2010/main" val="114944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33</a:t>
            </a:fld>
            <a:endParaRPr lang="ru-RU"/>
          </a:p>
        </p:txBody>
      </p:sp>
    </p:spTree>
    <p:extLst>
      <p:ext uri="{BB962C8B-B14F-4D97-AF65-F5344CB8AC3E}">
        <p14:creationId xmlns:p14="http://schemas.microsoft.com/office/powerpoint/2010/main" val="4233983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34</a:t>
            </a:fld>
            <a:endParaRPr lang="ru-RU"/>
          </a:p>
        </p:txBody>
      </p:sp>
    </p:spTree>
    <p:extLst>
      <p:ext uri="{BB962C8B-B14F-4D97-AF65-F5344CB8AC3E}">
        <p14:creationId xmlns:p14="http://schemas.microsoft.com/office/powerpoint/2010/main" val="2492031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35</a:t>
            </a:fld>
            <a:endParaRPr lang="ru-RU"/>
          </a:p>
        </p:txBody>
      </p:sp>
    </p:spTree>
    <p:extLst>
      <p:ext uri="{BB962C8B-B14F-4D97-AF65-F5344CB8AC3E}">
        <p14:creationId xmlns:p14="http://schemas.microsoft.com/office/powerpoint/2010/main" val="238364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36</a:t>
            </a:fld>
            <a:endParaRPr lang="ru-RU"/>
          </a:p>
        </p:txBody>
      </p:sp>
    </p:spTree>
    <p:extLst>
      <p:ext uri="{BB962C8B-B14F-4D97-AF65-F5344CB8AC3E}">
        <p14:creationId xmlns:p14="http://schemas.microsoft.com/office/powerpoint/2010/main" val="224774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37</a:t>
            </a:fld>
            <a:endParaRPr lang="ru-RU"/>
          </a:p>
        </p:txBody>
      </p:sp>
    </p:spTree>
    <p:extLst>
      <p:ext uri="{BB962C8B-B14F-4D97-AF65-F5344CB8AC3E}">
        <p14:creationId xmlns:p14="http://schemas.microsoft.com/office/powerpoint/2010/main" val="1406897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38</a:t>
            </a:fld>
            <a:endParaRPr lang="ru-RU"/>
          </a:p>
        </p:txBody>
      </p:sp>
    </p:spTree>
    <p:extLst>
      <p:ext uri="{BB962C8B-B14F-4D97-AF65-F5344CB8AC3E}">
        <p14:creationId xmlns:p14="http://schemas.microsoft.com/office/powerpoint/2010/main" val="3668653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39</a:t>
            </a:fld>
            <a:endParaRPr lang="ru-RU"/>
          </a:p>
        </p:txBody>
      </p:sp>
    </p:spTree>
    <p:extLst>
      <p:ext uri="{BB962C8B-B14F-4D97-AF65-F5344CB8AC3E}">
        <p14:creationId xmlns:p14="http://schemas.microsoft.com/office/powerpoint/2010/main" val="37251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a:t>
            </a:fld>
            <a:endParaRPr lang="ru-RU"/>
          </a:p>
        </p:txBody>
      </p:sp>
    </p:spTree>
    <p:extLst>
      <p:ext uri="{BB962C8B-B14F-4D97-AF65-F5344CB8AC3E}">
        <p14:creationId xmlns:p14="http://schemas.microsoft.com/office/powerpoint/2010/main" val="432274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40</a:t>
            </a:fld>
            <a:endParaRPr lang="ru-RU"/>
          </a:p>
        </p:txBody>
      </p:sp>
    </p:spTree>
    <p:extLst>
      <p:ext uri="{BB962C8B-B14F-4D97-AF65-F5344CB8AC3E}">
        <p14:creationId xmlns:p14="http://schemas.microsoft.com/office/powerpoint/2010/main" val="2523445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41</a:t>
            </a:fld>
            <a:endParaRPr lang="ru-RU"/>
          </a:p>
        </p:txBody>
      </p:sp>
    </p:spTree>
    <p:extLst>
      <p:ext uri="{BB962C8B-B14F-4D97-AF65-F5344CB8AC3E}">
        <p14:creationId xmlns:p14="http://schemas.microsoft.com/office/powerpoint/2010/main" val="2290981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42</a:t>
            </a:fld>
            <a:endParaRPr lang="ru-RU"/>
          </a:p>
        </p:txBody>
      </p:sp>
    </p:spTree>
    <p:extLst>
      <p:ext uri="{BB962C8B-B14F-4D97-AF65-F5344CB8AC3E}">
        <p14:creationId xmlns:p14="http://schemas.microsoft.com/office/powerpoint/2010/main" val="3143113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43</a:t>
            </a:fld>
            <a:endParaRPr lang="ru-RU"/>
          </a:p>
        </p:txBody>
      </p:sp>
    </p:spTree>
    <p:extLst>
      <p:ext uri="{BB962C8B-B14F-4D97-AF65-F5344CB8AC3E}">
        <p14:creationId xmlns:p14="http://schemas.microsoft.com/office/powerpoint/2010/main" val="1087705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44</a:t>
            </a:fld>
            <a:endParaRPr lang="ru-RU"/>
          </a:p>
        </p:txBody>
      </p:sp>
    </p:spTree>
    <p:extLst>
      <p:ext uri="{BB962C8B-B14F-4D97-AF65-F5344CB8AC3E}">
        <p14:creationId xmlns:p14="http://schemas.microsoft.com/office/powerpoint/2010/main" val="391074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45</a:t>
            </a:fld>
            <a:endParaRPr lang="ru-RU"/>
          </a:p>
        </p:txBody>
      </p:sp>
    </p:spTree>
    <p:extLst>
      <p:ext uri="{BB962C8B-B14F-4D97-AF65-F5344CB8AC3E}">
        <p14:creationId xmlns:p14="http://schemas.microsoft.com/office/powerpoint/2010/main" val="479829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46</a:t>
            </a:fld>
            <a:endParaRPr lang="ru-RU"/>
          </a:p>
        </p:txBody>
      </p:sp>
    </p:spTree>
    <p:extLst>
      <p:ext uri="{BB962C8B-B14F-4D97-AF65-F5344CB8AC3E}">
        <p14:creationId xmlns:p14="http://schemas.microsoft.com/office/powerpoint/2010/main" val="3322603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47</a:t>
            </a:fld>
            <a:endParaRPr lang="ru-RU"/>
          </a:p>
        </p:txBody>
      </p:sp>
    </p:spTree>
    <p:extLst>
      <p:ext uri="{BB962C8B-B14F-4D97-AF65-F5344CB8AC3E}">
        <p14:creationId xmlns:p14="http://schemas.microsoft.com/office/powerpoint/2010/main" val="1862962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48</a:t>
            </a:fld>
            <a:endParaRPr lang="ru-RU"/>
          </a:p>
        </p:txBody>
      </p:sp>
    </p:spTree>
    <p:extLst>
      <p:ext uri="{BB962C8B-B14F-4D97-AF65-F5344CB8AC3E}">
        <p14:creationId xmlns:p14="http://schemas.microsoft.com/office/powerpoint/2010/main" val="3391453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49</a:t>
            </a:fld>
            <a:endParaRPr lang="ru-RU"/>
          </a:p>
        </p:txBody>
      </p:sp>
    </p:spTree>
    <p:extLst>
      <p:ext uri="{BB962C8B-B14F-4D97-AF65-F5344CB8AC3E}">
        <p14:creationId xmlns:p14="http://schemas.microsoft.com/office/powerpoint/2010/main" val="88742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5</a:t>
            </a:fld>
            <a:endParaRPr lang="ru-RU"/>
          </a:p>
        </p:txBody>
      </p:sp>
    </p:spTree>
    <p:extLst>
      <p:ext uri="{BB962C8B-B14F-4D97-AF65-F5344CB8AC3E}">
        <p14:creationId xmlns:p14="http://schemas.microsoft.com/office/powerpoint/2010/main" val="2012113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50</a:t>
            </a:fld>
            <a:endParaRPr lang="ru-RU"/>
          </a:p>
        </p:txBody>
      </p:sp>
    </p:spTree>
    <p:extLst>
      <p:ext uri="{BB962C8B-B14F-4D97-AF65-F5344CB8AC3E}">
        <p14:creationId xmlns:p14="http://schemas.microsoft.com/office/powerpoint/2010/main" val="338441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6</a:t>
            </a:fld>
            <a:endParaRPr lang="ru-RU"/>
          </a:p>
        </p:txBody>
      </p:sp>
    </p:spTree>
    <p:extLst>
      <p:ext uri="{BB962C8B-B14F-4D97-AF65-F5344CB8AC3E}">
        <p14:creationId xmlns:p14="http://schemas.microsoft.com/office/powerpoint/2010/main" val="10652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7</a:t>
            </a:fld>
            <a:endParaRPr lang="ru-RU"/>
          </a:p>
        </p:txBody>
      </p:sp>
    </p:spTree>
    <p:extLst>
      <p:ext uri="{BB962C8B-B14F-4D97-AF65-F5344CB8AC3E}">
        <p14:creationId xmlns:p14="http://schemas.microsoft.com/office/powerpoint/2010/main" val="347666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8</a:t>
            </a:fld>
            <a:endParaRPr lang="ru-RU"/>
          </a:p>
        </p:txBody>
      </p:sp>
    </p:spTree>
    <p:extLst>
      <p:ext uri="{BB962C8B-B14F-4D97-AF65-F5344CB8AC3E}">
        <p14:creationId xmlns:p14="http://schemas.microsoft.com/office/powerpoint/2010/main" val="32693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9</a:t>
            </a:fld>
            <a:endParaRPr lang="ru-RU"/>
          </a:p>
        </p:txBody>
      </p:sp>
    </p:spTree>
    <p:extLst>
      <p:ext uri="{BB962C8B-B14F-4D97-AF65-F5344CB8AC3E}">
        <p14:creationId xmlns:p14="http://schemas.microsoft.com/office/powerpoint/2010/main" val="283741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8608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161367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375595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355231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1984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34958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pPr/>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26306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pPr/>
              <a:t>11.12.2022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39587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pPr/>
              <a:t>11.12.2022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104918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42884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val="194578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8C42-D383-4585-9C50-A7592E771702}" type="datetime1">
              <a:rPr lang="ru-RU" smtClean="0"/>
              <a:pPr/>
              <a:t>11.12.2022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C8CC-4050-4F61-A76D-F09259CAD69F}" type="slidenum">
              <a:rPr lang="ru-RU" smtClean="0"/>
              <a:pPr/>
              <a:t>‹#›</a:t>
            </a:fld>
            <a:endParaRPr lang="ru-RU"/>
          </a:p>
        </p:txBody>
      </p:sp>
    </p:spTree>
    <p:extLst>
      <p:ext uri="{BB962C8B-B14F-4D97-AF65-F5344CB8AC3E}">
        <p14:creationId xmlns:p14="http://schemas.microsoft.com/office/powerpoint/2010/main" val="20986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136733" y="5689699"/>
            <a:ext cx="11703638" cy="1077218"/>
          </a:xfrm>
          <a:prstGeom prst="rect">
            <a:avLst/>
          </a:prstGeom>
        </p:spPr>
        <p:txBody>
          <a:bodyPr wrap="square" anchor="ctr">
            <a:spAutoFit/>
          </a:bodyP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Проект решения о бюджете </a:t>
            </a:r>
            <a:r>
              <a:rPr lang="ru-RU"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2023 год и плановый период </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4</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5</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годов</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6675"/>
            <a:ext cx="12047092" cy="5684636"/>
          </a:xfrm>
          <a:prstGeom prst="rect">
            <a:avLst/>
          </a:prstGeom>
        </p:spPr>
      </p:pic>
    </p:spTree>
    <p:extLst>
      <p:ext uri="{BB962C8B-B14F-4D97-AF65-F5344CB8AC3E}">
        <p14:creationId xmlns:p14="http://schemas.microsoft.com/office/powerpoint/2010/main" val="184923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p>
        </p:txBody>
      </p:sp>
      <p:graphicFrame>
        <p:nvGraphicFramePr>
          <p:cNvPr id="4" name="Таблица 3"/>
          <p:cNvGraphicFramePr>
            <a:graphicFrameLocks noGrp="1"/>
          </p:cNvGraphicFramePr>
          <p:nvPr>
            <p:extLst>
              <p:ext uri="{D42A27DB-BD31-4B8C-83A1-F6EECF244321}">
                <p14:modId xmlns:p14="http://schemas.microsoft.com/office/powerpoint/2010/main" val="1878029129"/>
              </p:ext>
            </p:extLst>
          </p:nvPr>
        </p:nvGraphicFramePr>
        <p:xfrm>
          <a:off x="256032" y="1481329"/>
          <a:ext cx="11786615" cy="1038289"/>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val="546590706"/>
                    </a:ext>
                  </a:extLst>
                </a:gridCol>
                <a:gridCol w="1104157">
                  <a:extLst>
                    <a:ext uri="{9D8B030D-6E8A-4147-A177-3AD203B41FA5}">
                      <a16:colId xmlns:a16="http://schemas.microsoft.com/office/drawing/2014/main" val="3816377015"/>
                    </a:ext>
                  </a:extLst>
                </a:gridCol>
                <a:gridCol w="965704">
                  <a:extLst>
                    <a:ext uri="{9D8B030D-6E8A-4147-A177-3AD203B41FA5}">
                      <a16:colId xmlns:a16="http://schemas.microsoft.com/office/drawing/2014/main" val="3047166152"/>
                    </a:ext>
                  </a:extLst>
                </a:gridCol>
                <a:gridCol w="929360">
                  <a:extLst>
                    <a:ext uri="{9D8B030D-6E8A-4147-A177-3AD203B41FA5}">
                      <a16:colId xmlns:a16="http://schemas.microsoft.com/office/drawing/2014/main" val="3439647601"/>
                    </a:ext>
                  </a:extLst>
                </a:gridCol>
                <a:gridCol w="965704">
                  <a:extLst>
                    <a:ext uri="{9D8B030D-6E8A-4147-A177-3AD203B41FA5}">
                      <a16:colId xmlns:a16="http://schemas.microsoft.com/office/drawing/2014/main" val="2693681774"/>
                    </a:ext>
                  </a:extLst>
                </a:gridCol>
                <a:gridCol w="962244">
                  <a:extLst>
                    <a:ext uri="{9D8B030D-6E8A-4147-A177-3AD203B41FA5}">
                      <a16:colId xmlns:a16="http://schemas.microsoft.com/office/drawing/2014/main" val="2445342214"/>
                    </a:ext>
                  </a:extLst>
                </a:gridCol>
                <a:gridCol w="965704">
                  <a:extLst>
                    <a:ext uri="{9D8B030D-6E8A-4147-A177-3AD203B41FA5}">
                      <a16:colId xmlns:a16="http://schemas.microsoft.com/office/drawing/2014/main" val="2013188441"/>
                    </a:ext>
                  </a:extLst>
                </a:gridCol>
                <a:gridCol w="962244">
                  <a:extLst>
                    <a:ext uri="{9D8B030D-6E8A-4147-A177-3AD203B41FA5}">
                      <a16:colId xmlns:a16="http://schemas.microsoft.com/office/drawing/2014/main" val="3991079113"/>
                    </a:ext>
                  </a:extLst>
                </a:gridCol>
                <a:gridCol w="965704">
                  <a:extLst>
                    <a:ext uri="{9D8B030D-6E8A-4147-A177-3AD203B41FA5}">
                      <a16:colId xmlns:a16="http://schemas.microsoft.com/office/drawing/2014/main" val="1039804844"/>
                    </a:ext>
                  </a:extLst>
                </a:gridCol>
                <a:gridCol w="918978">
                  <a:extLst>
                    <a:ext uri="{9D8B030D-6E8A-4147-A177-3AD203B41FA5}">
                      <a16:colId xmlns:a16="http://schemas.microsoft.com/office/drawing/2014/main" val="4008566247"/>
                    </a:ext>
                  </a:extLst>
                </a:gridCol>
                <a:gridCol w="965704">
                  <a:extLst>
                    <a:ext uri="{9D8B030D-6E8A-4147-A177-3AD203B41FA5}">
                      <a16:colId xmlns:a16="http://schemas.microsoft.com/office/drawing/2014/main" val="2488905842"/>
                    </a:ext>
                  </a:extLst>
                </a:gridCol>
              </a:tblGrid>
              <a:tr h="942655">
                <a:tc>
                  <a:txBody>
                    <a:bodyPr/>
                    <a:lstStyle/>
                    <a:p>
                      <a:pPr algn="ctr">
                        <a:lnSpc>
                          <a:spcPct val="115000"/>
                        </a:lnSpc>
                        <a:spcAft>
                          <a:spcPts val="0"/>
                        </a:spcAft>
                      </a:pPr>
                      <a:r>
                        <a:rPr lang="ru-RU" sz="1200" dirty="0">
                          <a:effectLst/>
                        </a:rPr>
                        <a:t>Показатели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Отчетный 2021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2021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Плановые значения в текущем 2022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2022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2023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2023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2024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2024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2025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2025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50645902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32038674"/>
              </p:ext>
            </p:extLst>
          </p:nvPr>
        </p:nvGraphicFramePr>
        <p:xfrm>
          <a:off x="256036" y="2532891"/>
          <a:ext cx="11786611" cy="1463038"/>
        </p:xfrm>
        <a:graphic>
          <a:graphicData uri="http://schemas.openxmlformats.org/drawingml/2006/table">
            <a:tbl>
              <a:tblPr firstRow="1" firstCol="1" bandRow="1">
                <a:tableStyleId>{5C22544A-7EE6-4342-B048-85BDC9FD1C3A}</a:tableStyleId>
              </a:tblPr>
              <a:tblGrid>
                <a:gridCol w="2081111">
                  <a:extLst>
                    <a:ext uri="{9D8B030D-6E8A-4147-A177-3AD203B41FA5}">
                      <a16:colId xmlns:a16="http://schemas.microsoft.com/office/drawing/2014/main" val="2019355413"/>
                    </a:ext>
                  </a:extLst>
                </a:gridCol>
                <a:gridCol w="1104157">
                  <a:extLst>
                    <a:ext uri="{9D8B030D-6E8A-4147-A177-3AD203B41FA5}">
                      <a16:colId xmlns:a16="http://schemas.microsoft.com/office/drawing/2014/main" val="4235389559"/>
                    </a:ext>
                  </a:extLst>
                </a:gridCol>
                <a:gridCol w="965704">
                  <a:extLst>
                    <a:ext uri="{9D8B030D-6E8A-4147-A177-3AD203B41FA5}">
                      <a16:colId xmlns:a16="http://schemas.microsoft.com/office/drawing/2014/main" val="3965794469"/>
                    </a:ext>
                  </a:extLst>
                </a:gridCol>
                <a:gridCol w="929360">
                  <a:extLst>
                    <a:ext uri="{9D8B030D-6E8A-4147-A177-3AD203B41FA5}">
                      <a16:colId xmlns:a16="http://schemas.microsoft.com/office/drawing/2014/main" val="487344225"/>
                    </a:ext>
                  </a:extLst>
                </a:gridCol>
                <a:gridCol w="965704">
                  <a:extLst>
                    <a:ext uri="{9D8B030D-6E8A-4147-A177-3AD203B41FA5}">
                      <a16:colId xmlns:a16="http://schemas.microsoft.com/office/drawing/2014/main" val="4235045995"/>
                    </a:ext>
                  </a:extLst>
                </a:gridCol>
                <a:gridCol w="962243">
                  <a:extLst>
                    <a:ext uri="{9D8B030D-6E8A-4147-A177-3AD203B41FA5}">
                      <a16:colId xmlns:a16="http://schemas.microsoft.com/office/drawing/2014/main" val="1842182292"/>
                    </a:ext>
                  </a:extLst>
                </a:gridCol>
                <a:gridCol w="965704">
                  <a:extLst>
                    <a:ext uri="{9D8B030D-6E8A-4147-A177-3AD203B41FA5}">
                      <a16:colId xmlns:a16="http://schemas.microsoft.com/office/drawing/2014/main" val="521901635"/>
                    </a:ext>
                  </a:extLst>
                </a:gridCol>
                <a:gridCol w="962243">
                  <a:extLst>
                    <a:ext uri="{9D8B030D-6E8A-4147-A177-3AD203B41FA5}">
                      <a16:colId xmlns:a16="http://schemas.microsoft.com/office/drawing/2014/main" val="2447108980"/>
                    </a:ext>
                  </a:extLst>
                </a:gridCol>
                <a:gridCol w="965704">
                  <a:extLst>
                    <a:ext uri="{9D8B030D-6E8A-4147-A177-3AD203B41FA5}">
                      <a16:colId xmlns:a16="http://schemas.microsoft.com/office/drawing/2014/main" val="1416351750"/>
                    </a:ext>
                  </a:extLst>
                </a:gridCol>
                <a:gridCol w="918977">
                  <a:extLst>
                    <a:ext uri="{9D8B030D-6E8A-4147-A177-3AD203B41FA5}">
                      <a16:colId xmlns:a16="http://schemas.microsoft.com/office/drawing/2014/main" val="2798424043"/>
                    </a:ext>
                  </a:extLst>
                </a:gridCol>
                <a:gridCol w="965704">
                  <a:extLst>
                    <a:ext uri="{9D8B030D-6E8A-4147-A177-3AD203B41FA5}">
                      <a16:colId xmlns:a16="http://schemas.microsoft.com/office/drawing/2014/main" val="2832331202"/>
                    </a:ext>
                  </a:extLst>
                </a:gridCol>
              </a:tblGrid>
              <a:tr h="627016">
                <a:tc>
                  <a:txBody>
                    <a:bodyPr/>
                    <a:lstStyle/>
                    <a:p>
                      <a:pPr algn="ctr">
                        <a:lnSpc>
                          <a:spcPct val="115000"/>
                        </a:lnSpc>
                        <a:spcAft>
                          <a:spcPts val="0"/>
                        </a:spcAft>
                      </a:pPr>
                      <a:r>
                        <a:rPr lang="ru-RU" sz="1100">
                          <a:effectLst/>
                        </a:rPr>
                        <a:t>ДОХОДЫ ОТ ПРОДАЖИ МАТЕРИАЛЬНЫХ И НЕМАТЕРИАЛЬНЫХ АКТИВОВ</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7 916,45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42,81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13 442,00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69,04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14 700,00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70,03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15 200,00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70,73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16 600,00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72,52</a:t>
                      </a:r>
                    </a:p>
                  </a:txBody>
                  <a:tcPr marL="9525" marR="9525" marT="9525" marB="0" anchor="ctr"/>
                </a:tc>
                <a:extLst>
                  <a:ext uri="{0D108BD9-81ED-4DB2-BD59-A6C34878D82A}">
                    <a16:rowId xmlns:a16="http://schemas.microsoft.com/office/drawing/2014/main" val="4231544564"/>
                  </a:ext>
                </a:extLst>
              </a:tr>
              <a:tr h="418011">
                <a:tc>
                  <a:txBody>
                    <a:bodyPr/>
                    <a:lstStyle/>
                    <a:p>
                      <a:pPr algn="ctr">
                        <a:lnSpc>
                          <a:spcPct val="115000"/>
                        </a:lnSpc>
                        <a:spcAft>
                          <a:spcPts val="0"/>
                        </a:spcAft>
                      </a:pPr>
                      <a:r>
                        <a:rPr lang="ru-RU" sz="1100">
                          <a:effectLst/>
                        </a:rPr>
                        <a:t>ШТРАФЫ, САНКЦИИ, ВОЗМЕЩЕНИЕ УЩЕРБА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49,30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0,27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868958845"/>
                  </a:ext>
                </a:extLst>
              </a:tr>
              <a:tr h="418011">
                <a:tc>
                  <a:txBody>
                    <a:bodyPr/>
                    <a:lstStyle/>
                    <a:p>
                      <a:pPr algn="ctr">
                        <a:lnSpc>
                          <a:spcPct val="115000"/>
                        </a:lnSpc>
                        <a:spcAft>
                          <a:spcPts val="0"/>
                        </a:spcAft>
                      </a:pPr>
                      <a:r>
                        <a:rPr lang="ru-RU" sz="1100" dirty="0">
                          <a:effectLst/>
                        </a:rPr>
                        <a:t>ПРОЧИЕ НЕНАЛОГОВЫЕ ДОХОДЫ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-6,31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-0,03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89844429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180091068"/>
              </p:ext>
            </p:extLst>
          </p:nvPr>
        </p:nvGraphicFramePr>
        <p:xfrm>
          <a:off x="256036" y="3995928"/>
          <a:ext cx="11786614" cy="2644060"/>
        </p:xfrm>
        <a:graphic>
          <a:graphicData uri="http://schemas.openxmlformats.org/drawingml/2006/table">
            <a:tbl>
              <a:tblPr firstRow="1" firstCol="1" bandRow="1">
                <a:tableStyleId>{5C22544A-7EE6-4342-B048-85BDC9FD1C3A}</a:tableStyleId>
              </a:tblPr>
              <a:tblGrid>
                <a:gridCol w="2081111">
                  <a:extLst>
                    <a:ext uri="{9D8B030D-6E8A-4147-A177-3AD203B41FA5}">
                      <a16:colId xmlns:a16="http://schemas.microsoft.com/office/drawing/2014/main" val="1140066780"/>
                    </a:ext>
                  </a:extLst>
                </a:gridCol>
                <a:gridCol w="1104157">
                  <a:extLst>
                    <a:ext uri="{9D8B030D-6E8A-4147-A177-3AD203B41FA5}">
                      <a16:colId xmlns:a16="http://schemas.microsoft.com/office/drawing/2014/main" val="3891920892"/>
                    </a:ext>
                  </a:extLst>
                </a:gridCol>
                <a:gridCol w="965705">
                  <a:extLst>
                    <a:ext uri="{9D8B030D-6E8A-4147-A177-3AD203B41FA5}">
                      <a16:colId xmlns:a16="http://schemas.microsoft.com/office/drawing/2014/main" val="744900525"/>
                    </a:ext>
                  </a:extLst>
                </a:gridCol>
                <a:gridCol w="929361">
                  <a:extLst>
                    <a:ext uri="{9D8B030D-6E8A-4147-A177-3AD203B41FA5}">
                      <a16:colId xmlns:a16="http://schemas.microsoft.com/office/drawing/2014/main" val="1291549134"/>
                    </a:ext>
                  </a:extLst>
                </a:gridCol>
                <a:gridCol w="965705">
                  <a:extLst>
                    <a:ext uri="{9D8B030D-6E8A-4147-A177-3AD203B41FA5}">
                      <a16:colId xmlns:a16="http://schemas.microsoft.com/office/drawing/2014/main" val="2330348078"/>
                    </a:ext>
                  </a:extLst>
                </a:gridCol>
                <a:gridCol w="962242">
                  <a:extLst>
                    <a:ext uri="{9D8B030D-6E8A-4147-A177-3AD203B41FA5}">
                      <a16:colId xmlns:a16="http://schemas.microsoft.com/office/drawing/2014/main" val="377139739"/>
                    </a:ext>
                  </a:extLst>
                </a:gridCol>
                <a:gridCol w="965705">
                  <a:extLst>
                    <a:ext uri="{9D8B030D-6E8A-4147-A177-3AD203B41FA5}">
                      <a16:colId xmlns:a16="http://schemas.microsoft.com/office/drawing/2014/main" val="4263846306"/>
                    </a:ext>
                  </a:extLst>
                </a:gridCol>
                <a:gridCol w="962242">
                  <a:extLst>
                    <a:ext uri="{9D8B030D-6E8A-4147-A177-3AD203B41FA5}">
                      <a16:colId xmlns:a16="http://schemas.microsoft.com/office/drawing/2014/main" val="3367860655"/>
                    </a:ext>
                  </a:extLst>
                </a:gridCol>
                <a:gridCol w="965705">
                  <a:extLst>
                    <a:ext uri="{9D8B030D-6E8A-4147-A177-3AD203B41FA5}">
                      <a16:colId xmlns:a16="http://schemas.microsoft.com/office/drawing/2014/main" val="3615513953"/>
                    </a:ext>
                  </a:extLst>
                </a:gridCol>
                <a:gridCol w="918976">
                  <a:extLst>
                    <a:ext uri="{9D8B030D-6E8A-4147-A177-3AD203B41FA5}">
                      <a16:colId xmlns:a16="http://schemas.microsoft.com/office/drawing/2014/main" val="2714691887"/>
                    </a:ext>
                  </a:extLst>
                </a:gridCol>
                <a:gridCol w="965705">
                  <a:extLst>
                    <a:ext uri="{9D8B030D-6E8A-4147-A177-3AD203B41FA5}">
                      <a16:colId xmlns:a16="http://schemas.microsoft.com/office/drawing/2014/main" val="4070131311"/>
                    </a:ext>
                  </a:extLst>
                </a:gridCol>
              </a:tblGrid>
              <a:tr h="478813">
                <a:tc>
                  <a:txBody>
                    <a:bodyPr/>
                    <a:lstStyle/>
                    <a:p>
                      <a:pPr algn="ctr">
                        <a:lnSpc>
                          <a:spcPct val="115000"/>
                        </a:lnSpc>
                        <a:spcAft>
                          <a:spcPts val="0"/>
                        </a:spcAft>
                      </a:pPr>
                      <a:r>
                        <a:rPr lang="ru-RU" sz="1400">
                          <a:effectLst/>
                        </a:rPr>
                        <a:t>безвозмездные, в том числе</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ru-RU" sz="1200" b="1" i="0" u="none" strike="noStrike">
                          <a:solidFill>
                            <a:srgbClr val="000000"/>
                          </a:solidFill>
                          <a:effectLst/>
                          <a:latin typeface="Times New Roman" panose="02020603050405020304" pitchFamily="18" charset="0"/>
                        </a:rPr>
                        <a:t>41 721,24</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54,30</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70 276,81</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65,99</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22 510,92</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35,99</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24 319,02</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38,53</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18 536,22</a:t>
                      </a:r>
                    </a:p>
                  </a:txBody>
                  <a:tcPr marL="9525" marR="9525" marT="9525" marB="0" anchor="ctr"/>
                </a:tc>
                <a:tc>
                  <a:txBody>
                    <a:bodyPr/>
                    <a:lstStyle/>
                    <a:p>
                      <a:pPr algn="ctr" fontAlgn="ctr"/>
                      <a:r>
                        <a:rPr lang="ru-RU" sz="1200" b="1" i="0" u="none" strike="noStrike">
                          <a:solidFill>
                            <a:srgbClr val="000000"/>
                          </a:solidFill>
                          <a:effectLst/>
                          <a:latin typeface="Calibri" panose="020F0502020204030204" pitchFamily="34" charset="0"/>
                        </a:rPr>
                        <a:t>31,45</a:t>
                      </a:r>
                    </a:p>
                  </a:txBody>
                  <a:tcPr marL="9525" marR="9525" marT="9525" marB="0" anchor="ctr"/>
                </a:tc>
                <a:extLst>
                  <a:ext uri="{0D108BD9-81ED-4DB2-BD59-A6C34878D82A}">
                    <a16:rowId xmlns:a16="http://schemas.microsoft.com/office/drawing/2014/main" val="414561626"/>
                  </a:ext>
                </a:extLst>
              </a:tr>
              <a:tr h="957626">
                <a:tc>
                  <a:txBody>
                    <a:bodyPr/>
                    <a:lstStyle/>
                    <a:p>
                      <a:pPr algn="ctr">
                        <a:lnSpc>
                          <a:spcPct val="115000"/>
                        </a:lnSpc>
                        <a:spcAft>
                          <a:spcPts val="0"/>
                        </a:spcAft>
                      </a:pPr>
                      <a:r>
                        <a:rPr lang="ru-RU" sz="1400">
                          <a:effectLst/>
                        </a:rPr>
                        <a:t>дотация на выравнивание бюджетной обеспеченности</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ru-RU" sz="1200" b="0" i="0" u="none" strike="noStrike">
                          <a:solidFill>
                            <a:srgbClr val="000000"/>
                          </a:solidFill>
                          <a:effectLst/>
                          <a:latin typeface="Times New Roman" panose="02020603050405020304" pitchFamily="18" charset="0"/>
                        </a:rPr>
                        <a:t>14 423,10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34,57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14 124,90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20,10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15 573,20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69,18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16 270,20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66,90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16 938,60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91,38</a:t>
                      </a:r>
                    </a:p>
                  </a:txBody>
                  <a:tcPr marL="9525" marR="9525" marT="9525" marB="0" anchor="ctr"/>
                </a:tc>
                <a:extLst>
                  <a:ext uri="{0D108BD9-81ED-4DB2-BD59-A6C34878D82A}">
                    <a16:rowId xmlns:a16="http://schemas.microsoft.com/office/drawing/2014/main" val="756001415"/>
                  </a:ext>
                </a:extLst>
              </a:tr>
              <a:tr h="718220">
                <a:tc>
                  <a:txBody>
                    <a:bodyPr/>
                    <a:lstStyle/>
                    <a:p>
                      <a:pPr algn="ctr">
                        <a:lnSpc>
                          <a:spcPct val="115000"/>
                        </a:lnSpc>
                        <a:spcAft>
                          <a:spcPts val="0"/>
                        </a:spcAft>
                      </a:pPr>
                      <a:r>
                        <a:rPr lang="ru-RU" sz="1400">
                          <a:effectLst/>
                        </a:rPr>
                        <a:t>целевые межбюджетные трансферты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ru-RU" sz="1200" b="0" i="0" u="none" strike="noStrike">
                          <a:solidFill>
                            <a:srgbClr val="000000"/>
                          </a:solidFill>
                          <a:effectLst/>
                          <a:latin typeface="Times New Roman" panose="02020603050405020304" pitchFamily="18" charset="0"/>
                        </a:rPr>
                        <a:t>27 153,14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65,08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55 551,91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79,05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6 937,72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30,82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8 048,82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33,10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1 597,62</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8,62</a:t>
                      </a:r>
                    </a:p>
                  </a:txBody>
                  <a:tcPr marL="9525" marR="9525" marT="9525" marB="0" anchor="ctr"/>
                </a:tc>
                <a:extLst>
                  <a:ext uri="{0D108BD9-81ED-4DB2-BD59-A6C34878D82A}">
                    <a16:rowId xmlns:a16="http://schemas.microsoft.com/office/drawing/2014/main" val="3718554909"/>
                  </a:ext>
                </a:extLst>
              </a:tr>
              <a:tr h="478813">
                <a:tc>
                  <a:txBody>
                    <a:bodyPr/>
                    <a:lstStyle/>
                    <a:p>
                      <a:pPr algn="ctr">
                        <a:lnSpc>
                          <a:spcPct val="115000"/>
                        </a:lnSpc>
                        <a:spcAft>
                          <a:spcPts val="0"/>
                        </a:spcAft>
                      </a:pPr>
                      <a:r>
                        <a:rPr lang="ru-RU" sz="1400">
                          <a:effectLst/>
                        </a:rPr>
                        <a:t>прочие безвозмездные поступления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fontAlgn="b"/>
                      <a:r>
                        <a:rPr lang="ru-RU" sz="1200" b="0" i="0" u="none" strike="noStrike">
                          <a:solidFill>
                            <a:srgbClr val="000000"/>
                          </a:solidFill>
                          <a:effectLst/>
                          <a:latin typeface="Times New Roman" panose="02020603050405020304" pitchFamily="18" charset="0"/>
                        </a:rPr>
                        <a:t>145,00</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0,35</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600,00</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0,85</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ctr" fontAlgn="b"/>
                      <a:r>
                        <a:rPr lang="ru-RU" sz="12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ctr" fontAlgn="b"/>
                      <a:r>
                        <a:rPr lang="ru-RU" sz="1200" b="0" i="0" u="none" strike="noStrike" dirty="0">
                          <a:solidFill>
                            <a:srgbClr val="000000"/>
                          </a:solidFill>
                          <a:effectLst/>
                          <a:latin typeface="Times New Roman" panose="02020603050405020304" pitchFamily="18" charset="0"/>
                        </a:rPr>
                        <a:t> </a:t>
                      </a:r>
                    </a:p>
                  </a:txBody>
                  <a:tcPr marL="9525" marR="9525" marT="9525" marB="0" anchor="b"/>
                </a:tc>
                <a:extLst>
                  <a:ext uri="{0D108BD9-81ED-4DB2-BD59-A6C34878D82A}">
                    <a16:rowId xmlns:a16="http://schemas.microsoft.com/office/drawing/2014/main" val="1348578388"/>
                  </a:ext>
                </a:extLst>
              </a:tr>
            </a:tbl>
          </a:graphicData>
        </a:graphic>
      </p:graphicFrame>
    </p:spTree>
    <p:extLst>
      <p:ext uri="{BB962C8B-B14F-4D97-AF65-F5344CB8AC3E}">
        <p14:creationId xmlns:p14="http://schemas.microsoft.com/office/powerpoint/2010/main" val="336291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a:t>
            </a:r>
          </a:p>
        </p:txBody>
      </p:sp>
      <p:sp>
        <p:nvSpPr>
          <p:cNvPr id="6" name="Заголовок 5"/>
          <p:cNvSpPr>
            <a:spLocks noGrp="1"/>
          </p:cNvSpPr>
          <p:nvPr>
            <p:ph type="title"/>
          </p:nvPr>
        </p:nvSpPr>
        <p:spPr>
          <a:xfrm rot="10800000" flipH="1" flipV="1">
            <a:off x="1591056" y="91440"/>
            <a:ext cx="8814816" cy="918210"/>
          </a:xfrm>
        </p:spPr>
        <p:txBody>
          <a:bodyPr>
            <a:normAutofit/>
          </a:bodyPr>
          <a:lstStyle/>
          <a:p>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БЮДЖЕТ ДЛЯ ГРАЖДАН </a:t>
            </a:r>
            <a:endParaRPr lang="ru-RU" dirty="0"/>
          </a:p>
        </p:txBody>
      </p:sp>
      <p:sp>
        <p:nvSpPr>
          <p:cNvPr id="7" name="Заголовок 5"/>
          <p:cNvSpPr txBox="1">
            <a:spLocks/>
          </p:cNvSpPr>
          <p:nvPr/>
        </p:nvSpPr>
        <p:spPr>
          <a:xfrm rot="10800000" flipH="1" flipV="1">
            <a:off x="540639" y="5681663"/>
            <a:ext cx="10915650" cy="9182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ru-RU"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Прогнозируемые поступления доходов в бюджет </a:t>
            </a:r>
            <a:r>
              <a:rPr lang="ru-RU" sz="4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Дружногорского</a:t>
            </a:r>
            <a:r>
              <a:rPr lang="ru-RU"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городского поселения на 2023 год</a:t>
            </a:r>
            <a:endParaRPr lang="ru-RU" sz="4000" dirty="0"/>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249" y="1454460"/>
            <a:ext cx="2582429" cy="272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0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graphicFrame>
        <p:nvGraphicFramePr>
          <p:cNvPr id="2" name="Таблица 1"/>
          <p:cNvGraphicFramePr>
            <a:graphicFrameLocks noGrp="1"/>
          </p:cNvGraphicFramePr>
          <p:nvPr/>
        </p:nvGraphicFramePr>
        <p:xfrm>
          <a:off x="838200" y="1825625"/>
          <a:ext cx="10904220" cy="4737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3645342398"/>
                    </a:ext>
                  </a:extLst>
                </a:gridCol>
                <a:gridCol w="3177540">
                  <a:extLst>
                    <a:ext uri="{9D8B030D-6E8A-4147-A177-3AD203B41FA5}">
                      <a16:colId xmlns:a16="http://schemas.microsoft.com/office/drawing/2014/main" val="4075643040"/>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2023год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536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40 036,00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315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19 046,00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528189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3 246,00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42244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3 246,00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83315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59336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45947"/>
                  </a:ext>
                </a:extLst>
              </a:tr>
            </a:tbl>
          </a:graphicData>
        </a:graphic>
      </p:graphicFrame>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11889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13</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864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807132336"/>
                    </a:ext>
                  </a:extLst>
                </a:gridCol>
                <a:gridCol w="3177540">
                  <a:extLst>
                    <a:ext uri="{9D8B030D-6E8A-4147-A177-3AD203B41FA5}">
                      <a16:colId xmlns:a16="http://schemas.microsoft.com/office/drawing/2014/main" val="1415168704"/>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21921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5424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353365"/>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236202"/>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12 900,00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788376"/>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044816"/>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05112"/>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a:t>
                      </a:r>
                      <a:r>
                        <a:rPr lang="ru-RU" sz="1600" b="0" i="0" u="none" strike="noStrike" baseline="0" dirty="0">
                          <a:effectLst/>
                          <a:latin typeface="Times New Roman" panose="02020603050405020304" pitchFamily="18" charset="0"/>
                        </a:rPr>
                        <a:t> 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050898"/>
                  </a:ext>
                </a:extLst>
              </a:tr>
            </a:tbl>
          </a:graphicData>
        </a:graphic>
      </p:graphicFrame>
    </p:spTree>
    <p:extLst>
      <p:ext uri="{BB962C8B-B14F-4D97-AF65-F5344CB8AC3E}">
        <p14:creationId xmlns:p14="http://schemas.microsoft.com/office/powerpoint/2010/main" val="196444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nvGraphicFramePr>
        <p:xfrm>
          <a:off x="838200" y="1825625"/>
          <a:ext cx="10904220" cy="474662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2900517728"/>
                    </a:ext>
                  </a:extLst>
                </a:gridCol>
                <a:gridCol w="3177540">
                  <a:extLst>
                    <a:ext uri="{9D8B030D-6E8A-4147-A177-3AD203B41FA5}">
                      <a16:colId xmlns:a16="http://schemas.microsoft.com/office/drawing/2014/main" val="3529228576"/>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311185"/>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a:t>
                      </a:r>
                      <a:r>
                        <a:rPr lang="ru-RU" sz="1600" b="0" i="0" u="none" strike="noStrike" baseline="0" dirty="0">
                          <a:effectLst/>
                          <a:latin typeface="Times New Roman" panose="02020603050405020304" pitchFamily="18" charset="0"/>
                        </a:rPr>
                        <a:t> 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11254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20</a:t>
                      </a:r>
                      <a:r>
                        <a:rPr lang="ru-RU" sz="1600" b="0" i="0" u="none" strike="noStrike" baseline="0" dirty="0">
                          <a:effectLst/>
                          <a:latin typeface="Times New Roman" panose="02020603050405020304" pitchFamily="18" charset="0"/>
                        </a:rPr>
                        <a:t> 990,00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291016"/>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4 840,00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599717"/>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530642"/>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211111"/>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739369"/>
                  </a:ext>
                </a:extLst>
              </a:tr>
            </a:tbl>
          </a:graphicData>
        </a:graphic>
      </p:graphicFrame>
    </p:spTree>
    <p:extLst>
      <p:ext uri="{BB962C8B-B14F-4D97-AF65-F5344CB8AC3E}">
        <p14:creationId xmlns:p14="http://schemas.microsoft.com/office/powerpoint/2010/main" val="422316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565139"/>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2628953622"/>
                    </a:ext>
                  </a:extLst>
                </a:gridCol>
                <a:gridCol w="3177540">
                  <a:extLst>
                    <a:ext uri="{9D8B030D-6E8A-4147-A177-3AD203B41FA5}">
                      <a16:colId xmlns:a16="http://schemas.microsoft.com/office/drawing/2014/main" val="376484522"/>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013863"/>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03345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cs typeface="Times New Roman" panose="02020603050405020304" pitchFamily="18" charset="0"/>
                        </a:rPr>
                        <a:t>1 450,00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45194"/>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081880"/>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3000,00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49299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14 700,00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06983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14 700,00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418029"/>
                  </a:ext>
                </a:extLst>
              </a:tr>
              <a:tr h="675764">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14 700,00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893891"/>
                  </a:ext>
                </a:extLst>
              </a:tr>
              <a:tr h="370840">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22 510,92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66885"/>
                  </a:ext>
                </a:extLst>
              </a:tr>
            </a:tbl>
          </a:graphicData>
        </a:graphic>
      </p:graphicFrame>
    </p:spTree>
    <p:extLst>
      <p:ext uri="{BB962C8B-B14F-4D97-AF65-F5344CB8AC3E}">
        <p14:creationId xmlns:p14="http://schemas.microsoft.com/office/powerpoint/2010/main" val="59396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050326567"/>
              </p:ext>
            </p:extLst>
          </p:nvPr>
        </p:nvGraphicFramePr>
        <p:xfrm>
          <a:off x="838200" y="1352549"/>
          <a:ext cx="10904220" cy="4766061"/>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659497474"/>
                    </a:ext>
                  </a:extLst>
                </a:gridCol>
                <a:gridCol w="3177540">
                  <a:extLst>
                    <a:ext uri="{9D8B030D-6E8A-4147-A177-3AD203B41FA5}">
                      <a16:colId xmlns:a16="http://schemas.microsoft.com/office/drawing/2014/main" val="2429215496"/>
                    </a:ext>
                  </a:extLst>
                </a:gridCol>
              </a:tblGrid>
              <a:tr h="939383">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2023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480892"/>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22 510,92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54078"/>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15 573,20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481158"/>
                  </a:ext>
                </a:extLst>
              </a:tr>
              <a:tr h="510789">
                <a:tc>
                  <a:txBody>
                    <a:bodyPr/>
                    <a:lstStyle/>
                    <a:p>
                      <a:pPr algn="ctr" fontAlgn="b"/>
                      <a:r>
                        <a:rPr lang="ru-RU" sz="1600" b="1" i="0" u="none" strike="noStrike">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6 634,60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76977"/>
                  </a:ext>
                </a:extLst>
              </a:tr>
              <a:tr h="380972">
                <a:tc>
                  <a:txBody>
                    <a:bodyPr/>
                    <a:lstStyle/>
                    <a:p>
                      <a:pPr algn="ctr" fontAlgn="ctr"/>
                      <a:r>
                        <a:rPr lang="ru-RU" sz="1600" b="0" i="0" u="none" strike="noStrike" dirty="0">
                          <a:effectLst/>
                          <a:latin typeface="Times New Roman" panose="02020603050405020304" pitchFamily="18" charset="0"/>
                        </a:rPr>
                        <a:t>Прочие субсидии бюджетам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6 634,60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557420"/>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303,12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802329"/>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Субвенции бюджетам городских поселений на осуществление первичного воинского учета на территориях, где отсутствуют военные комиссариаты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299,60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535981"/>
                  </a:ext>
                </a:extLst>
              </a:tr>
              <a:tr h="510789">
                <a:tc>
                  <a:txBody>
                    <a:bodyPr/>
                    <a:lstStyle/>
                    <a:p>
                      <a:pPr algn="ctr" fontAlgn="b"/>
                      <a:r>
                        <a:rPr lang="ru-RU" sz="1600" b="0" i="0" u="none" strike="noStrike" dirty="0">
                          <a:effectLst/>
                          <a:latin typeface="Arial Narrow" panose="020B0606020202030204" pitchFamily="34" charset="0"/>
                        </a:rPr>
                        <a:t>Субвенции бюджетам городских поселений на выполнение передаваемых полномочий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872223"/>
                  </a:ext>
                </a:extLst>
              </a:tr>
              <a:tr h="380972">
                <a:tc>
                  <a:txBody>
                    <a:bodyPr/>
                    <a:lstStyle/>
                    <a:p>
                      <a:pPr algn="ctr" fontAlgn="b"/>
                      <a:r>
                        <a:rPr lang="ru-RU" sz="16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62</a:t>
                      </a:r>
                      <a:r>
                        <a:rPr lang="ru-RU" sz="1600" b="1" i="0" u="none" strike="noStrike" baseline="0" dirty="0">
                          <a:effectLst/>
                          <a:latin typeface="Times New Roman" panose="02020603050405020304" pitchFamily="18" charset="0"/>
                        </a:rPr>
                        <a:t> 546,92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514595"/>
                  </a:ext>
                </a:extLst>
              </a:tr>
            </a:tbl>
          </a:graphicData>
        </a:graphic>
      </p:graphicFrame>
    </p:spTree>
    <p:extLst>
      <p:ext uri="{BB962C8B-B14F-4D97-AF65-F5344CB8AC3E}">
        <p14:creationId xmlns:p14="http://schemas.microsoft.com/office/powerpoint/2010/main" val="288568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БЮДЖЕТ</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17</a:t>
            </a:r>
          </a:p>
        </p:txBody>
      </p:sp>
      <p:graphicFrame>
        <p:nvGraphicFramePr>
          <p:cNvPr id="6" name="Диаграмма 5"/>
          <p:cNvGraphicFramePr/>
          <p:nvPr>
            <p:extLst>
              <p:ext uri="{D42A27DB-BD31-4B8C-83A1-F6EECF244321}">
                <p14:modId xmlns:p14="http://schemas.microsoft.com/office/powerpoint/2010/main" val="2878182708"/>
              </p:ext>
            </p:extLst>
          </p:nvPr>
        </p:nvGraphicFramePr>
        <p:xfrm>
          <a:off x="653415" y="723331"/>
          <a:ext cx="10872470" cy="60093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112552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1" y="0"/>
            <a:ext cx="9201150" cy="723331"/>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Доходная часть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ГП на 2023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a:t>
            </a:r>
          </a:p>
        </p:txBody>
      </p:sp>
      <p:graphicFrame>
        <p:nvGraphicFramePr>
          <p:cNvPr id="6" name="Диаграмма 5"/>
          <p:cNvGraphicFramePr/>
          <p:nvPr>
            <p:extLst>
              <p:ext uri="{D42A27DB-BD31-4B8C-83A1-F6EECF244321}">
                <p14:modId xmlns:p14="http://schemas.microsoft.com/office/powerpoint/2010/main" val="3296057325"/>
              </p:ext>
            </p:extLst>
          </p:nvPr>
        </p:nvGraphicFramePr>
        <p:xfrm>
          <a:off x="152400" y="719666"/>
          <a:ext cx="11780520" cy="587925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24491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723331"/>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Собственные доходы бюджета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ГП  на 2023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a:t>
            </a:r>
          </a:p>
        </p:txBody>
      </p:sp>
      <p:graphicFrame>
        <p:nvGraphicFramePr>
          <p:cNvPr id="6" name="Диаграмма 5"/>
          <p:cNvGraphicFramePr/>
          <p:nvPr>
            <p:extLst>
              <p:ext uri="{D42A27DB-BD31-4B8C-83A1-F6EECF244321}">
                <p14:modId xmlns:p14="http://schemas.microsoft.com/office/powerpoint/2010/main" val="369666778"/>
              </p:ext>
            </p:extLst>
          </p:nvPr>
        </p:nvGraphicFramePr>
        <p:xfrm>
          <a:off x="447333" y="723331"/>
          <a:ext cx="11299190" cy="59097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61325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6572250"/>
          </a:xfrm>
        </p:spPr>
        <p:txBody>
          <a:bodyPr>
            <a:normAutofit/>
          </a:bodyPr>
          <a:lstStyle/>
          <a:p>
            <a:pPr algn="ctr"/>
            <a:r>
              <a:rPr lang="ru-RU" sz="3200" dirty="0" err="1">
                <a:latin typeface="Times New Roman" panose="02020603050405020304" pitchFamily="18" charset="0"/>
                <a:cs typeface="Times New Roman" panose="02020603050405020304" pitchFamily="18" charset="0"/>
              </a:rPr>
              <a:t>Дружногорское</a:t>
            </a:r>
            <a:r>
              <a:rPr lang="ru-RU" sz="3200" dirty="0">
                <a:latin typeface="Times New Roman" panose="02020603050405020304" pitchFamily="18" charset="0"/>
                <a:cs typeface="Times New Roman" panose="02020603050405020304" pitchFamily="18" charset="0"/>
              </a:rPr>
              <a:t> городское поселение</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Гатчинского муниципального района</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Ленинградской области</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Административно-территориальное устройство</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1800" dirty="0"/>
              <a:t>Поселение граничит на севере – с Сиверским городским поселением, на востоке – с </a:t>
            </a:r>
            <a:r>
              <a:rPr lang="ru-RU" sz="1800" dirty="0" err="1"/>
              <a:t>Вырицким</a:t>
            </a:r>
            <a:r>
              <a:rPr lang="ru-RU" sz="1800" dirty="0"/>
              <a:t> городским поселением, на западе – с Рождественским сельским поселением, на юге – с </a:t>
            </a:r>
            <a:r>
              <a:rPr lang="ru-RU" sz="1800" dirty="0" err="1"/>
              <a:t>Лужским</a:t>
            </a:r>
            <a:r>
              <a:rPr lang="ru-RU" sz="1800" dirty="0"/>
              <a:t> муниципальным районом Ленобласти.</a:t>
            </a:r>
            <a:br>
              <a:rPr lang="ru-RU" sz="1800" dirty="0"/>
            </a:br>
            <a:r>
              <a:rPr lang="ru-RU" sz="1800" dirty="0"/>
              <a:t>В состав </a:t>
            </a:r>
            <a:r>
              <a:rPr lang="ru-RU" sz="1800" dirty="0" err="1"/>
              <a:t>Дружногорского</a:t>
            </a:r>
            <a:r>
              <a:rPr lang="ru-RU" sz="1800" dirty="0"/>
              <a:t>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a:t>
            </a:r>
            <a:r>
              <a:rPr lang="ru-RU" sz="1800" dirty="0" err="1"/>
              <a:t>гп</a:t>
            </a:r>
            <a:r>
              <a:rPr lang="ru-RU" sz="1800" dirty="0"/>
              <a:t>. Дружная Горка.</a:t>
            </a:r>
            <a:br>
              <a:rPr lang="ru-RU" sz="1800" dirty="0"/>
            </a:br>
            <a:r>
              <a:rPr lang="ru-RU" sz="1800" dirty="0"/>
              <a:t>В состав </a:t>
            </a:r>
            <a:r>
              <a:rPr lang="ru-RU" sz="1800" dirty="0" err="1"/>
              <a:t>Дружногорского</a:t>
            </a:r>
            <a:r>
              <a:rPr lang="ru-RU" sz="1800" dirty="0"/>
              <a:t> городского поселения входят следующие населенные пункты:</a:t>
            </a:r>
            <a:br>
              <a:rPr lang="ru-RU" sz="1800" dirty="0"/>
            </a:br>
            <a:r>
              <a:rPr lang="ru-RU" sz="1800" dirty="0"/>
              <a:t>городской поселок Дружная Горка, деревня Заозерье, деревня Зайцево, деревня </a:t>
            </a:r>
            <a:r>
              <a:rPr lang="ru-RU" sz="1800" dirty="0" err="1"/>
              <a:t>Изора</a:t>
            </a:r>
            <a:r>
              <a:rPr lang="ru-RU" sz="1800" dirty="0"/>
              <a:t>, деревня </a:t>
            </a:r>
            <a:r>
              <a:rPr lang="ru-RU" sz="1800" dirty="0" err="1"/>
              <a:t>Кургино</a:t>
            </a:r>
            <a:r>
              <a:rPr lang="ru-RU" sz="1800" dirty="0"/>
              <a:t>, деревня </a:t>
            </a:r>
            <a:r>
              <a:rPr lang="ru-RU" sz="1800" dirty="0" err="1"/>
              <a:t>Лампово</a:t>
            </a:r>
            <a:r>
              <a:rPr lang="ru-RU" sz="1800" dirty="0"/>
              <a:t>, деревня </a:t>
            </a:r>
            <a:r>
              <a:rPr lang="ru-RU" sz="1800" dirty="0" err="1"/>
              <a:t>Лязево</a:t>
            </a:r>
            <a:r>
              <a:rPr lang="ru-RU" sz="1800" dirty="0"/>
              <a:t>, село </a:t>
            </a:r>
            <a:r>
              <a:rPr lang="ru-RU" sz="1800" dirty="0" err="1"/>
              <a:t>Орлино</a:t>
            </a:r>
            <a:r>
              <a:rPr lang="ru-RU" sz="1800" dirty="0"/>
              <a:t>, деревня Остров, деревня </a:t>
            </a:r>
            <a:r>
              <a:rPr lang="ru-RU" sz="1800" dirty="0" err="1"/>
              <a:t>Протасовка</a:t>
            </a:r>
            <a:r>
              <a:rPr lang="ru-RU" sz="1800" dirty="0"/>
              <a:t>, деревня </a:t>
            </a:r>
            <a:r>
              <a:rPr lang="ru-RU" sz="1800" dirty="0" err="1"/>
              <a:t>Симанково</a:t>
            </a:r>
            <a:r>
              <a:rPr lang="ru-RU" sz="1800" dirty="0"/>
              <a:t>, п. ж/д. ст. </a:t>
            </a:r>
            <a:r>
              <a:rPr lang="ru-RU" sz="1800" dirty="0" err="1"/>
              <a:t>Строганово</a:t>
            </a:r>
            <a:r>
              <a:rPr lang="ru-RU" sz="1800" dirty="0"/>
              <a:t>.</a:t>
            </a:r>
            <a:br>
              <a:rPr lang="ru-RU" dirty="0"/>
            </a:b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426606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
            <a:ext cx="10515600" cy="518160"/>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собственных доходов в 2023 году</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a:t>
            </a:r>
          </a:p>
        </p:txBody>
      </p:sp>
      <p:graphicFrame>
        <p:nvGraphicFramePr>
          <p:cNvPr id="6" name="Диаграмма 5"/>
          <p:cNvGraphicFramePr/>
          <p:nvPr>
            <p:extLst>
              <p:ext uri="{D42A27DB-BD31-4B8C-83A1-F6EECF244321}">
                <p14:modId xmlns:p14="http://schemas.microsoft.com/office/powerpoint/2010/main" val="3594989223"/>
              </p:ext>
            </p:extLst>
          </p:nvPr>
        </p:nvGraphicFramePr>
        <p:xfrm>
          <a:off x="0" y="723331"/>
          <a:ext cx="12192000" cy="61346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196113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неналоговых доходов в 2023 году</a:t>
            </a:r>
          </a:p>
        </p:txBody>
      </p:sp>
      <p:sp>
        <p:nvSpPr>
          <p:cNvPr id="5" name="Блок-схема: ссылка на другую страницу 4"/>
          <p:cNvSpPr/>
          <p:nvPr/>
        </p:nvSpPr>
        <p:spPr>
          <a:xfrm>
            <a:off x="10981690" y="-3665"/>
            <a:ext cx="731520" cy="101331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21</a:t>
            </a:r>
          </a:p>
        </p:txBody>
      </p:sp>
      <p:graphicFrame>
        <p:nvGraphicFramePr>
          <p:cNvPr id="6" name="Диаграмма 5"/>
          <p:cNvGraphicFramePr/>
          <p:nvPr>
            <p:extLst>
              <p:ext uri="{D42A27DB-BD31-4B8C-83A1-F6EECF244321}">
                <p14:modId xmlns:p14="http://schemas.microsoft.com/office/powerpoint/2010/main" val="2492394416"/>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235059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
            <a:ext cx="9201150" cy="723331"/>
          </a:xfrm>
        </p:spPr>
        <p:txBody>
          <a:bodyPr>
            <a:normAutofit/>
          </a:bodyPr>
          <a:lstStyle/>
          <a:p>
            <a:pPr algn="ctr"/>
            <a:r>
              <a:rPr lang="ru-RU" sz="2800" dirty="0">
                <a:latin typeface="Times New Roman" panose="02020603050405020304" pitchFamily="18" charset="0"/>
                <a:cs typeface="Times New Roman" panose="02020603050405020304" pitchFamily="18" charset="0"/>
              </a:rPr>
              <a:t>Структура доходов от использования имущества 2023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a:t>
            </a:r>
          </a:p>
        </p:txBody>
      </p:sp>
      <p:graphicFrame>
        <p:nvGraphicFramePr>
          <p:cNvPr id="6" name="Диаграмма 5"/>
          <p:cNvGraphicFramePr/>
          <p:nvPr>
            <p:extLst>
              <p:ext uri="{D42A27DB-BD31-4B8C-83A1-F6EECF244321}">
                <p14:modId xmlns:p14="http://schemas.microsoft.com/office/powerpoint/2010/main" val="2270305733"/>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127740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23</a:t>
            </a:r>
          </a:p>
        </p:txBody>
      </p:sp>
      <p:graphicFrame>
        <p:nvGraphicFramePr>
          <p:cNvPr id="7" name="Диаграмма 6"/>
          <p:cNvGraphicFramePr/>
          <p:nvPr>
            <p:extLst>
              <p:ext uri="{D42A27DB-BD31-4B8C-83A1-F6EECF244321}">
                <p14:modId xmlns:p14="http://schemas.microsoft.com/office/powerpoint/2010/main" val="208152940"/>
              </p:ext>
            </p:extLst>
          </p:nvPr>
        </p:nvGraphicFramePr>
        <p:xfrm>
          <a:off x="0" y="719666"/>
          <a:ext cx="12192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p:cNvPicPr>
            <a:picLocks noChangeAspect="1"/>
          </p:cNvPicPr>
          <p:nvPr/>
        </p:nvPicPr>
        <p:blipFill>
          <a:blip r:embed="rId4" cstate="print"/>
          <a:stretch>
            <a:fillRect/>
          </a:stretch>
        </p:blipFill>
        <p:spPr>
          <a:xfrm>
            <a:off x="257175" y="0"/>
            <a:ext cx="1514475" cy="1009650"/>
          </a:xfrm>
          <a:prstGeom prst="rect">
            <a:avLst/>
          </a:prstGeom>
        </p:spPr>
      </p:pic>
      <p:sp>
        <p:nvSpPr>
          <p:cNvPr id="8" name="Заголовок 1"/>
          <p:cNvSpPr>
            <a:spLocks noGrp="1"/>
          </p:cNvSpPr>
          <p:nvPr>
            <p:ph type="title"/>
          </p:nvPr>
        </p:nvSpPr>
        <p:spPr>
          <a:xfrm>
            <a:off x="1771650" y="-1"/>
            <a:ext cx="9201150" cy="723331"/>
          </a:xfrm>
        </p:spPr>
        <p:txBody>
          <a:bodyPr>
            <a:normAutofit/>
          </a:bodyPr>
          <a:lstStyle/>
          <a:p>
            <a:pPr algn="ctr"/>
            <a:r>
              <a:rPr lang="ru-RU" sz="2800" dirty="0">
                <a:latin typeface="Times New Roman" panose="02020603050405020304" pitchFamily="18" charset="0"/>
                <a:cs typeface="Times New Roman" panose="02020603050405020304" pitchFamily="18" charset="0"/>
              </a:rPr>
              <a:t>Доходная часть бюджета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ГП на 2023 год</a:t>
            </a:r>
          </a:p>
        </p:txBody>
      </p:sp>
    </p:spTree>
    <p:extLst>
      <p:ext uri="{BB962C8B-B14F-4D97-AF65-F5344CB8AC3E}">
        <p14:creationId xmlns:p14="http://schemas.microsoft.com/office/powerpoint/2010/main" val="424377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1079182"/>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безвозмездных поступлений от других бюджетов в 2023 году</a:t>
            </a: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24</a:t>
            </a:r>
          </a:p>
        </p:txBody>
      </p:sp>
      <p:graphicFrame>
        <p:nvGraphicFramePr>
          <p:cNvPr id="7" name="Диаграмма 6"/>
          <p:cNvGraphicFramePr/>
          <p:nvPr>
            <p:extLst>
              <p:ext uri="{D42A27DB-BD31-4B8C-83A1-F6EECF244321}">
                <p14:modId xmlns:p14="http://schemas.microsoft.com/office/powerpoint/2010/main" val="3994821041"/>
              </p:ext>
            </p:extLst>
          </p:nvPr>
        </p:nvGraphicFramePr>
        <p:xfrm>
          <a:off x="371475" y="971550"/>
          <a:ext cx="11698605" cy="58864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230931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a:t>
            </a:r>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4223" y="1444224"/>
            <a:ext cx="2628076" cy="27694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6675" y="2828925"/>
            <a:ext cx="12030075" cy="3785652"/>
          </a:xfrm>
          <a:prstGeom prst="rect">
            <a:avLst/>
          </a:prstGeom>
        </p:spPr>
        <p:txBody>
          <a:bodyPr wrap="square">
            <a:spAutoFit/>
          </a:bodyPr>
          <a:lstStyle/>
          <a:p>
            <a:pPr lvl="0" algn="ct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Прогнозируемые поступления доходов в бюджет </a:t>
            </a:r>
            <a:r>
              <a:rPr lang="ru-RU" sz="4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городского поселения на 2024 и 2025 год</a:t>
            </a: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val="91410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26</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718867767"/>
              </p:ext>
            </p:extLst>
          </p:nvPr>
        </p:nvGraphicFramePr>
        <p:xfrm>
          <a:off x="466725" y="1428753"/>
          <a:ext cx="11543533" cy="5347968"/>
        </p:xfrm>
        <a:graphic>
          <a:graphicData uri="http://schemas.openxmlformats.org/drawingml/2006/table">
            <a:tbl>
              <a:tblPr firstRow="1" bandRow="1">
                <a:tableStyleId>{5C22544A-7EE6-4342-B048-85BDC9FD1C3A}</a:tableStyleId>
              </a:tblPr>
              <a:tblGrid>
                <a:gridCol w="7050777">
                  <a:extLst>
                    <a:ext uri="{9D8B030D-6E8A-4147-A177-3AD203B41FA5}">
                      <a16:colId xmlns:a16="http://schemas.microsoft.com/office/drawing/2014/main" val="2225800720"/>
                    </a:ext>
                  </a:extLst>
                </a:gridCol>
                <a:gridCol w="2270351">
                  <a:extLst>
                    <a:ext uri="{9D8B030D-6E8A-4147-A177-3AD203B41FA5}">
                      <a16:colId xmlns:a16="http://schemas.microsoft.com/office/drawing/2014/main" val="255470599"/>
                    </a:ext>
                  </a:extLst>
                </a:gridCol>
                <a:gridCol w="2222405">
                  <a:extLst>
                    <a:ext uri="{9D8B030D-6E8A-4147-A177-3AD203B41FA5}">
                      <a16:colId xmlns:a16="http://schemas.microsoft.com/office/drawing/2014/main" val="2075949901"/>
                    </a:ext>
                  </a:extLst>
                </a:gridCol>
              </a:tblGrid>
              <a:tr h="691388">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и на 2024 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2025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268360"/>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a:effectLst/>
                          <a:latin typeface="Times New Roman" panose="02020603050405020304" pitchFamily="18" charset="0"/>
                        </a:rPr>
                        <a:t>38</a:t>
                      </a:r>
                      <a:r>
                        <a:rPr lang="ru-RU" sz="1600" b="1" i="0" u="none" strike="noStrike" baseline="0" dirty="0">
                          <a:effectLst/>
                          <a:latin typeface="Times New Roman" panose="02020603050405020304" pitchFamily="18" charset="0"/>
                        </a:rPr>
                        <a:t> 805,00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40 394,00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243599"/>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17 315,00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17 504,00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10546"/>
                  </a:ext>
                </a:extLst>
              </a:tr>
              <a:tr h="400566">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a:effectLst/>
                          <a:latin typeface="Times New Roman" panose="02020603050405020304" pitchFamily="18" charset="0"/>
                        </a:rPr>
                        <a:t>3 311,00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93906"/>
                  </a:ext>
                </a:extLst>
              </a:tr>
              <a:tr h="1327218">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a:t>
                      </a:r>
                      <a:br>
                        <a:rPr lang="ru-RU" sz="1600" b="0" i="0" u="none" strike="noStrike">
                          <a:solidFill>
                            <a:srgbClr val="000000"/>
                          </a:solidFill>
                          <a:effectLst/>
                          <a:latin typeface="Times New Roman" panose="02020603050405020304" pitchFamily="18" charset="0"/>
                          <a:cs typeface="Times New Roman" panose="02020603050405020304" pitchFamily="18" charset="0"/>
                        </a:rPr>
                      </a:b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3 311,00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0" i="0" u="none" strike="noStrike" dirty="0">
                          <a:effectLst/>
                          <a:latin typeface="Times New Roman" panose="02020603050405020304" pitchFamily="18" charset="0"/>
                        </a:rPr>
                        <a:t>3 500,00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155719"/>
                  </a:ext>
                </a:extLst>
              </a:tr>
              <a:tr h="53706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a:effectLst/>
                          <a:latin typeface="Times New Roman" panose="02020603050405020304" pitchFamily="18" charset="0"/>
                        </a:rPr>
                        <a:t>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1" i="0" u="none" strike="noStrike" dirty="0">
                          <a:effectLst/>
                          <a:latin typeface="Times New Roman" panose="02020603050405020304" pitchFamily="18" charset="0"/>
                        </a:rPr>
                        <a:t>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35234"/>
                  </a:ext>
                </a:extLst>
              </a:tr>
              <a:tr h="1590604">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900 ,00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212378"/>
                  </a:ext>
                </a:extLst>
              </a:tr>
            </a:tbl>
          </a:graphicData>
        </a:graphic>
      </p:graphicFrame>
    </p:spTree>
    <p:extLst>
      <p:ext uri="{BB962C8B-B14F-4D97-AF65-F5344CB8AC3E}">
        <p14:creationId xmlns:p14="http://schemas.microsoft.com/office/powerpoint/2010/main" val="150819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27</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814814729"/>
              </p:ext>
            </p:extLst>
          </p:nvPr>
        </p:nvGraphicFramePr>
        <p:xfrm>
          <a:off x="257177" y="1825625"/>
          <a:ext cx="11753081" cy="4707255"/>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2935999331"/>
                    </a:ext>
                  </a:extLst>
                </a:gridCol>
                <a:gridCol w="2311564">
                  <a:extLst>
                    <a:ext uri="{9D8B030D-6E8A-4147-A177-3AD203B41FA5}">
                      <a16:colId xmlns:a16="http://schemas.microsoft.com/office/drawing/2014/main" val="3093640612"/>
                    </a:ext>
                  </a:extLst>
                </a:gridCol>
                <a:gridCol w="2262748">
                  <a:extLst>
                    <a:ext uri="{9D8B030D-6E8A-4147-A177-3AD203B41FA5}">
                      <a16:colId xmlns:a16="http://schemas.microsoft.com/office/drawing/2014/main" val="833452110"/>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и на 2024 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2025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5358"/>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34319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94958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3156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11 104,00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11 104,00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527551"/>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542052"/>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823670"/>
                  </a:ext>
                </a:extLst>
              </a:tr>
            </a:tbl>
          </a:graphicData>
        </a:graphic>
      </p:graphicFrame>
    </p:spTree>
    <p:extLst>
      <p:ext uri="{BB962C8B-B14F-4D97-AF65-F5344CB8AC3E}">
        <p14:creationId xmlns:p14="http://schemas.microsoft.com/office/powerpoint/2010/main" val="239150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28</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293662811"/>
              </p:ext>
            </p:extLst>
          </p:nvPr>
        </p:nvGraphicFramePr>
        <p:xfrm>
          <a:off x="257176" y="1825625"/>
          <a:ext cx="11753082" cy="4589780"/>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2430155732"/>
                    </a:ext>
                  </a:extLst>
                </a:gridCol>
                <a:gridCol w="2311565">
                  <a:extLst>
                    <a:ext uri="{9D8B030D-6E8A-4147-A177-3AD203B41FA5}">
                      <a16:colId xmlns:a16="http://schemas.microsoft.com/office/drawing/2014/main" val="1507815411"/>
                    </a:ext>
                  </a:extLst>
                </a:gridCol>
                <a:gridCol w="2262748">
                  <a:extLst>
                    <a:ext uri="{9D8B030D-6E8A-4147-A177-3AD203B41FA5}">
                      <a16:colId xmlns:a16="http://schemas.microsoft.com/office/drawing/2014/main" val="3145593711"/>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и на 2024 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2025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48505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139684"/>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a:t>
                      </a:r>
                      <a:r>
                        <a:rPr lang="ru-RU" sz="1600" b="0" i="0" u="none" strike="noStrike" baseline="0" dirty="0">
                          <a:effectLst/>
                          <a:latin typeface="Times New Roman" panose="02020603050405020304" pitchFamily="18" charset="0"/>
                        </a:rPr>
                        <a:t> 504,00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77842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21 490,00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22 890,00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79223"/>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4 840,00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4 840,00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791658"/>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86606"/>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639310"/>
                  </a:ext>
                </a:extLst>
              </a:tr>
            </a:tbl>
          </a:graphicData>
        </a:graphic>
      </p:graphicFrame>
    </p:spTree>
    <p:extLst>
      <p:ext uri="{BB962C8B-B14F-4D97-AF65-F5344CB8AC3E}">
        <p14:creationId xmlns:p14="http://schemas.microsoft.com/office/powerpoint/2010/main" val="360517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29</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436299477"/>
              </p:ext>
            </p:extLst>
          </p:nvPr>
        </p:nvGraphicFramePr>
        <p:xfrm>
          <a:off x="190500" y="1825625"/>
          <a:ext cx="11819757" cy="4364990"/>
        </p:xfrm>
        <a:graphic>
          <a:graphicData uri="http://schemas.openxmlformats.org/drawingml/2006/table">
            <a:tbl>
              <a:tblPr firstRow="1" bandRow="1">
                <a:tableStyleId>{5C22544A-7EE6-4342-B048-85BDC9FD1C3A}</a:tableStyleId>
              </a:tblPr>
              <a:tblGrid>
                <a:gridCol w="7219494">
                  <a:extLst>
                    <a:ext uri="{9D8B030D-6E8A-4147-A177-3AD203B41FA5}">
                      <a16:colId xmlns:a16="http://schemas.microsoft.com/office/drawing/2014/main" val="2700214375"/>
                    </a:ext>
                  </a:extLst>
                </a:gridCol>
                <a:gridCol w="2324678">
                  <a:extLst>
                    <a:ext uri="{9D8B030D-6E8A-4147-A177-3AD203B41FA5}">
                      <a16:colId xmlns:a16="http://schemas.microsoft.com/office/drawing/2014/main" val="3712619805"/>
                    </a:ext>
                  </a:extLst>
                </a:gridCol>
                <a:gridCol w="2275585">
                  <a:extLst>
                    <a:ext uri="{9D8B030D-6E8A-4147-A177-3AD203B41FA5}">
                      <a16:colId xmlns:a16="http://schemas.microsoft.com/office/drawing/2014/main" val="263532082"/>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и на 2024 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2025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220369"/>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073436"/>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162582"/>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786947"/>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815934"/>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978378"/>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16 600,00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622184"/>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16 600,00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36176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16 600,00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160952"/>
                  </a:ext>
                </a:extLst>
              </a:tr>
            </a:tbl>
          </a:graphicData>
        </a:graphic>
      </p:graphicFrame>
    </p:spTree>
    <p:extLst>
      <p:ext uri="{BB962C8B-B14F-4D97-AF65-F5344CB8AC3E}">
        <p14:creationId xmlns:p14="http://schemas.microsoft.com/office/powerpoint/2010/main" val="409083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789" y="74891"/>
            <a:ext cx="6637861" cy="6714550"/>
          </a:xfrm>
          <a:prstGeom prst="rect">
            <a:avLst/>
          </a:prstGeom>
        </p:spPr>
      </p:pic>
    </p:spTree>
    <p:extLst>
      <p:ext uri="{BB962C8B-B14F-4D97-AF65-F5344CB8AC3E}">
        <p14:creationId xmlns:p14="http://schemas.microsoft.com/office/powerpoint/2010/main" val="95648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30</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90802989"/>
              </p:ext>
            </p:extLst>
          </p:nvPr>
        </p:nvGraphicFramePr>
        <p:xfrm>
          <a:off x="257177" y="1825625"/>
          <a:ext cx="11753081" cy="3370580"/>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1333740236"/>
                    </a:ext>
                  </a:extLst>
                </a:gridCol>
                <a:gridCol w="2311564">
                  <a:extLst>
                    <a:ext uri="{9D8B030D-6E8A-4147-A177-3AD203B41FA5}">
                      <a16:colId xmlns:a16="http://schemas.microsoft.com/office/drawing/2014/main" val="3444771582"/>
                    </a:ext>
                  </a:extLst>
                </a:gridCol>
                <a:gridCol w="2262748">
                  <a:extLst>
                    <a:ext uri="{9D8B030D-6E8A-4147-A177-3AD203B41FA5}">
                      <a16:colId xmlns:a16="http://schemas.microsoft.com/office/drawing/2014/main" val="1222776498"/>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2023 и на 2024 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2025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83225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effectLst/>
                          <a:latin typeface="Times New Roman" panose="02020603050405020304" pitchFamily="18" charset="0"/>
                        </a:rPr>
                        <a:t>24 319,02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effectLst/>
                          <a:latin typeface="Times New Roman" panose="02020603050405020304" pitchFamily="18" charset="0"/>
                        </a:rPr>
                        <a:t>18 536,22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22508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effectLst/>
                          <a:latin typeface="Times New Roman" panose="02020603050405020304" pitchFamily="18" charset="0"/>
                        </a:rPr>
                        <a:t>24 319,02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effectLst/>
                          <a:latin typeface="Times New Roman" panose="02020603050405020304" pitchFamily="18" charset="0"/>
                        </a:rPr>
                        <a:t>18 536,22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034160"/>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16 270,20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16 938,60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79893"/>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7 735,40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1 594,10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991539"/>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313,42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024302"/>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63 124,02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58 930,22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504636"/>
                  </a:ext>
                </a:extLst>
              </a:tr>
            </a:tbl>
          </a:graphicData>
        </a:graphic>
      </p:graphicFrame>
    </p:spTree>
    <p:extLst>
      <p:ext uri="{BB962C8B-B14F-4D97-AF65-F5344CB8AC3E}">
        <p14:creationId xmlns:p14="http://schemas.microsoft.com/office/powerpoint/2010/main" val="227055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030" y="-53816"/>
            <a:ext cx="932053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a:t>
            </a:r>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846" y="1404953"/>
            <a:ext cx="2652898" cy="27955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63257" y="4580098"/>
            <a:ext cx="12030075" cy="1569660"/>
          </a:xfrm>
          <a:prstGeom prst="rect">
            <a:avLst/>
          </a:prstGeom>
        </p:spPr>
        <p:txBody>
          <a:bodyPr wrap="square">
            <a:spAutoFit/>
          </a:bodyPr>
          <a:lstStyle/>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2023 год</a:t>
            </a:r>
          </a:p>
        </p:txBody>
      </p:sp>
    </p:spTree>
    <p:extLst>
      <p:ext uri="{BB962C8B-B14F-4D97-AF65-F5344CB8AC3E}">
        <p14:creationId xmlns:p14="http://schemas.microsoft.com/office/powerpoint/2010/main" val="3165082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 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892111004"/>
              </p:ext>
            </p:extLst>
          </p:nvPr>
        </p:nvGraphicFramePr>
        <p:xfrm>
          <a:off x="133350" y="1390649"/>
          <a:ext cx="11849100" cy="5261828"/>
        </p:xfrm>
        <a:graphic>
          <a:graphicData uri="http://schemas.openxmlformats.org/drawingml/2006/table">
            <a:tbl>
              <a:tblPr firstRow="1" bandRow="1">
                <a:tableStyleId>{5C22544A-7EE6-4342-B048-85BDC9FD1C3A}</a:tableStyleId>
              </a:tblPr>
              <a:tblGrid>
                <a:gridCol w="8396217">
                  <a:extLst>
                    <a:ext uri="{9D8B030D-6E8A-4147-A177-3AD203B41FA5}">
                      <a16:colId xmlns:a16="http://schemas.microsoft.com/office/drawing/2014/main" val="968434193"/>
                    </a:ext>
                  </a:extLst>
                </a:gridCol>
                <a:gridCol w="3452883">
                  <a:extLst>
                    <a:ext uri="{9D8B030D-6E8A-4147-A177-3AD203B41FA5}">
                      <a16:colId xmlns:a16="http://schemas.microsoft.com/office/drawing/2014/main" val="1250145934"/>
                    </a:ext>
                  </a:extLst>
                </a:gridCol>
              </a:tblGrid>
              <a:tr h="626463">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2023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469523"/>
                  </a:ext>
                </a:extLst>
              </a:tr>
              <a:tr h="360779">
                <a:tc>
                  <a:txBody>
                    <a:bodyPr/>
                    <a:lstStyle/>
                    <a:p>
                      <a:pPr algn="ctr" fontAlgn="b"/>
                      <a:r>
                        <a:rPr lang="ru-RU" sz="1600" b="1" i="0" u="none" strike="noStrike">
                          <a:effectLst/>
                          <a:latin typeface="Times New Roman" panose="02020603050405020304" pitchFamily="18" charset="0"/>
                          <a:cs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17 804,77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221484"/>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12027"/>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16 853,47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056564"/>
                  </a:ext>
                </a:extLst>
              </a:tr>
              <a:tr h="486627">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331,30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744696"/>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451969"/>
                  </a:ext>
                </a:extLst>
              </a:tr>
              <a:tr h="362951">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919369"/>
                  </a:ext>
                </a:extLst>
              </a:tr>
              <a:tr h="362951">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299,60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481672"/>
                  </a:ext>
                </a:extLst>
              </a:tr>
              <a:tr h="362951">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299,60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75963"/>
                  </a:ext>
                </a:extLst>
              </a:tr>
              <a:tr h="362951">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549016"/>
                  </a:ext>
                </a:extLst>
              </a:tr>
              <a:tr h="486627">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43517"/>
                  </a:ext>
                </a:extLst>
              </a:tr>
              <a:tr h="362951">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68827"/>
                  </a:ext>
                </a:extLst>
              </a:tr>
              <a:tr h="362951">
                <a:tc>
                  <a:txBody>
                    <a:bodyPr/>
                    <a:lstStyle/>
                    <a:p>
                      <a:pPr algn="ctr" fontAlgn="b"/>
                      <a:r>
                        <a:rPr lang="ru-RU" sz="1600" b="1" i="0" u="none" strike="noStrike" dirty="0">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a:t>
                      </a:r>
                      <a:r>
                        <a:rPr lang="ru-RU" sz="1600" b="1" i="0" u="none" strike="noStrike" baseline="0" dirty="0">
                          <a:effectLst/>
                          <a:latin typeface="Times New Roman" panose="02020603050405020304" pitchFamily="18" charset="0"/>
                        </a:rPr>
                        <a:t> 032,00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080621"/>
                  </a:ext>
                </a:extLst>
              </a:tr>
            </a:tbl>
          </a:graphicData>
        </a:graphic>
      </p:graphicFrame>
    </p:spTree>
    <p:extLst>
      <p:ext uri="{BB962C8B-B14F-4D97-AF65-F5344CB8AC3E}">
        <p14:creationId xmlns:p14="http://schemas.microsoft.com/office/powerpoint/2010/main" val="207907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33</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 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837378967"/>
              </p:ext>
            </p:extLst>
          </p:nvPr>
        </p:nvGraphicFramePr>
        <p:xfrm>
          <a:off x="257175" y="1825629"/>
          <a:ext cx="11725275" cy="4537070"/>
        </p:xfrm>
        <a:graphic>
          <a:graphicData uri="http://schemas.openxmlformats.org/drawingml/2006/table">
            <a:tbl>
              <a:tblPr firstRow="1" bandRow="1">
                <a:tableStyleId>{5C22544A-7EE6-4342-B048-85BDC9FD1C3A}</a:tableStyleId>
              </a:tblPr>
              <a:tblGrid>
                <a:gridCol w="8308476">
                  <a:extLst>
                    <a:ext uri="{9D8B030D-6E8A-4147-A177-3AD203B41FA5}">
                      <a16:colId xmlns:a16="http://schemas.microsoft.com/office/drawing/2014/main" val="2927857947"/>
                    </a:ext>
                  </a:extLst>
                </a:gridCol>
                <a:gridCol w="3416799">
                  <a:extLst>
                    <a:ext uri="{9D8B030D-6E8A-4147-A177-3AD203B41FA5}">
                      <a16:colId xmlns:a16="http://schemas.microsoft.com/office/drawing/2014/main" val="2070647811"/>
                    </a:ext>
                  </a:extLst>
                </a:gridCol>
              </a:tblGrid>
              <a:tr h="667840">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2023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585073"/>
                  </a:ext>
                </a:extLst>
              </a:tr>
              <a:tr h="386923">
                <a:tc>
                  <a:txBody>
                    <a:bodyPr/>
                    <a:lstStyle/>
                    <a:p>
                      <a:pPr algn="ctr" fontAlgn="b"/>
                      <a:r>
                        <a:rPr lang="ru-RU" sz="1600" b="0"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 1 850,00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044741"/>
                  </a:ext>
                </a:extLst>
              </a:tr>
              <a:tr h="386923">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1 182,00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637954"/>
                  </a:ext>
                </a:extLst>
              </a:tr>
              <a:tr h="386923">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24 329,38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688717"/>
                  </a:ext>
                </a:extLst>
              </a:tr>
              <a:tr h="386923">
                <a:tc>
                  <a:txBody>
                    <a:bodyPr/>
                    <a:lstStyle/>
                    <a:p>
                      <a:pPr algn="ctr" fontAlgn="b"/>
                      <a:r>
                        <a:rPr lang="ru-RU" sz="1600" b="0" i="0" u="none" strike="noStrike" dirty="0">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1 865,63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167553"/>
                  </a:ext>
                </a:extLst>
              </a:tr>
              <a:tr h="386923">
                <a:tc>
                  <a:txBody>
                    <a:bodyPr/>
                    <a:lstStyle/>
                    <a:p>
                      <a:pPr algn="ctr" fontAlgn="b"/>
                      <a:r>
                        <a:rPr lang="ru-RU" sz="1600" b="0" i="0" u="none" strike="noStrike" dirty="0">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1 384,86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114004"/>
                  </a:ext>
                </a:extLst>
              </a:tr>
              <a:tr h="386923">
                <a:tc>
                  <a:txBody>
                    <a:bodyPr/>
                    <a:lstStyle/>
                    <a:p>
                      <a:pPr algn="ctr" fontAlgn="b"/>
                      <a:r>
                        <a:rPr lang="ru-RU" sz="1600" b="0" i="0" u="none" strike="noStrike">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12 377,90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399573"/>
                  </a:ext>
                </a:extLst>
              </a:tr>
              <a:tr h="386923">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8 701,00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59098"/>
                  </a:ext>
                </a:extLst>
              </a:tr>
              <a:tr h="386923">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884599"/>
                  </a:ext>
                </a:extLst>
              </a:tr>
              <a:tr h="386923">
                <a:tc>
                  <a:txBody>
                    <a:bodyPr/>
                    <a:lstStyle/>
                    <a:p>
                      <a:pPr algn="ctr" fontAlgn="b"/>
                      <a:r>
                        <a:rPr lang="ru-RU" sz="1600" b="0" i="0" u="none" strike="noStrike">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586176"/>
                  </a:ext>
                </a:extLst>
              </a:tr>
              <a:tr h="386923">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856757"/>
                  </a:ext>
                </a:extLst>
              </a:tr>
            </a:tbl>
          </a:graphicData>
        </a:graphic>
      </p:graphicFrame>
    </p:spTree>
    <p:extLst>
      <p:ext uri="{BB962C8B-B14F-4D97-AF65-F5344CB8AC3E}">
        <p14:creationId xmlns:p14="http://schemas.microsoft.com/office/powerpoint/2010/main" val="2232495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34</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 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501544628"/>
              </p:ext>
            </p:extLst>
          </p:nvPr>
        </p:nvGraphicFramePr>
        <p:xfrm>
          <a:off x="257175" y="1825627"/>
          <a:ext cx="11725275" cy="3470272"/>
        </p:xfrm>
        <a:graphic>
          <a:graphicData uri="http://schemas.openxmlformats.org/drawingml/2006/table">
            <a:tbl>
              <a:tblPr firstRow="1" bandRow="1">
                <a:tableStyleId>{5C22544A-7EE6-4342-B048-85BDC9FD1C3A}</a:tableStyleId>
              </a:tblPr>
              <a:tblGrid>
                <a:gridCol w="8308476">
                  <a:extLst>
                    <a:ext uri="{9D8B030D-6E8A-4147-A177-3AD203B41FA5}">
                      <a16:colId xmlns:a16="http://schemas.microsoft.com/office/drawing/2014/main" val="2359585050"/>
                    </a:ext>
                  </a:extLst>
                </a:gridCol>
                <a:gridCol w="3416799">
                  <a:extLst>
                    <a:ext uri="{9D8B030D-6E8A-4147-A177-3AD203B41FA5}">
                      <a16:colId xmlns:a16="http://schemas.microsoft.com/office/drawing/2014/main" val="3033389278"/>
                    </a:ext>
                  </a:extLst>
                </a:gridCol>
              </a:tblGrid>
              <a:tr h="686428">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2023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027585"/>
                  </a:ext>
                </a:extLst>
              </a:tr>
              <a:tr h="397692">
                <a:tc>
                  <a:txBody>
                    <a:bodyPr/>
                    <a:lstStyle/>
                    <a:p>
                      <a:pPr algn="ctr" fontAlgn="b"/>
                      <a:r>
                        <a:rPr lang="ru-RU" sz="1600" b="1" i="0" u="none" strike="noStrike">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13 077,70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142864"/>
                  </a:ext>
                </a:extLst>
              </a:tr>
              <a:tr h="397692">
                <a:tc>
                  <a:txBody>
                    <a:bodyPr/>
                    <a:lstStyle/>
                    <a:p>
                      <a:pPr algn="ctr" fontAlgn="b"/>
                      <a:r>
                        <a:rPr lang="ru-RU" sz="1600" b="0" i="0" u="none" strike="noStrike">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13 077,70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933854"/>
                  </a:ext>
                </a:extLst>
              </a:tr>
              <a:tr h="397692">
                <a:tc>
                  <a:txBody>
                    <a:bodyPr/>
                    <a:lstStyle/>
                    <a:p>
                      <a:pPr algn="ctr" fontAlgn="b"/>
                      <a:r>
                        <a:rPr lang="ru-RU" sz="1600" b="1" i="0" u="none" strike="noStrike">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938165"/>
                  </a:ext>
                </a:extLst>
              </a:tr>
              <a:tr h="397692">
                <a:tc>
                  <a:txBody>
                    <a:bodyPr/>
                    <a:lstStyle/>
                    <a:p>
                      <a:pPr algn="ctr" fontAlgn="b"/>
                      <a:r>
                        <a:rPr lang="ru-RU" sz="1600" b="0" i="0" u="none" strike="noStrike">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865752"/>
                  </a:ext>
                </a:extLst>
              </a:tr>
              <a:tr h="397692">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5 337,10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941213"/>
                  </a:ext>
                </a:extLst>
              </a:tr>
              <a:tr h="397692">
                <a:tc>
                  <a:txBody>
                    <a:bodyPr/>
                    <a:lstStyle/>
                    <a:p>
                      <a:pPr algn="ctr" fontAlgn="b"/>
                      <a:r>
                        <a:rPr lang="ru-RU" sz="1600" b="0" i="0" u="none" strike="noStrike">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5 337,10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668655"/>
                  </a:ext>
                </a:extLst>
              </a:tr>
              <a:tr h="397692">
                <a:tc>
                  <a:txBody>
                    <a:bodyPr/>
                    <a:lstStyle/>
                    <a:p>
                      <a:pPr algn="ctr" fontAlgn="b"/>
                      <a:r>
                        <a:rPr lang="ru-RU" sz="1600" b="1" i="0" u="none" strike="noStrike" dirty="0">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66 523,55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530592"/>
                  </a:ext>
                </a:extLst>
              </a:tr>
            </a:tbl>
          </a:graphicData>
        </a:graphic>
      </p:graphicFrame>
    </p:spTree>
    <p:extLst>
      <p:ext uri="{BB962C8B-B14F-4D97-AF65-F5344CB8AC3E}">
        <p14:creationId xmlns:p14="http://schemas.microsoft.com/office/powerpoint/2010/main" val="1516308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 y="183740"/>
            <a:ext cx="11384280" cy="1079182"/>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расходной части бюджета по основным</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направлениям деятельности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за 2023 год. </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35</a:t>
            </a:r>
          </a:p>
        </p:txBody>
      </p:sp>
      <p:graphicFrame>
        <p:nvGraphicFramePr>
          <p:cNvPr id="7" name="Диаграмма 6"/>
          <p:cNvGraphicFramePr/>
          <p:nvPr>
            <p:extLst>
              <p:ext uri="{D42A27DB-BD31-4B8C-83A1-F6EECF244321}">
                <p14:modId xmlns:p14="http://schemas.microsoft.com/office/powerpoint/2010/main" val="782192825"/>
              </p:ext>
            </p:extLst>
          </p:nvPr>
        </p:nvGraphicFramePr>
        <p:xfrm>
          <a:off x="320040" y="1257590"/>
          <a:ext cx="1138428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4086296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2700"/>
            <a:ext cx="10515600" cy="799782"/>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Структура раздела жилищно-коммунального хозяйства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на 2023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p>
        </p:txBody>
      </p:sp>
      <p:graphicFrame>
        <p:nvGraphicFramePr>
          <p:cNvPr id="7" name="Диаграмма 6"/>
          <p:cNvGraphicFramePr/>
          <p:nvPr>
            <p:extLst>
              <p:ext uri="{D42A27DB-BD31-4B8C-83A1-F6EECF244321}">
                <p14:modId xmlns:p14="http://schemas.microsoft.com/office/powerpoint/2010/main" val="246988738"/>
              </p:ext>
            </p:extLst>
          </p:nvPr>
        </p:nvGraphicFramePr>
        <p:xfrm>
          <a:off x="474980" y="719666"/>
          <a:ext cx="1087247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182323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23256"/>
            <a:ext cx="9201150" cy="914400"/>
          </a:xfrm>
        </p:spPr>
        <p:txBody>
          <a:bodyPr>
            <a:noAutofit/>
          </a:bodyPr>
          <a:lstStyle/>
          <a:p>
            <a:pPr algn="ctr">
              <a:lnSpc>
                <a:spcPct val="100000"/>
              </a:lnSpc>
            </a:pPr>
            <a:r>
              <a:rPr lang="ru-RU" sz="2800" dirty="0">
                <a:latin typeface="Times New Roman" panose="02020603050405020304" pitchFamily="18" charset="0"/>
                <a:cs typeface="Times New Roman" panose="02020603050405020304" pitchFamily="18" charset="0"/>
              </a:rPr>
              <a:t>Структура социального раздела расходной части бюджета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городского поселения на 2023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37</a:t>
            </a:r>
          </a:p>
        </p:txBody>
      </p:sp>
      <p:graphicFrame>
        <p:nvGraphicFramePr>
          <p:cNvPr id="6" name="Диаграмма 5"/>
          <p:cNvGraphicFramePr/>
          <p:nvPr>
            <p:extLst>
              <p:ext uri="{D42A27DB-BD31-4B8C-83A1-F6EECF244321}">
                <p14:modId xmlns:p14="http://schemas.microsoft.com/office/powerpoint/2010/main" val="2950440559"/>
              </p:ext>
            </p:extLst>
          </p:nvPr>
        </p:nvGraphicFramePr>
        <p:xfrm>
          <a:off x="771525" y="1180530"/>
          <a:ext cx="11420475" cy="54488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418625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38</a:t>
            </a:r>
          </a:p>
        </p:txBody>
      </p:sp>
      <p:sp>
        <p:nvSpPr>
          <p:cNvPr id="3" name="Прямоугольник 2"/>
          <p:cNvSpPr/>
          <p:nvPr/>
        </p:nvSpPr>
        <p:spPr>
          <a:xfrm>
            <a:off x="306387" y="4578668"/>
            <a:ext cx="12030075" cy="1569660"/>
          </a:xfrm>
          <a:prstGeom prst="rect">
            <a:avLst/>
          </a:prstGeom>
        </p:spPr>
        <p:txBody>
          <a:bodyPr wrap="square">
            <a:spAutoFit/>
          </a:bodyPr>
          <a:lstStyle/>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2024-2025 гг.</a:t>
            </a:r>
          </a:p>
        </p:txBody>
      </p:sp>
      <p:pic>
        <p:nvPicPr>
          <p:cNvPr id="6"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4976" y="1431146"/>
            <a:ext cx="2652898" cy="279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85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39</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2024-2025 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214553086"/>
              </p:ext>
            </p:extLst>
          </p:nvPr>
        </p:nvGraphicFramePr>
        <p:xfrm>
          <a:off x="257175" y="1219202"/>
          <a:ext cx="11715749" cy="5495921"/>
        </p:xfrm>
        <a:graphic>
          <a:graphicData uri="http://schemas.openxmlformats.org/drawingml/2006/table">
            <a:tbl>
              <a:tblPr firstRow="1" bandRow="1">
                <a:tableStyleId>{5C22544A-7EE6-4342-B048-85BDC9FD1C3A}</a:tableStyleId>
              </a:tblPr>
              <a:tblGrid>
                <a:gridCol w="6428447">
                  <a:extLst>
                    <a:ext uri="{9D8B030D-6E8A-4147-A177-3AD203B41FA5}">
                      <a16:colId xmlns:a16="http://schemas.microsoft.com/office/drawing/2014/main" val="4141107226"/>
                    </a:ext>
                  </a:extLst>
                </a:gridCol>
                <a:gridCol w="2643651">
                  <a:extLst>
                    <a:ext uri="{9D8B030D-6E8A-4147-A177-3AD203B41FA5}">
                      <a16:colId xmlns:a16="http://schemas.microsoft.com/office/drawing/2014/main" val="88151116"/>
                    </a:ext>
                  </a:extLst>
                </a:gridCol>
                <a:gridCol w="2643651">
                  <a:extLst>
                    <a:ext uri="{9D8B030D-6E8A-4147-A177-3AD203B41FA5}">
                      <a16:colId xmlns:a16="http://schemas.microsoft.com/office/drawing/2014/main" val="2557370667"/>
                    </a:ext>
                  </a:extLst>
                </a:gridCol>
              </a:tblGrid>
              <a:tr h="657398">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2024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2025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99432"/>
                  </a:ext>
                </a:extLst>
              </a:tr>
              <a:tr h="380873">
                <a:tc>
                  <a:txBody>
                    <a:bodyPr/>
                    <a:lstStyle/>
                    <a:p>
                      <a:pPr algn="ctr" fontAlgn="b"/>
                      <a:r>
                        <a:rPr lang="ru-RU" sz="1600" b="1" i="0" u="none" strike="noStrike">
                          <a:effectLst/>
                          <a:latin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18045,66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18613,13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6554066"/>
                  </a:ext>
                </a:extLst>
              </a:tr>
              <a:tr h="510657">
                <a:tc>
                  <a:txBody>
                    <a:bodyPr/>
                    <a:lstStyle/>
                    <a:p>
                      <a:pPr algn="ctr" fontAlgn="b"/>
                      <a:r>
                        <a:rPr lang="ru-RU" sz="1600" b="0" i="0" u="none" strike="noStrike">
                          <a:effectLst/>
                          <a:latin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80521"/>
                  </a:ext>
                </a:extLst>
              </a:tr>
              <a:tr h="380873">
                <a:tc>
                  <a:txBody>
                    <a:bodyPr/>
                    <a:lstStyle/>
                    <a:p>
                      <a:pPr algn="ctr" fontAlgn="b"/>
                      <a:r>
                        <a:rPr lang="ru-RU" sz="1600" b="0" i="0" u="none" strike="noStrike">
                          <a:effectLst/>
                          <a:latin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17425,66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17993,13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72714"/>
                  </a:ext>
                </a:extLst>
              </a:tr>
              <a:tr h="510657">
                <a:tc>
                  <a:txBody>
                    <a:bodyPr/>
                    <a:lstStyle/>
                    <a:p>
                      <a:pPr algn="ctr" fontAlgn="b"/>
                      <a:r>
                        <a:rPr lang="ru-RU" sz="1600" b="0" i="0" u="none" strike="noStrike">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5395734"/>
                  </a:ext>
                </a:extLst>
              </a:tr>
              <a:tr h="380873">
                <a:tc>
                  <a:txBody>
                    <a:bodyPr/>
                    <a:lstStyle/>
                    <a:p>
                      <a:pPr algn="ctr" fontAlgn="b"/>
                      <a:r>
                        <a:rPr lang="ru-RU" sz="1600" b="0" i="0" u="none" strike="noStrike">
                          <a:effectLst/>
                          <a:latin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032979"/>
                  </a:ext>
                </a:extLst>
              </a:tr>
              <a:tr h="380873">
                <a:tc>
                  <a:txBody>
                    <a:bodyPr/>
                    <a:lstStyle/>
                    <a:p>
                      <a:pPr algn="ctr" fontAlgn="b"/>
                      <a:r>
                        <a:rPr lang="ru-RU" sz="1600" b="0" i="0" u="none" strike="noStrike">
                          <a:effectLst/>
                          <a:latin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031986"/>
                  </a:ext>
                </a:extLst>
              </a:tr>
              <a:tr h="380873">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309,90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228702"/>
                  </a:ext>
                </a:extLst>
              </a:tr>
              <a:tr h="380873">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309,90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287828"/>
                  </a:ext>
                </a:extLst>
              </a:tr>
              <a:tr h="510657">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431466"/>
                  </a:ext>
                </a:extLst>
              </a:tr>
              <a:tr h="510657">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261729"/>
                  </a:ext>
                </a:extLst>
              </a:tr>
              <a:tr h="510657">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067117"/>
                  </a:ext>
                </a:extLst>
              </a:tr>
            </a:tbl>
          </a:graphicData>
        </a:graphic>
      </p:graphicFrame>
    </p:spTree>
    <p:extLst>
      <p:ext uri="{BB962C8B-B14F-4D97-AF65-F5344CB8AC3E}">
        <p14:creationId xmlns:p14="http://schemas.microsoft.com/office/powerpoint/2010/main" val="98885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28600"/>
            <a:ext cx="11734800" cy="6629400"/>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1600" b="1" dirty="0"/>
              <a:t>Бюджет</a:t>
            </a:r>
            <a:r>
              <a:rPr lang="ru-RU" sz="1600"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sz="1600" dirty="0"/>
            </a:br>
            <a:r>
              <a:rPr lang="ru-RU" sz="1600" b="1" dirty="0"/>
              <a:t>Консолидированный бюджет</a:t>
            </a:r>
            <a:r>
              <a:rPr lang="ru-RU" sz="1600"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600" dirty="0"/>
            </a:br>
            <a:r>
              <a:rPr lang="ru-RU" sz="1600" b="1" dirty="0"/>
              <a:t>Бюджетная система Российской Федерации</a:t>
            </a:r>
            <a:r>
              <a:rPr lang="ru-RU" sz="1600"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600" dirty="0"/>
            </a:br>
            <a:r>
              <a:rPr lang="ru-RU" sz="1600" b="1" dirty="0"/>
              <a:t>Доходы бюджета </a:t>
            </a:r>
            <a:r>
              <a:rPr lang="ru-RU" sz="1600" dirty="0"/>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br>
              <a:rPr lang="ru-RU" sz="1600" dirty="0"/>
            </a:br>
            <a:r>
              <a:rPr lang="ru-RU" sz="1600" b="1" dirty="0"/>
              <a:t>Расходы бюджета </a:t>
            </a:r>
            <a:r>
              <a:rPr lang="ru-RU" sz="1600" dirty="0"/>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br>
              <a:rPr lang="ru-RU" sz="1600" dirty="0"/>
            </a:br>
            <a:r>
              <a:rPr lang="ru-RU" sz="1600" b="1" dirty="0"/>
              <a:t>Дефицит бюджета </a:t>
            </a:r>
            <a:r>
              <a:rPr lang="ru-RU" sz="1600" dirty="0"/>
              <a:t>- превышение расходов бюджета над его доходами;</a:t>
            </a:r>
            <a:br>
              <a:rPr lang="ru-RU" sz="1600" dirty="0"/>
            </a:br>
            <a:r>
              <a:rPr lang="ru-RU" sz="1600" b="1" dirty="0"/>
              <a:t>Профицит бюджета </a:t>
            </a:r>
            <a:r>
              <a:rPr lang="ru-RU" sz="1600" dirty="0"/>
              <a:t>- превышение доходов бюджета над его расходами;</a:t>
            </a:r>
            <a:br>
              <a:rPr lang="ru-RU" sz="1600" dirty="0"/>
            </a:br>
            <a:r>
              <a:rPr lang="ru-RU" sz="1600" b="1" dirty="0"/>
              <a:t>Бюджетный процесс </a:t>
            </a:r>
            <a:r>
              <a:rPr lang="ru-RU" sz="1600" dirty="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600" dirty="0"/>
            </a:br>
            <a:r>
              <a:rPr lang="ru-RU" sz="1600" b="1" dirty="0"/>
              <a:t>Бюджетная роспись </a:t>
            </a:r>
            <a:r>
              <a:rPr lang="ru-RU" sz="1600"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br>
              <a:rPr lang="ru-RU" sz="1600" dirty="0"/>
            </a:br>
            <a:r>
              <a:rPr lang="ru-RU" sz="1600" b="1" dirty="0"/>
              <a:t>Бюджетные ассигнования</a:t>
            </a:r>
            <a:r>
              <a:rPr lang="ru-RU" sz="1600" dirty="0"/>
              <a:t> - предельные объемы денежных средств, предусмотренных в соответствующем финансовом году для исполнения бюджетных обязательств;</a:t>
            </a:r>
            <a:br>
              <a:rPr lang="ru-RU" sz="1600" dirty="0"/>
            </a:br>
            <a:r>
              <a:rPr lang="ru-RU" sz="1600" b="1" dirty="0"/>
              <a:t>Государственный или муниципальный долг</a:t>
            </a:r>
            <a:r>
              <a:rPr lang="ru-RU" sz="1600" dirty="0"/>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600" dirty="0"/>
            </a:br>
            <a:r>
              <a:rPr lang="ru-RU" sz="1600" b="1" dirty="0"/>
              <a:t>Расходные обязательства</a:t>
            </a:r>
            <a:r>
              <a:rPr lang="ru-RU" sz="1600"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600" dirty="0"/>
            </a:br>
            <a:endParaRPr lang="ru-RU" sz="16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65634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40</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2024-2025 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292800766"/>
              </p:ext>
            </p:extLst>
          </p:nvPr>
        </p:nvGraphicFramePr>
        <p:xfrm>
          <a:off x="257175" y="1825625"/>
          <a:ext cx="11696701" cy="4845685"/>
        </p:xfrm>
        <a:graphic>
          <a:graphicData uri="http://schemas.openxmlformats.org/drawingml/2006/table">
            <a:tbl>
              <a:tblPr firstRow="1" bandRow="1">
                <a:tableStyleId>{5C22544A-7EE6-4342-B048-85BDC9FD1C3A}</a:tableStyleId>
              </a:tblPr>
              <a:tblGrid>
                <a:gridCol w="6417995">
                  <a:extLst>
                    <a:ext uri="{9D8B030D-6E8A-4147-A177-3AD203B41FA5}">
                      <a16:colId xmlns:a16="http://schemas.microsoft.com/office/drawing/2014/main" val="3528180504"/>
                    </a:ext>
                  </a:extLst>
                </a:gridCol>
                <a:gridCol w="2639353">
                  <a:extLst>
                    <a:ext uri="{9D8B030D-6E8A-4147-A177-3AD203B41FA5}">
                      <a16:colId xmlns:a16="http://schemas.microsoft.com/office/drawing/2014/main" val="3012942224"/>
                    </a:ext>
                  </a:extLst>
                </a:gridCol>
                <a:gridCol w="2639353">
                  <a:extLst>
                    <a:ext uri="{9D8B030D-6E8A-4147-A177-3AD203B41FA5}">
                      <a16:colId xmlns:a16="http://schemas.microsoft.com/office/drawing/2014/main" val="3022860819"/>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2024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2025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b"/>
                      <a:r>
                        <a:rPr lang="ru-RU" sz="1600" b="1" i="0" u="none" strike="noStrike" dirty="0">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2102,00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2102,00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b"/>
                      <a:r>
                        <a:rPr lang="ru-RU" sz="1600" b="0"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70840">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18045,00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17606,00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b"/>
                      <a:r>
                        <a:rPr lang="ru-RU" sz="1600" b="0" i="0" u="none" strike="noStrike">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b"/>
                      <a:r>
                        <a:rPr lang="ru-RU" sz="1600" b="0" i="0" u="none" strike="noStrike">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r h="370840">
                <a:tc>
                  <a:txBody>
                    <a:bodyPr/>
                    <a:lstStyle/>
                    <a:p>
                      <a:pPr algn="ctr" fontAlgn="b"/>
                      <a:r>
                        <a:rPr lang="ru-RU" sz="1600" b="0" i="0" u="none" strike="noStrike" dirty="0">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6225,00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5425,00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34812"/>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9351,00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961636"/>
                  </a:ext>
                </a:extLst>
              </a:tr>
              <a:tr h="370840">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264,00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264,00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023932"/>
                  </a:ext>
                </a:extLst>
              </a:tr>
              <a:tr h="370840">
                <a:tc>
                  <a:txBody>
                    <a:bodyPr/>
                    <a:lstStyle/>
                    <a:p>
                      <a:pPr algn="ctr" fontAlgn="b"/>
                      <a:r>
                        <a:rPr lang="ru-RU" sz="1600" b="0" i="0" u="none" strike="noStrike">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823767"/>
                  </a:ext>
                </a:extLst>
              </a:tr>
              <a:tr h="370840">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234,00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234,00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154850"/>
                  </a:ext>
                </a:extLst>
              </a:tr>
            </a:tbl>
          </a:graphicData>
        </a:graphic>
      </p:graphicFrame>
    </p:spTree>
    <p:extLst>
      <p:ext uri="{BB962C8B-B14F-4D97-AF65-F5344CB8AC3E}">
        <p14:creationId xmlns:p14="http://schemas.microsoft.com/office/powerpoint/2010/main" val="218284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41</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2024-2025 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112397111"/>
              </p:ext>
            </p:extLst>
          </p:nvPr>
        </p:nvGraphicFramePr>
        <p:xfrm>
          <a:off x="257175" y="1825625"/>
          <a:ext cx="11772900" cy="3235960"/>
        </p:xfrm>
        <a:graphic>
          <a:graphicData uri="http://schemas.openxmlformats.org/drawingml/2006/table">
            <a:tbl>
              <a:tblPr firstRow="1" bandRow="1">
                <a:tableStyleId>{5C22544A-7EE6-4342-B048-85BDC9FD1C3A}</a:tableStyleId>
              </a:tblPr>
              <a:tblGrid>
                <a:gridCol w="6459806">
                  <a:extLst>
                    <a:ext uri="{9D8B030D-6E8A-4147-A177-3AD203B41FA5}">
                      <a16:colId xmlns:a16="http://schemas.microsoft.com/office/drawing/2014/main" val="1407400041"/>
                    </a:ext>
                  </a:extLst>
                </a:gridCol>
                <a:gridCol w="2656547">
                  <a:extLst>
                    <a:ext uri="{9D8B030D-6E8A-4147-A177-3AD203B41FA5}">
                      <a16:colId xmlns:a16="http://schemas.microsoft.com/office/drawing/2014/main" val="3662564682"/>
                    </a:ext>
                  </a:extLst>
                </a:gridCol>
                <a:gridCol w="2656547">
                  <a:extLst>
                    <a:ext uri="{9D8B030D-6E8A-4147-A177-3AD203B41FA5}">
                      <a16:colId xmlns:a16="http://schemas.microsoft.com/office/drawing/2014/main" val="3873812659"/>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2024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2025 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234604"/>
                  </a:ext>
                </a:extLst>
              </a:tr>
              <a:tr h="370840">
                <a:tc>
                  <a:txBody>
                    <a:bodyPr/>
                    <a:lstStyle/>
                    <a:p>
                      <a:pPr algn="ctr" fontAlgn="b"/>
                      <a:r>
                        <a:rPr lang="ru-RU" sz="1600" b="1" i="0" u="none" strike="noStrike" dirty="0">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19152,69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13568,48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4040"/>
                  </a:ext>
                </a:extLst>
              </a:tr>
              <a:tr h="370840">
                <a:tc>
                  <a:txBody>
                    <a:bodyPr/>
                    <a:lstStyle/>
                    <a:p>
                      <a:pPr algn="ctr" fontAlgn="b"/>
                      <a:r>
                        <a:rPr lang="ru-RU" sz="1600" b="0" i="0" u="none" strike="noStrike" dirty="0">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19152,69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13568,48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863966"/>
                  </a:ext>
                </a:extLst>
              </a:tr>
              <a:tr h="370840">
                <a:tc>
                  <a:txBody>
                    <a:bodyPr/>
                    <a:lstStyle/>
                    <a:p>
                      <a:pPr algn="ctr" fontAlgn="b"/>
                      <a:r>
                        <a:rPr lang="ru-RU" sz="1600" b="1" i="0" u="none" strike="noStrike" dirty="0">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742438"/>
                  </a:ext>
                </a:extLst>
              </a:tr>
              <a:tr h="370840">
                <a:tc>
                  <a:txBody>
                    <a:bodyPr/>
                    <a:lstStyle/>
                    <a:p>
                      <a:pPr algn="ctr" fontAlgn="b"/>
                      <a:r>
                        <a:rPr lang="ru-RU" sz="1600" b="0" i="0" u="none" strike="noStrike" dirty="0">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74973"/>
                  </a:ext>
                </a:extLst>
              </a:tr>
              <a:tr h="370840">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5506,10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5684,10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229513"/>
                  </a:ext>
                </a:extLst>
              </a:tr>
              <a:tr h="370840">
                <a:tc>
                  <a:txBody>
                    <a:bodyPr/>
                    <a:lstStyle/>
                    <a:p>
                      <a:pPr algn="ctr" fontAlgn="b"/>
                      <a:r>
                        <a:rPr lang="ru-RU" sz="1600" b="0" i="0" u="none" strike="noStrike" dirty="0">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5506,10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5684,10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673779"/>
                  </a:ext>
                </a:extLst>
              </a:tr>
              <a:tr h="370840">
                <a:tc>
                  <a:txBody>
                    <a:bodyPr/>
                    <a:lstStyle/>
                    <a:p>
                      <a:pPr algn="ctr" fontAlgn="b"/>
                      <a:r>
                        <a:rPr lang="ru-RU" sz="1600" b="1" i="0" u="none" strike="noStrike" dirty="0">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65 535,35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59 947,71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79634"/>
                  </a:ext>
                </a:extLst>
              </a:tr>
            </a:tbl>
          </a:graphicData>
        </a:graphic>
      </p:graphicFrame>
    </p:spTree>
    <p:extLst>
      <p:ext uri="{BB962C8B-B14F-4D97-AF65-F5344CB8AC3E}">
        <p14:creationId xmlns:p14="http://schemas.microsoft.com/office/powerpoint/2010/main" val="4120037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999391007"/>
              </p:ext>
            </p:extLst>
          </p:nvPr>
        </p:nvGraphicFramePr>
        <p:xfrm>
          <a:off x="257175" y="1368425"/>
          <a:ext cx="11696700" cy="518193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Муниципальная программа </a:t>
                      </a:r>
                      <a:r>
                        <a:rPr lang="ru-RU" sz="1800" b="0" i="0" u="none" strike="noStrike" dirty="0" err="1">
                          <a:solidFill>
                            <a:srgbClr val="000000"/>
                          </a:solidFill>
                          <a:effectLst/>
                          <a:latin typeface="Times New Roman" panose="02020603050405020304" pitchFamily="18" charset="0"/>
                        </a:rPr>
                        <a:t>Дружногорского</a:t>
                      </a:r>
                      <a:r>
                        <a:rPr lang="ru-RU" sz="1800" b="0" i="0" u="none" strike="noStrike" dirty="0">
                          <a:solidFill>
                            <a:srgbClr val="000000"/>
                          </a:solidFill>
                          <a:effectLst/>
                          <a:latin typeface="Times New Roman" panose="02020603050405020304" pitchFamily="18" charset="0"/>
                        </a:rPr>
                        <a:t> городского поселения «Социально-экономическое развитие муниципального образования </a:t>
                      </a:r>
                      <a:r>
                        <a:rPr lang="ru-RU" sz="1800" b="0" i="0" u="none" strike="noStrike" dirty="0" err="1">
                          <a:solidFill>
                            <a:srgbClr val="000000"/>
                          </a:solidFill>
                          <a:effectLst/>
                          <a:latin typeface="Times New Roman" panose="02020603050405020304" pitchFamily="18" charset="0"/>
                        </a:rPr>
                        <a:t>Дружногорское</a:t>
                      </a:r>
                      <a:r>
                        <a:rPr lang="ru-RU" sz="1800" b="0" i="0" u="none" strike="noStrike" dirty="0">
                          <a:solidFill>
                            <a:srgbClr val="000000"/>
                          </a:solidFill>
                          <a:effectLst/>
                          <a:latin typeface="Times New Roman" panose="02020603050405020304" pitchFamily="18" charset="0"/>
                        </a:rPr>
                        <a:t> городское поселение Гатчинского муниципального района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46 739,12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45 879,79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40 034,58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Комплексы процессных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45 839,12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39 131,05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40 034,58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«Создание условий для устойчивого экономического развития»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1 412,00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632,00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632,00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a:solidFill>
                            <a:srgbClr val="000000"/>
                          </a:solidFill>
                          <a:effectLst/>
                          <a:latin typeface="Times New Roman" panose="02020603050405020304" pitchFamily="18" charset="0"/>
                        </a:rPr>
                        <a:t>Оценка недвижимости, признание прав и регулирование отношений по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в области строительства, архитектуры и градостроительства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землеустройству и землепользованию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развитию и поддержке малого и среднего предпринимательства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34812"/>
                  </a:ext>
                </a:extLst>
              </a:tr>
            </a:tbl>
          </a:graphicData>
        </a:graphic>
      </p:graphicFrame>
    </p:spTree>
    <p:extLst>
      <p:ext uri="{BB962C8B-B14F-4D97-AF65-F5344CB8AC3E}">
        <p14:creationId xmlns:p14="http://schemas.microsoft.com/office/powerpoint/2010/main" val="3371563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43</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754381695"/>
              </p:ext>
            </p:extLst>
          </p:nvPr>
        </p:nvGraphicFramePr>
        <p:xfrm>
          <a:off x="257175" y="1429385"/>
          <a:ext cx="11696700" cy="4913329"/>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Обучение и повышение квалификации работников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Комплекс процессных мероприятий «Обеспечение безопасности»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Обеспечение первичных мер пожарной безопасности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dirty="0">
                          <a:solidFill>
                            <a:srgbClr val="000000"/>
                          </a:solidFill>
                          <a:effectLst/>
                          <a:latin typeface="Times New Roman" panose="02020603050405020304" pitchFamily="18" charset="0"/>
                        </a:rPr>
                        <a:t>Проведение мероприятий, направленных на защиту населения и территории от чрезвычайных ситуаций природного и техногенного характера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«Содержание и развитие улично-дорожной сети»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5 077,13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1 700,00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Проведение мероприятий по обеспечению безопасности дорожного движения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r h="370840">
                <a:tc>
                  <a:txBody>
                    <a:bodyPr/>
                    <a:lstStyle/>
                    <a:p>
                      <a:pPr algn="ctr" fontAlgn="ctr"/>
                      <a:r>
                        <a:rPr lang="ru-RU" sz="1800" b="0" i="0" u="none" strike="noStrike">
                          <a:solidFill>
                            <a:srgbClr val="000000"/>
                          </a:solidFill>
                          <a:effectLst/>
                          <a:latin typeface="Times New Roman" panose="02020603050405020304" pitchFamily="18" charset="0"/>
                        </a:rPr>
                        <a:t>Содержание и уборка автомобильных дорог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34812"/>
                  </a:ext>
                </a:extLst>
              </a:tr>
              <a:tr h="370840">
                <a:tc>
                  <a:txBody>
                    <a:bodyPr/>
                    <a:lstStyle/>
                    <a:p>
                      <a:pPr algn="ctr" fontAlgn="ctr"/>
                      <a:r>
                        <a:rPr lang="ru-RU" sz="1800" b="0" i="0" u="none" strike="noStrike">
                          <a:solidFill>
                            <a:srgbClr val="000000"/>
                          </a:solidFill>
                          <a:effectLst/>
                          <a:latin typeface="Times New Roman" panose="02020603050405020304" pitchFamily="18" charset="0"/>
                        </a:rPr>
                        <a:t>Ремонт автомобильных дорог общего пользования местного значения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85432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в области дорожного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277882"/>
                  </a:ext>
                </a:extLst>
              </a:tr>
            </a:tbl>
          </a:graphicData>
        </a:graphic>
      </p:graphicFrame>
    </p:spTree>
    <p:extLst>
      <p:ext uri="{BB962C8B-B14F-4D97-AF65-F5344CB8AC3E}">
        <p14:creationId xmlns:p14="http://schemas.microsoft.com/office/powerpoint/2010/main" val="97536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44</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949223743"/>
              </p:ext>
            </p:extLst>
          </p:nvPr>
        </p:nvGraphicFramePr>
        <p:xfrm>
          <a:off x="257175" y="1551305"/>
          <a:ext cx="11696700" cy="498508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в целях реализации областного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Поддержка развития общественной инфраструктуры муниципального значения в части ремонта дворовых территорий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2 737,13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«ЖКХ и благоустройство территории»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19 577,19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16 895,00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17 356,00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a:solidFill>
                            <a:srgbClr val="000000"/>
                          </a:solidFill>
                          <a:effectLst/>
                          <a:latin typeface="Times New Roman" panose="02020603050405020304" pitchFamily="18" charset="0"/>
                        </a:rPr>
                        <a:t>Обеспечение деятельности подведомственных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8 706,00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9 020,00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9 351,00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в области жилищного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450,42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в области коммунального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1 260,00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bl>
          </a:graphicData>
        </a:graphic>
      </p:graphicFrame>
    </p:spTree>
    <p:extLst>
      <p:ext uri="{BB962C8B-B14F-4D97-AF65-F5344CB8AC3E}">
        <p14:creationId xmlns:p14="http://schemas.microsoft.com/office/powerpoint/2010/main" val="339026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45</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137813870"/>
              </p:ext>
            </p:extLst>
          </p:nvPr>
        </p:nvGraphicFramePr>
        <p:xfrm>
          <a:off x="257175" y="1341120"/>
          <a:ext cx="11696700" cy="5269865"/>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Организация уличного освещения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озеленению территории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Организация и содержание мест захоронений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dirty="0">
                          <a:solidFill>
                            <a:srgbClr val="000000"/>
                          </a:solidFill>
                          <a:effectLst/>
                          <a:latin typeface="Times New Roman" panose="02020603050405020304" pitchFamily="18" charset="0"/>
                        </a:rPr>
                        <a:t>Мероприятия в области благоустройства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2 942,87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Перечисление ежемесячных взносов в фонд капитального ремонта общего имущества в многоквартирном доме на счет регионального оператора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1 160,00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1 170,00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Мероприятия по борьбе с борщевиком Сосновского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r h="370840">
                <a:tc>
                  <a:txBody>
                    <a:bodyPr/>
                    <a:lstStyle/>
                    <a:p>
                      <a:pPr algn="ctr" fontAlgn="ctr"/>
                      <a:r>
                        <a:rPr lang="ru-RU" sz="1800" b="0" i="0" u="none" strike="noStrike" dirty="0">
                          <a:solidFill>
                            <a:srgbClr val="000000"/>
                          </a:solidFill>
                          <a:effectLst/>
                          <a:latin typeface="Times New Roman" panose="02020603050405020304" pitchFamily="18" charset="0"/>
                        </a:rPr>
                        <a:t>Мероприятия в целях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1 262,90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931971"/>
                  </a:ext>
                </a:extLst>
              </a:tr>
            </a:tbl>
          </a:graphicData>
        </a:graphic>
      </p:graphicFrame>
    </p:spTree>
    <p:extLst>
      <p:ext uri="{BB962C8B-B14F-4D97-AF65-F5344CB8AC3E}">
        <p14:creationId xmlns:p14="http://schemas.microsoft.com/office/powerpoint/2010/main" val="2200021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46</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804424896"/>
              </p:ext>
            </p:extLst>
          </p:nvPr>
        </p:nvGraphicFramePr>
        <p:xfrm>
          <a:off x="257175" y="1341120"/>
          <a:ext cx="11696700" cy="535973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«Развитие культуры, организация праздничных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13 077,70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13 303,95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13 568,48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обеспечению деятельности подведомственных учреждений культуры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7 028,50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7 189,50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7 386,50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обеспечению деятельности муниципальных библиотек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2 306,00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2 371,25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2 438,78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a:solidFill>
                            <a:srgbClr val="000000"/>
                          </a:solidFill>
                          <a:effectLst/>
                          <a:latin typeface="Times New Roman" panose="02020603050405020304" pitchFamily="18" charset="0"/>
                        </a:rPr>
                        <a:t>Проведение культурно-массовых мероприятий к праздничным и памятным датам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Дополнительные расходы на сохранение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 597 "О мероприятиях по реализации государственной социальной политики"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3 188,20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3 188,20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3 188,20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«Развитие физической культуры, спорта и молодежной политики»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5 835,10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5 740,10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5 918,10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bl>
          </a:graphicData>
        </a:graphic>
      </p:graphicFrame>
    </p:spTree>
    <p:extLst>
      <p:ext uri="{BB962C8B-B14F-4D97-AF65-F5344CB8AC3E}">
        <p14:creationId xmlns:p14="http://schemas.microsoft.com/office/powerpoint/2010/main" val="2688819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47</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287897430"/>
              </p:ext>
            </p:extLst>
          </p:nvPr>
        </p:nvGraphicFramePr>
        <p:xfrm>
          <a:off x="257175" y="1905000"/>
          <a:ext cx="11696700" cy="426245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Обеспечение деятельности подведомственных учреждений физкультуры и спорта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5 082,10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5 251,10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5 429,10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Организация и проведение мероприятий в области физической культуры и спорта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Реализация комплекса мер по профилактике девиантного поведения молодежи и трудовой адаптации несовершеннолетних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498,00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234,00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234,00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a:solidFill>
                            <a:srgbClr val="000000"/>
                          </a:solidFill>
                          <a:effectLst/>
                          <a:latin typeface="Times New Roman" panose="02020603050405020304" pitchFamily="18" charset="0"/>
                        </a:rPr>
                        <a:t>Комплекс процессных мероприятий "Энергосбережение и повышение энергетической эффективности"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энергосбережению и повышению энергетической эффективности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направленные на достижение целей проектов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6 748,74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bl>
          </a:graphicData>
        </a:graphic>
      </p:graphicFrame>
    </p:spTree>
    <p:extLst>
      <p:ext uri="{BB962C8B-B14F-4D97-AF65-F5344CB8AC3E}">
        <p14:creationId xmlns:p14="http://schemas.microsoft.com/office/powerpoint/2010/main" val="3832972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48</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2023,2024,2025 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911134381"/>
              </p:ext>
            </p:extLst>
          </p:nvPr>
        </p:nvGraphicFramePr>
        <p:xfrm>
          <a:off x="257175" y="2148840"/>
          <a:ext cx="11696700" cy="351696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val="3528180504"/>
                    </a:ext>
                  </a:extLst>
                </a:gridCol>
                <a:gridCol w="2153432">
                  <a:extLst>
                    <a:ext uri="{9D8B030D-6E8A-4147-A177-3AD203B41FA5}">
                      <a16:colId xmlns:a16="http://schemas.microsoft.com/office/drawing/2014/main" val="3012942224"/>
                    </a:ext>
                  </a:extLst>
                </a:gridCol>
                <a:gridCol w="2153432">
                  <a:extLst>
                    <a:ext uri="{9D8B030D-6E8A-4147-A177-3AD203B41FA5}">
                      <a16:colId xmlns:a16="http://schemas.microsoft.com/office/drawing/2014/main" val="3022860819"/>
                    </a:ext>
                  </a:extLst>
                </a:gridCol>
                <a:gridCol w="2153432">
                  <a:extLst>
                    <a:ext uri="{9D8B030D-6E8A-4147-A177-3AD203B41FA5}">
                      <a16:colId xmlns:a16="http://schemas.microsoft.com/office/drawing/2014/main"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2023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2024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a:solidFill>
                            <a:srgbClr val="000000"/>
                          </a:solidFill>
                          <a:effectLst/>
                          <a:latin typeface="Times New Roman" panose="02020603050405020304" pitchFamily="18" charset="0"/>
                        </a:rPr>
                        <a:t>2025 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направленные на достижение цели федерального проекта "Комплексная система обращения с твердыми коммунальными отходами"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по созданию мест (площадок) накопления твердых коммунальных отходов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Мероприятия, направленные на достижение целей федерального проекта "Культурная среда"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5 848,74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85111">
                <a:tc>
                  <a:txBody>
                    <a:bodyPr/>
                    <a:lstStyle/>
                    <a:p>
                      <a:pPr algn="ctr" fontAlgn="ctr"/>
                      <a:r>
                        <a:rPr lang="ru-RU" sz="1800" b="0" i="0" u="none" strike="noStrike">
                          <a:solidFill>
                            <a:srgbClr val="000000"/>
                          </a:solidFill>
                          <a:effectLst/>
                          <a:latin typeface="Times New Roman" panose="02020603050405020304" pitchFamily="18" charset="0"/>
                        </a:rPr>
                        <a:t>Капитальный ремонт объектов культуры городских поселений, муниципальных районов и городского округа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5 848,74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ctr"/>
                      <a:r>
                        <a:rPr lang="ru-RU" sz="1800" b="0" i="0" u="none" strike="noStrike">
                          <a:solidFill>
                            <a:srgbClr val="000000"/>
                          </a:solidFill>
                          <a:effectLst/>
                          <a:latin typeface="Times New Roman" panose="02020603050405020304" pitchFamily="18" charset="0"/>
                        </a:rPr>
                        <a:t>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66 523,56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a:solidFill>
                            <a:srgbClr val="000000"/>
                          </a:solidFill>
                          <a:effectLst/>
                          <a:latin typeface="Times New Roman" panose="02020603050405020304" pitchFamily="18" charset="0"/>
                        </a:rPr>
                        <a:t>65 535,35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0" i="0" u="none" strike="noStrike" dirty="0">
                          <a:solidFill>
                            <a:srgbClr val="000000"/>
                          </a:solidFill>
                          <a:effectLst/>
                          <a:latin typeface="Times New Roman" panose="02020603050405020304" pitchFamily="18" charset="0"/>
                        </a:rPr>
                        <a:t>59 947,71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bl>
          </a:graphicData>
        </a:graphic>
      </p:graphicFrame>
    </p:spTree>
    <p:extLst>
      <p:ext uri="{BB962C8B-B14F-4D97-AF65-F5344CB8AC3E}">
        <p14:creationId xmlns:p14="http://schemas.microsoft.com/office/powerpoint/2010/main" val="3769134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49</a:t>
            </a:r>
          </a:p>
        </p:txBody>
      </p:sp>
      <p:sp>
        <p:nvSpPr>
          <p:cNvPr id="10" name="Прямоугольник 9"/>
          <p:cNvSpPr/>
          <p:nvPr/>
        </p:nvSpPr>
        <p:spPr>
          <a:xfrm>
            <a:off x="329184" y="131832"/>
            <a:ext cx="10643616" cy="707886"/>
          </a:xfrm>
          <a:prstGeom prst="rect">
            <a:avLst/>
          </a:prstGeom>
        </p:spPr>
        <p:txBody>
          <a:bodyPr wrap="square">
            <a:spAutoFit/>
          </a:bodyPr>
          <a:lstStyle/>
          <a:p>
            <a:pPr algn="ctr">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целях стабильного повышения уровня и качества жизни населения муниципального образования  в 2023 году планируются к проведению следующие мероприятия: </a:t>
            </a:r>
          </a:p>
        </p:txBody>
      </p:sp>
      <p:graphicFrame>
        <p:nvGraphicFramePr>
          <p:cNvPr id="4" name="Таблица 3"/>
          <p:cNvGraphicFramePr>
            <a:graphicFrameLocks noGrp="1"/>
          </p:cNvGraphicFramePr>
          <p:nvPr>
            <p:extLst>
              <p:ext uri="{D42A27DB-BD31-4B8C-83A1-F6EECF244321}">
                <p14:modId xmlns:p14="http://schemas.microsoft.com/office/powerpoint/2010/main" val="3057632923"/>
              </p:ext>
            </p:extLst>
          </p:nvPr>
        </p:nvGraphicFramePr>
        <p:xfrm>
          <a:off x="257174" y="1103383"/>
          <a:ext cx="11736705" cy="5029369"/>
        </p:xfrm>
        <a:graphic>
          <a:graphicData uri="http://schemas.openxmlformats.org/drawingml/2006/table">
            <a:tbl>
              <a:tblPr firstRow="1" bandRow="1">
                <a:tableStyleId>{5C22544A-7EE6-4342-B048-85BDC9FD1C3A}</a:tableStyleId>
              </a:tblPr>
              <a:tblGrid>
                <a:gridCol w="11736705">
                  <a:extLst>
                    <a:ext uri="{9D8B030D-6E8A-4147-A177-3AD203B41FA5}">
                      <a16:colId xmlns:a16="http://schemas.microsoft.com/office/drawing/2014/main" val="3528180504"/>
                    </a:ext>
                  </a:extLst>
                </a:gridCol>
              </a:tblGrid>
              <a:tr h="547517">
                <a:tc>
                  <a:txBody>
                    <a:bodyPr/>
                    <a:lstStyle/>
                    <a:p>
                      <a:pPr algn="ctr">
                        <a:lnSpc>
                          <a:spcPct val="107000"/>
                        </a:lnSpc>
                        <a:spcAft>
                          <a:spcPts val="0"/>
                        </a:spcAft>
                      </a:pPr>
                      <a:r>
                        <a:rPr lang="ru-RU" dirty="0">
                          <a:solidFill>
                            <a:schemeClr val="tx1"/>
                          </a:solidFill>
                          <a:latin typeface="Times New Roman" panose="02020603050405020304" pitchFamily="18" charset="0"/>
                          <a:cs typeface="Times New Roman" panose="02020603050405020304" pitchFamily="18" charset="0"/>
                        </a:rPr>
                        <a:t>В рамках Комплекса процессных мероприятий «Содержание и развитие улично-дорожной сети»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920673">
                <a:tc>
                  <a:txBody>
                    <a:bodyPr/>
                    <a:lstStyle/>
                    <a:p>
                      <a:pPr algn="l">
                        <a:lnSpc>
                          <a:spcPct val="107000"/>
                        </a:lnSpc>
                        <a:spcAft>
                          <a:spcPts val="0"/>
                        </a:spcAft>
                      </a:pPr>
                      <a:r>
                        <a:rPr lang="ru-RU" dirty="0">
                          <a:latin typeface="Times New Roman" panose="02020603050405020304" pitchFamily="18" charset="0"/>
                          <a:cs typeface="Times New Roman" panose="02020603050405020304" pitchFamily="18" charset="0"/>
                        </a:rPr>
                        <a:t>Проведение мероприятий по реализации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4177162337"/>
                  </a:ext>
                </a:extLst>
              </a:tr>
              <a:tr h="556546">
                <a:tc>
                  <a:txBody>
                    <a:bodyPr/>
                    <a:lstStyle/>
                    <a:p>
                      <a:pPr marL="0" indent="365125" algn="l">
                        <a:lnSpc>
                          <a:spcPct val="107000"/>
                        </a:lnSpc>
                        <a:spcAft>
                          <a:spcPts val="0"/>
                        </a:spcAft>
                      </a:pPr>
                      <a:r>
                        <a:rPr lang="ru-RU" dirty="0">
                          <a:latin typeface="Times New Roman" panose="02020603050405020304" pitchFamily="18" charset="0"/>
                          <a:cs typeface="Times New Roman" panose="02020603050405020304" pitchFamily="18" charset="0"/>
                        </a:rPr>
                        <a:t>Ремонт дорожного покрытия автомобильного проезда от ул. Центральная до д.7 по ул. Центральная в д. Остров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3309044244"/>
                  </a:ext>
                </a:extLst>
              </a:tr>
              <a:tr h="556546">
                <a:tc>
                  <a:txBody>
                    <a:bodyPr/>
                    <a:lstStyle/>
                    <a:p>
                      <a:pPr algn="ctr">
                        <a:lnSpc>
                          <a:spcPct val="107000"/>
                        </a:lnSpc>
                        <a:spcAft>
                          <a:spcPts val="0"/>
                        </a:spcAft>
                      </a:pPr>
                      <a:r>
                        <a:rPr lang="ru-RU" b="1" dirty="0">
                          <a:latin typeface="Times New Roman" panose="02020603050405020304" pitchFamily="18" charset="0"/>
                          <a:cs typeface="Times New Roman" panose="02020603050405020304" pitchFamily="18" charset="0"/>
                        </a:rPr>
                        <a:t>В рамках Комплекса процессных мероприятий «ЖКХ и благоустройство территории»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237044120"/>
                  </a:ext>
                </a:extLst>
              </a:tr>
              <a:tr h="920673">
                <a:tc>
                  <a:txBody>
                    <a:bodyPr/>
                    <a:lstStyle/>
                    <a:p>
                      <a:pPr algn="l">
                        <a:lnSpc>
                          <a:spcPct val="107000"/>
                        </a:lnSpc>
                        <a:spcAft>
                          <a:spcPts val="0"/>
                        </a:spcAft>
                      </a:pPr>
                      <a:r>
                        <a:rPr lang="ru-RU" dirty="0">
                          <a:latin typeface="Times New Roman" panose="02020603050405020304" pitchFamily="18" charset="0"/>
                          <a:cs typeface="Times New Roman" panose="02020603050405020304" pitchFamily="18" charset="0"/>
                        </a:rPr>
                        <a:t>Проведение мероприятий по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69487029"/>
                  </a:ext>
                </a:extLst>
              </a:tr>
              <a:tr h="920673">
                <a:tc>
                  <a:txBody>
                    <a:bodyPr/>
                    <a:lstStyle/>
                    <a:p>
                      <a:pPr marL="0" indent="357188" algn="l">
                        <a:lnSpc>
                          <a:spcPct val="107000"/>
                        </a:lnSpc>
                        <a:spcAft>
                          <a:spcPts val="0"/>
                        </a:spcAft>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 Устройство пешеходной дорожки от д. 17 по ул. Введенского до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Дружногорского</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ДК (д. 20 ул. Введенского) в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г.п</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Дружная Горка</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9551871"/>
                  </a:ext>
                </a:extLst>
              </a:tr>
              <a:tr h="606741">
                <a:tc>
                  <a:txBody>
                    <a:bodyPr/>
                    <a:lstStyle/>
                    <a:p>
                      <a:pPr marL="0" indent="365125" algn="l">
                        <a:lnSpc>
                          <a:spcPct val="107000"/>
                        </a:lnSpc>
                        <a:spcAft>
                          <a:spcPts val="0"/>
                        </a:spcAft>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Устройство пешеходной дорожки от территории д. 7 по ул. Введенского до ул. Луговая в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г.п</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Дружная Горка</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71359725"/>
                  </a:ext>
                </a:extLst>
              </a:tr>
            </a:tbl>
          </a:graphicData>
        </a:graphic>
      </p:graphicFrame>
    </p:spTree>
    <p:extLst>
      <p:ext uri="{BB962C8B-B14F-4D97-AF65-F5344CB8AC3E}">
        <p14:creationId xmlns:p14="http://schemas.microsoft.com/office/powerpoint/2010/main" val="285506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00224"/>
            <a:ext cx="12192000" cy="5200651"/>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1400" b="1" dirty="0">
                <a:solidFill>
                  <a:srgbClr val="000000"/>
                </a:solidFill>
                <a:latin typeface="Calibri Light" panose="020F0302020204030204" pitchFamily="34" charset="0"/>
              </a:rPr>
              <a:t>Публичные нормативные обязательства </a:t>
            </a:r>
            <a:r>
              <a:rPr lang="ru-RU" sz="1400" dirty="0">
                <a:solidFill>
                  <a:srgbClr val="000000"/>
                </a:solidFill>
                <a:latin typeface="Calibri Light" panose="020F0302020204030204" pitchFamily="34"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Межбюджетные отношения</a:t>
            </a:r>
            <a:r>
              <a:rPr lang="ru-RU" sz="1400" dirty="0">
                <a:solidFill>
                  <a:srgbClr val="000000"/>
                </a:solidFill>
                <a:latin typeface="Calibri Light" panose="020F0302020204030204"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Межбюджетные трансферты</a:t>
            </a:r>
            <a:r>
              <a:rPr lang="ru-RU" sz="1400" dirty="0">
                <a:solidFill>
                  <a:srgbClr val="000000"/>
                </a:solidFill>
                <a:latin typeface="Calibri Light" panose="020F0302020204030204" pitchFamily="34" charset="0"/>
              </a:rPr>
              <a:t> - средства, предоставляемые одним бюджетом бюджетной системы Российской Федерации другому бюджету бюджетной системы Российской Федерации;</a:t>
            </a:r>
            <a:br>
              <a:rPr lang="ru-RU" sz="18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Дотации</a:t>
            </a:r>
            <a:r>
              <a:rPr lang="ru-RU" sz="1400" dirty="0">
                <a:solidFill>
                  <a:srgbClr val="000000"/>
                </a:solidFill>
                <a:latin typeface="Calibri Light" panose="020F0302020204030204" pitchFamily="34" charset="0"/>
              </a:rPr>
              <a:t> - межбюджетные трансферты, предоставляемые на безвозмездной и безвозвратной основе;</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Бюджетные полномочия </a:t>
            </a:r>
            <a:r>
              <a:rPr lang="ru-RU" sz="1400" dirty="0">
                <a:solidFill>
                  <a:srgbClr val="000000"/>
                </a:solidFill>
                <a:latin typeface="Calibri Light" panose="020F0302020204030204" pitchFamily="34"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br>
              <a:rPr lang="ru-RU" sz="1400" dirty="0">
                <a:solidFill>
                  <a:prstClr val="black"/>
                </a:solidFill>
                <a:latin typeface="Times New Roman" panose="02020603050405020304" pitchFamily="18"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смета доходов и расходов </a:t>
            </a:r>
            <a:r>
              <a:rPr lang="ru-RU" sz="1400" dirty="0">
                <a:solidFill>
                  <a:prstClr val="black"/>
                </a:solidFill>
                <a:latin typeface="Calibri Light" panose="020F0302020204030204" pitchFamily="34"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государственные (муниципальные) услуги (работы) </a:t>
            </a:r>
            <a:r>
              <a:rPr lang="ru-RU" sz="1400" dirty="0">
                <a:solidFill>
                  <a:prstClr val="black"/>
                </a:solidFill>
                <a:latin typeface="Calibri Light" panose="020F0302020204030204" pitchFamily="34"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Государственное (муниципальное) задание </a:t>
            </a:r>
            <a:r>
              <a:rPr lang="ru-RU" sz="1400" dirty="0">
                <a:solidFill>
                  <a:prstClr val="black"/>
                </a:solidFill>
                <a:latin typeface="Calibri Light" panose="020F0302020204030204" pitchFamily="34"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Бюджетные инвестиции </a:t>
            </a:r>
            <a:r>
              <a:rPr lang="ru-RU" sz="1400" dirty="0">
                <a:solidFill>
                  <a:prstClr val="black"/>
                </a:solidFill>
                <a:latin typeface="Calibri Light" panose="020F0302020204030204" pitchFamily="34"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Финансовые органы </a:t>
            </a:r>
            <a:r>
              <a:rPr lang="ru-RU" sz="1400" dirty="0">
                <a:solidFill>
                  <a:prstClr val="black"/>
                </a:solidFill>
                <a:latin typeface="Calibri Light" panose="020F0302020204030204" pitchFamily="34"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Главный распорядитель бюджетных средств </a:t>
            </a:r>
            <a:r>
              <a:rPr lang="ru-RU" sz="1400" dirty="0">
                <a:solidFill>
                  <a:prstClr val="black"/>
                </a:solidFill>
                <a:latin typeface="Calibri Light" panose="020F0302020204030204" pitchFamily="34"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br>
              <a:rPr lang="ru-RU" sz="1400" dirty="0">
                <a:solidFill>
                  <a:prstClr val="black"/>
                </a:solidFill>
                <a:latin typeface="Calibri Light" panose="020F0302020204030204" pitchFamily="34" charset="0"/>
                <a:cs typeface="Times New Roman" panose="02020603050405020304" pitchFamily="18" charset="0"/>
              </a:rPr>
            </a:br>
            <a:endParaRPr lang="ru-RU" sz="18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842333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a:t>
            </a:r>
          </a:p>
        </p:txBody>
      </p:sp>
      <p:sp>
        <p:nvSpPr>
          <p:cNvPr id="10" name="Прямоугольник 9"/>
          <p:cNvSpPr/>
          <p:nvPr/>
        </p:nvSpPr>
        <p:spPr>
          <a:xfrm>
            <a:off x="329184" y="131832"/>
            <a:ext cx="10643616" cy="707886"/>
          </a:xfrm>
          <a:prstGeom prst="rect">
            <a:avLst/>
          </a:prstGeom>
        </p:spPr>
        <p:txBody>
          <a:bodyPr wrap="square">
            <a:spAutoFit/>
          </a:bodyPr>
          <a:lstStyle/>
          <a:p>
            <a:pPr algn="ctr">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целях стабильного повышения уровня и качества жизни населения муниципального образования  в 2023 году планируются к проведению следующие мероприятия: </a:t>
            </a:r>
          </a:p>
        </p:txBody>
      </p:sp>
      <p:graphicFrame>
        <p:nvGraphicFramePr>
          <p:cNvPr id="4" name="Таблица 3"/>
          <p:cNvGraphicFramePr>
            <a:graphicFrameLocks noGrp="1"/>
          </p:cNvGraphicFramePr>
          <p:nvPr>
            <p:extLst>
              <p:ext uri="{D42A27DB-BD31-4B8C-83A1-F6EECF244321}">
                <p14:modId xmlns:p14="http://schemas.microsoft.com/office/powerpoint/2010/main" val="1563455180"/>
              </p:ext>
            </p:extLst>
          </p:nvPr>
        </p:nvGraphicFramePr>
        <p:xfrm>
          <a:off x="167640" y="1103382"/>
          <a:ext cx="11898249" cy="5592382"/>
        </p:xfrm>
        <a:graphic>
          <a:graphicData uri="http://schemas.openxmlformats.org/drawingml/2006/table">
            <a:tbl>
              <a:tblPr firstRow="1" bandRow="1">
                <a:tableStyleId>{5C22544A-7EE6-4342-B048-85BDC9FD1C3A}</a:tableStyleId>
              </a:tblPr>
              <a:tblGrid>
                <a:gridCol w="11898249">
                  <a:extLst>
                    <a:ext uri="{9D8B030D-6E8A-4147-A177-3AD203B41FA5}">
                      <a16:colId xmlns:a16="http://schemas.microsoft.com/office/drawing/2014/main" val="3528180504"/>
                    </a:ext>
                  </a:extLst>
                </a:gridCol>
              </a:tblGrid>
              <a:tr h="1086048">
                <a:tc>
                  <a:txBody>
                    <a:bodyPr/>
                    <a:lstStyle/>
                    <a:p>
                      <a:pPr>
                        <a:lnSpc>
                          <a:spcPct val="107000"/>
                        </a:lnSpc>
                        <a:spcAft>
                          <a:spcPts val="0"/>
                        </a:spcAft>
                      </a:pPr>
                      <a:r>
                        <a:rPr lang="ru-RU" dirty="0">
                          <a:solidFill>
                            <a:schemeClr val="tx1"/>
                          </a:solidFill>
                          <a:latin typeface="Times New Roman" panose="02020603050405020304" pitchFamily="18" charset="0"/>
                          <a:cs typeface="Times New Roman" panose="02020603050405020304" pitchFamily="18" charset="0"/>
                        </a:rPr>
                        <a:t>Проведение мероприятий по реализации областного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alpha val="89020"/>
                      </a:srgbClr>
                    </a:solidFill>
                  </a:tcPr>
                </a:tc>
                <a:extLst>
                  <a:ext uri="{0D108BD9-81ED-4DB2-BD59-A6C34878D82A}">
                    <a16:rowId xmlns:a16="http://schemas.microsoft.com/office/drawing/2014/main" val="3927511398"/>
                  </a:ext>
                </a:extLst>
              </a:tr>
              <a:tr h="362427">
                <a:tc>
                  <a:txBody>
                    <a:bodyPr/>
                    <a:lstStyle/>
                    <a:p>
                      <a:pPr>
                        <a:lnSpc>
                          <a:spcPct val="107000"/>
                        </a:lnSpc>
                        <a:spcAft>
                          <a:spcPts val="0"/>
                        </a:spcAft>
                      </a:pPr>
                      <a:r>
                        <a:rPr lang="ru-RU" dirty="0">
                          <a:solidFill>
                            <a:schemeClr val="tx1"/>
                          </a:solidFill>
                          <a:latin typeface="Times New Roman" panose="02020603050405020304" pitchFamily="18" charset="0"/>
                          <a:cs typeface="Times New Roman" panose="02020603050405020304" pitchFamily="18" charset="0"/>
                        </a:rPr>
                        <a:t>   Ликвидация аварийных деревьев в с. </a:t>
                      </a:r>
                      <a:r>
                        <a:rPr lang="ru-RU" dirty="0" err="1">
                          <a:solidFill>
                            <a:schemeClr val="tx1"/>
                          </a:solidFill>
                          <a:latin typeface="Times New Roman" panose="02020603050405020304" pitchFamily="18" charset="0"/>
                          <a:cs typeface="Times New Roman" panose="02020603050405020304" pitchFamily="18" charset="0"/>
                        </a:rPr>
                        <a:t>Орлино</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alpha val="89020"/>
                      </a:srgbClr>
                    </a:solidFill>
                  </a:tcPr>
                </a:tc>
                <a:extLst>
                  <a:ext uri="{0D108BD9-81ED-4DB2-BD59-A6C34878D82A}">
                    <a16:rowId xmlns:a16="http://schemas.microsoft.com/office/drawing/2014/main" val="4177162337"/>
                  </a:ext>
                </a:extLst>
              </a:tr>
              <a:tr h="284120">
                <a:tc>
                  <a:txBody>
                    <a:bodyPr/>
                    <a:lstStyle/>
                    <a:p>
                      <a:pPr>
                        <a:lnSpc>
                          <a:spcPct val="107000"/>
                        </a:lnSpc>
                        <a:spcAft>
                          <a:spcPts val="0"/>
                        </a:spcAft>
                      </a:pPr>
                      <a:r>
                        <a:rPr lang="ru-RU" dirty="0">
                          <a:solidFill>
                            <a:schemeClr val="tx1"/>
                          </a:solidFill>
                          <a:latin typeface="Times New Roman" panose="02020603050405020304" pitchFamily="18" charset="0"/>
                          <a:cs typeface="Times New Roman" panose="02020603050405020304" pitchFamily="18" charset="0"/>
                        </a:rPr>
                        <a:t>   Обустройство контейнерной площадки в д. </a:t>
                      </a:r>
                      <a:r>
                        <a:rPr lang="ru-RU" dirty="0" err="1">
                          <a:solidFill>
                            <a:schemeClr val="tx1"/>
                          </a:solidFill>
                          <a:latin typeface="Times New Roman" panose="02020603050405020304" pitchFamily="18" charset="0"/>
                          <a:cs typeface="Times New Roman" panose="02020603050405020304" pitchFamily="18" charset="0"/>
                        </a:rPr>
                        <a:t>Изора</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alpha val="89020"/>
                      </a:srgbClr>
                    </a:solidFill>
                  </a:tcPr>
                </a:tc>
                <a:extLst>
                  <a:ext uri="{0D108BD9-81ED-4DB2-BD59-A6C34878D82A}">
                    <a16:rowId xmlns:a16="http://schemas.microsoft.com/office/drawing/2014/main" val="3309044244"/>
                  </a:ext>
                </a:extLst>
              </a:tr>
              <a:tr h="325121">
                <a:tc>
                  <a:txBody>
                    <a:bodyPr/>
                    <a:lstStyle/>
                    <a:p>
                      <a:pPr>
                        <a:lnSpc>
                          <a:spcPct val="107000"/>
                        </a:lnSpc>
                        <a:spcAft>
                          <a:spcPts val="0"/>
                        </a:spcAft>
                      </a:pPr>
                      <a:r>
                        <a:rPr lang="ru-RU" dirty="0">
                          <a:solidFill>
                            <a:schemeClr val="tx1"/>
                          </a:solidFill>
                          <a:latin typeface="Times New Roman" panose="02020603050405020304" pitchFamily="18" charset="0"/>
                          <a:cs typeface="Times New Roman" panose="02020603050405020304" pitchFamily="18" charset="0"/>
                        </a:rPr>
                        <a:t>   Приобретение и установка детского игрового оборудования на детской площадке ул. Полевая в д. </a:t>
                      </a:r>
                      <a:r>
                        <a:rPr lang="ru-RU" dirty="0" err="1">
                          <a:solidFill>
                            <a:schemeClr val="tx1"/>
                          </a:solidFill>
                          <a:latin typeface="Times New Roman" panose="02020603050405020304" pitchFamily="18" charset="0"/>
                          <a:cs typeface="Times New Roman" panose="02020603050405020304" pitchFamily="18" charset="0"/>
                        </a:rPr>
                        <a:t>Лампово</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alpha val="89020"/>
                      </a:srgbClr>
                    </a:solidFill>
                  </a:tcPr>
                </a:tc>
                <a:extLst>
                  <a:ext uri="{0D108BD9-81ED-4DB2-BD59-A6C34878D82A}">
                    <a16:rowId xmlns:a16="http://schemas.microsoft.com/office/drawing/2014/main" val="2237044120"/>
                  </a:ext>
                </a:extLst>
              </a:tr>
              <a:tr h="364464">
                <a:tc>
                  <a:txBody>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   Приобретение и установка малых архитектурных форм на площадке у часовни на ул. Центральная в д. Заозерье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FC1B"/>
                    </a:solidFill>
                  </a:tcPr>
                </a:tc>
                <a:extLst>
                  <a:ext uri="{0D108BD9-81ED-4DB2-BD59-A6C34878D82A}">
                    <a16:rowId xmlns:a16="http://schemas.microsoft.com/office/drawing/2014/main" val="3169487029"/>
                  </a:ext>
                </a:extLst>
              </a:tr>
              <a:tr h="309815">
                <a:tc>
                  <a:txBody>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Поддержка развития общественной инфраструктуры муниципального значения в части ремонта дворовых территорий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4171359725"/>
                  </a:ext>
                </a:extLst>
              </a:tr>
              <a:tr h="339321">
                <a:tc>
                  <a:txBody>
                    <a:bodyPr/>
                    <a:lstStyle/>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установка и оборудование детской площадки по адресу: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гп</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Дружная Горка, ул. Урицкого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72813602"/>
                  </a:ext>
                </a:extLst>
              </a:tr>
              <a:tr h="549123">
                <a:tc>
                  <a:txBody>
                    <a:bodyPr/>
                    <a:lstStyle/>
                    <a:p>
                      <a:pPr>
                        <a:lnSpc>
                          <a:spcPct val="107000"/>
                        </a:lnSpc>
                        <a:spcAft>
                          <a:spcPts val="0"/>
                        </a:spcAft>
                      </a:pPr>
                      <a:r>
                        <a:rPr lang="ru-RU" b="1" dirty="0">
                          <a:latin typeface="Times New Roman" panose="02020603050405020304" pitchFamily="18" charset="0"/>
                          <a:cs typeface="Times New Roman" panose="02020603050405020304" pitchFamily="18" charset="0"/>
                        </a:rPr>
                        <a:t>В рамках Мероприятий, направленных на достижение цели федерального проекта "Комплексная система обращения с твердыми коммунальными отходами"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extLst>
                  <a:ext uri="{0D108BD9-81ED-4DB2-BD59-A6C34878D82A}">
                    <a16:rowId xmlns:a16="http://schemas.microsoft.com/office/drawing/2014/main" val="3637606616"/>
                  </a:ext>
                </a:extLst>
              </a:tr>
              <a:tr h="383580">
                <a:tc>
                  <a:txBody>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Мероприятия по созданию мест (площадок) накопления твердых коммунальных отходов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extLst>
                  <a:ext uri="{0D108BD9-81ED-4DB2-BD59-A6C34878D82A}">
                    <a16:rowId xmlns:a16="http://schemas.microsoft.com/office/drawing/2014/main" val="1278532381"/>
                  </a:ext>
                </a:extLst>
              </a:tr>
              <a:tr h="587356">
                <a:tc>
                  <a:txBody>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   Создание 3-х мест (площадок) накопления твердых коммунальных отходов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extLst>
                  <a:ext uri="{0D108BD9-81ED-4DB2-BD59-A6C34878D82A}">
                    <a16:rowId xmlns:a16="http://schemas.microsoft.com/office/drawing/2014/main" val="2491273697"/>
                  </a:ext>
                </a:extLst>
              </a:tr>
              <a:tr h="327336">
                <a:tc>
                  <a:txBody>
                    <a:bodyPr/>
                    <a:lstStyle/>
                    <a:p>
                      <a:pPr>
                        <a:lnSpc>
                          <a:spcPct val="107000"/>
                        </a:lnSpc>
                        <a:spcAft>
                          <a:spcPts val="0"/>
                        </a:spcAft>
                      </a:pPr>
                      <a:r>
                        <a:rPr lang="ru-RU" b="1" dirty="0">
                          <a:latin typeface="Times New Roman" panose="02020603050405020304" pitchFamily="18" charset="0"/>
                          <a:cs typeface="Times New Roman" panose="02020603050405020304" pitchFamily="18" charset="0"/>
                        </a:rPr>
                        <a:t>В рамках Федерального проекта "Формирование комфортной городской среды"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097912934"/>
                  </a:ext>
                </a:extLst>
              </a:tr>
              <a:tr h="587356">
                <a:tc>
                  <a:txBody>
                    <a:bodyPr/>
                    <a:lstStyle/>
                    <a:p>
                      <a:pPr>
                        <a:lnSpc>
                          <a:spcPct val="107000"/>
                        </a:lnSpc>
                        <a:spcAft>
                          <a:spcPts val="0"/>
                        </a:spcAft>
                      </a:pPr>
                      <a:r>
                        <a:rPr lang="ru-RU" dirty="0">
                          <a:latin typeface="Times New Roman" panose="02020603050405020304" pitchFamily="18" charset="0"/>
                          <a:cs typeface="Times New Roman" panose="02020603050405020304" pitchFamily="18" charset="0"/>
                        </a:rPr>
                        <a:t>   Благоустройство  общественной территории «Сквер </a:t>
                      </a:r>
                      <a:r>
                        <a:rPr lang="ru-RU" dirty="0" err="1">
                          <a:latin typeface="Times New Roman" panose="02020603050405020304" pitchFamily="18" charset="0"/>
                          <a:cs typeface="Times New Roman" panose="02020603050405020304" pitchFamily="18" charset="0"/>
                        </a:rPr>
                        <a:t>Ритингов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г.п</a:t>
                      </a:r>
                      <a:r>
                        <a:rPr lang="ru-RU" dirty="0">
                          <a:latin typeface="Times New Roman" panose="02020603050405020304" pitchFamily="18" charset="0"/>
                          <a:cs typeface="Times New Roman" panose="02020603050405020304" pitchFamily="18" charset="0"/>
                        </a:rPr>
                        <a:t>. Дружная Горка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8502099"/>
                  </a:ext>
                </a:extLst>
              </a:tr>
            </a:tbl>
          </a:graphicData>
        </a:graphic>
      </p:graphicFrame>
    </p:spTree>
    <p:extLst>
      <p:ext uri="{BB962C8B-B14F-4D97-AF65-F5344CB8AC3E}">
        <p14:creationId xmlns:p14="http://schemas.microsoft.com/office/powerpoint/2010/main" val="244686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4" y="0"/>
            <a:ext cx="11944351" cy="7000875"/>
          </a:xfrm>
        </p:spPr>
        <p:txBody>
          <a:bodyPr>
            <a:normAutofit/>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Получатель бюджетных средств </a:t>
            </a:r>
            <a:r>
              <a:rPr lang="ru-RU" sz="1400" dirty="0">
                <a:latin typeface="Calibri Light" panose="020F0302020204030204" pitchFamily="34"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Казенное учреждение </a:t>
            </a:r>
            <a:r>
              <a:rPr lang="ru-RU" sz="1400" dirty="0">
                <a:latin typeface="Calibri Light" panose="020F0302020204030204" pitchFamily="34"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Ведомственная структура расходов бюджета </a:t>
            </a:r>
            <a:r>
              <a:rPr lang="ru-RU" sz="1400" dirty="0">
                <a:latin typeface="Calibri Light" panose="020F0302020204030204" pitchFamily="34"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Администратор доходов бюджета </a:t>
            </a:r>
            <a:r>
              <a:rPr lang="ru-RU" sz="1400" dirty="0">
                <a:latin typeface="Calibri Light" panose="020F0302020204030204" pitchFamily="34"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Государственная или муниципальная гарантия </a:t>
            </a:r>
            <a:r>
              <a:rPr lang="ru-RU" sz="1400" dirty="0">
                <a:latin typeface="Calibri Light" panose="020F0302020204030204" pitchFamily="34"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Текущий финансовый год </a:t>
            </a:r>
            <a:r>
              <a:rPr lang="ru-RU" sz="1400" dirty="0">
                <a:latin typeface="Calibri Light" panose="020F0302020204030204" pitchFamily="34"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Очередной финансовый год </a:t>
            </a:r>
            <a:r>
              <a:rPr lang="ru-RU" sz="1400" dirty="0">
                <a:latin typeface="Calibri Light" panose="020F0302020204030204" pitchFamily="34" charset="0"/>
                <a:cs typeface="Times New Roman" panose="02020603050405020304" pitchFamily="18" charset="0"/>
              </a:rPr>
              <a:t>- год, следующий за текущим финансовым годом;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Плановый период </a:t>
            </a:r>
            <a:r>
              <a:rPr lang="ru-RU" sz="1400" dirty="0">
                <a:latin typeface="Calibri Light" panose="020F0302020204030204" pitchFamily="34" charset="0"/>
                <a:cs typeface="Times New Roman" panose="02020603050405020304" pitchFamily="18" charset="0"/>
              </a:rPr>
              <a:t>- два финансовых года, следующие за очередным финансовым годом;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Отчетный финансовый год </a:t>
            </a:r>
            <a:r>
              <a:rPr lang="ru-RU" sz="1400" dirty="0">
                <a:latin typeface="Calibri Light" panose="020F0302020204030204" pitchFamily="34" charset="0"/>
                <a:cs typeface="Times New Roman" panose="02020603050405020304" pitchFamily="18" charset="0"/>
              </a:rPr>
              <a:t>- год, предшествующий текущему финансовому году.</a:t>
            </a:r>
            <a:br>
              <a:rPr lang="ru-RU" sz="1400" dirty="0">
                <a:latin typeface="Calibri Light" panose="020F0302020204030204" pitchFamily="34" charset="0"/>
                <a:cs typeface="Times New Roman" panose="02020603050405020304" pitchFamily="18" charset="0"/>
              </a:rPr>
            </a:br>
            <a:br>
              <a:rPr lang="ru-RU" sz="1400" dirty="0">
                <a:latin typeface="Calibri Light" panose="020F0302020204030204" pitchFamily="34" charset="0"/>
                <a:cs typeface="Times New Roman" panose="02020603050405020304" pitchFamily="18" charset="0"/>
              </a:rPr>
            </a:br>
            <a:endParaRPr lang="ru-RU" sz="14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val="363844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Численность населения на 01.01.2022г. - 5635 человек</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a:t>
            </a:r>
          </a:p>
        </p:txBody>
      </p:sp>
      <p:graphicFrame>
        <p:nvGraphicFramePr>
          <p:cNvPr id="7" name="Диаграмма 6"/>
          <p:cNvGraphicFramePr/>
          <p:nvPr>
            <p:extLst>
              <p:ext uri="{D42A27DB-BD31-4B8C-83A1-F6EECF244321}">
                <p14:modId xmlns:p14="http://schemas.microsoft.com/office/powerpoint/2010/main" val="2388597385"/>
              </p:ext>
            </p:extLst>
          </p:nvPr>
        </p:nvGraphicFramePr>
        <p:xfrm>
          <a:off x="822960" y="1009650"/>
          <a:ext cx="105156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08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95274"/>
            <a:ext cx="10280650" cy="714375"/>
          </a:xfrm>
        </p:spPr>
        <p:txBody>
          <a:bodyPr>
            <a:normAutofit fontScale="90000"/>
          </a:bodyPr>
          <a:lstStyle/>
          <a:p>
            <a:pPr algn="ct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Основные характеристики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2023-2025 годы:</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p>
        </p:txBody>
      </p:sp>
      <p:graphicFrame>
        <p:nvGraphicFramePr>
          <p:cNvPr id="3" name="Таблица 2"/>
          <p:cNvGraphicFramePr>
            <a:graphicFrameLocks noGrp="1"/>
          </p:cNvGraphicFramePr>
          <p:nvPr>
            <p:extLst>
              <p:ext uri="{D42A27DB-BD31-4B8C-83A1-F6EECF244321}">
                <p14:modId xmlns:p14="http://schemas.microsoft.com/office/powerpoint/2010/main" val="2481424590"/>
              </p:ext>
            </p:extLst>
          </p:nvPr>
        </p:nvGraphicFramePr>
        <p:xfrm>
          <a:off x="200025" y="1228725"/>
          <a:ext cx="11821992" cy="5560894"/>
        </p:xfrm>
        <a:graphic>
          <a:graphicData uri="http://schemas.openxmlformats.org/drawingml/2006/table">
            <a:tbl>
              <a:tblPr firstRow="1" firstCol="1" bandRow="1">
                <a:tableStyleId>{5C22544A-7EE6-4342-B048-85BDC9FD1C3A}</a:tableStyleId>
              </a:tblPr>
              <a:tblGrid>
                <a:gridCol w="4342412">
                  <a:extLst>
                    <a:ext uri="{9D8B030D-6E8A-4147-A177-3AD203B41FA5}">
                      <a16:colId xmlns:a16="http://schemas.microsoft.com/office/drawing/2014/main" val="1131483297"/>
                    </a:ext>
                  </a:extLst>
                </a:gridCol>
                <a:gridCol w="2493810">
                  <a:extLst>
                    <a:ext uri="{9D8B030D-6E8A-4147-A177-3AD203B41FA5}">
                      <a16:colId xmlns:a16="http://schemas.microsoft.com/office/drawing/2014/main" val="2268297470"/>
                    </a:ext>
                  </a:extLst>
                </a:gridCol>
                <a:gridCol w="2492885">
                  <a:extLst>
                    <a:ext uri="{9D8B030D-6E8A-4147-A177-3AD203B41FA5}">
                      <a16:colId xmlns:a16="http://schemas.microsoft.com/office/drawing/2014/main" val="3673140702"/>
                    </a:ext>
                  </a:extLst>
                </a:gridCol>
                <a:gridCol w="2492885">
                  <a:extLst>
                    <a:ext uri="{9D8B030D-6E8A-4147-A177-3AD203B41FA5}">
                      <a16:colId xmlns:a16="http://schemas.microsoft.com/office/drawing/2014/main" val="109265570"/>
                    </a:ext>
                  </a:extLst>
                </a:gridCol>
              </a:tblGrid>
              <a:tr h="504203">
                <a:tc>
                  <a:txBody>
                    <a:bodyPr/>
                    <a:lstStyle/>
                    <a:p>
                      <a:pPr algn="ctr">
                        <a:lnSpc>
                          <a:spcPct val="115000"/>
                        </a:lnSpc>
                        <a:spcAft>
                          <a:spcPts val="0"/>
                        </a:spcAft>
                      </a:pPr>
                      <a:r>
                        <a:rPr lang="ru-RU" sz="1600" dirty="0">
                          <a:effectLst/>
                        </a:rPr>
                        <a:t>Показатели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a:effectLst/>
                        </a:rPr>
                        <a:t>2023 год (</a:t>
                      </a:r>
                      <a:r>
                        <a:rPr lang="ru-RU" sz="1600" dirty="0" err="1">
                          <a:effectLst/>
                        </a:rPr>
                        <a:t>тыс.руб</a:t>
                      </a:r>
                      <a:r>
                        <a:rPr lang="ru-RU" sz="1600" dirty="0">
                          <a:effectLst/>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a:effectLst/>
                        </a:rPr>
                        <a:t>2024 год (</a:t>
                      </a:r>
                      <a:r>
                        <a:rPr lang="ru-RU" sz="1600" dirty="0" err="1">
                          <a:effectLst/>
                        </a:rPr>
                        <a:t>тыс.руб</a:t>
                      </a:r>
                      <a:r>
                        <a:rPr lang="ru-RU" sz="1600" dirty="0">
                          <a:effectLst/>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a:effectLst/>
                        </a:rPr>
                        <a:t>2025 год (</a:t>
                      </a:r>
                      <a:r>
                        <a:rPr lang="ru-RU" sz="1600" dirty="0" err="1">
                          <a:effectLst/>
                        </a:rPr>
                        <a:t>тыс.руб</a:t>
                      </a:r>
                      <a:r>
                        <a:rPr lang="ru-RU" sz="1600" dirty="0">
                          <a:effectLst/>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336301"/>
                  </a:ext>
                </a:extLst>
              </a:tr>
              <a:tr h="408164">
                <a:tc>
                  <a:txBody>
                    <a:bodyPr/>
                    <a:lstStyle/>
                    <a:p>
                      <a:pPr>
                        <a:lnSpc>
                          <a:spcPct val="115000"/>
                        </a:lnSpc>
                        <a:spcAft>
                          <a:spcPts val="0"/>
                        </a:spcAft>
                      </a:pPr>
                      <a:r>
                        <a:rPr lang="ru-RU" sz="1600" dirty="0">
                          <a:effectLst/>
                        </a:rPr>
                        <a:t>1. Доходы,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62 546,92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63 124,02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58 930,22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432518"/>
                  </a:ext>
                </a:extLst>
              </a:tr>
              <a:tr h="408164">
                <a:tc>
                  <a:txBody>
                    <a:bodyPr/>
                    <a:lstStyle/>
                    <a:p>
                      <a:pPr>
                        <a:lnSpc>
                          <a:spcPct val="115000"/>
                        </a:lnSpc>
                        <a:spcAft>
                          <a:spcPts val="0"/>
                        </a:spcAft>
                      </a:pPr>
                      <a:r>
                        <a:rPr lang="ru-RU" sz="1600">
                          <a:effectLst/>
                        </a:rPr>
                        <a:t>Налоговые и неналоговые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40 036,00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38 805,00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40 394,00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206046"/>
                  </a:ext>
                </a:extLst>
              </a:tr>
              <a:tr h="408164">
                <a:tc>
                  <a:txBody>
                    <a:bodyPr/>
                    <a:lstStyle/>
                    <a:p>
                      <a:pPr>
                        <a:lnSpc>
                          <a:spcPct val="115000"/>
                        </a:lnSpc>
                        <a:spcAft>
                          <a:spcPts val="0"/>
                        </a:spcAft>
                      </a:pPr>
                      <a:r>
                        <a:rPr lang="ru-RU" sz="1600" dirty="0">
                          <a:effectLst/>
                        </a:rPr>
                        <a:t>безвозмездные,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22 510,92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24 319,02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18 536,22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680155"/>
                  </a:ext>
                </a:extLst>
              </a:tr>
              <a:tr h="628270">
                <a:tc>
                  <a:txBody>
                    <a:bodyPr/>
                    <a:lstStyle/>
                    <a:p>
                      <a:pPr>
                        <a:lnSpc>
                          <a:spcPct val="115000"/>
                        </a:lnSpc>
                        <a:spcAft>
                          <a:spcPts val="0"/>
                        </a:spcAft>
                      </a:pPr>
                      <a:r>
                        <a:rPr lang="ru-RU" sz="1600">
                          <a:effectLst/>
                        </a:rPr>
                        <a:t>дотация на выравнивание бюджетной обеспеченности</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15 573,20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16 270,20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16 938,60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918227"/>
                  </a:ext>
                </a:extLst>
              </a:tr>
              <a:tr h="598881">
                <a:tc>
                  <a:txBody>
                    <a:bodyPr/>
                    <a:lstStyle/>
                    <a:p>
                      <a:pPr>
                        <a:lnSpc>
                          <a:spcPct val="115000"/>
                        </a:lnSpc>
                        <a:spcAft>
                          <a:spcPts val="0"/>
                        </a:spcAft>
                      </a:pPr>
                      <a:r>
                        <a:rPr lang="ru-RU" sz="1600">
                          <a:effectLst/>
                        </a:rPr>
                        <a:t>целевые межбюджетные трансферты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6 937,72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8 048,82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1 597,62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882889"/>
                  </a:ext>
                </a:extLst>
              </a:tr>
              <a:tr h="408164">
                <a:tc>
                  <a:txBody>
                    <a:bodyPr/>
                    <a:lstStyle/>
                    <a:p>
                      <a:pPr>
                        <a:lnSpc>
                          <a:spcPct val="115000"/>
                        </a:lnSpc>
                        <a:spcAft>
                          <a:spcPts val="0"/>
                        </a:spcAft>
                      </a:pPr>
                      <a:r>
                        <a:rPr lang="ru-RU" sz="1600">
                          <a:effectLst/>
                        </a:rPr>
                        <a:t>2. Расходы, в том числе: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66 523,55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66 985,35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62 897,71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824366"/>
                  </a:ext>
                </a:extLst>
              </a:tr>
              <a:tr h="564227">
                <a:tc>
                  <a:txBody>
                    <a:bodyPr/>
                    <a:lstStyle/>
                    <a:p>
                      <a:pPr>
                        <a:lnSpc>
                          <a:spcPct val="115000"/>
                        </a:lnSpc>
                        <a:spcAft>
                          <a:spcPts val="0"/>
                        </a:spcAft>
                      </a:pPr>
                      <a:r>
                        <a:rPr lang="ru-RU" sz="1600">
                          <a:effectLst/>
                        </a:rPr>
                        <a:t>условно утвержденные расходы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1 450,00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2 950,00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597174"/>
                  </a:ext>
                </a:extLst>
              </a:tr>
              <a:tr h="612246">
                <a:tc>
                  <a:txBody>
                    <a:bodyPr/>
                    <a:lstStyle/>
                    <a:p>
                      <a:pPr>
                        <a:lnSpc>
                          <a:spcPct val="115000"/>
                        </a:lnSpc>
                        <a:spcAft>
                          <a:spcPts val="0"/>
                        </a:spcAft>
                      </a:pPr>
                      <a:r>
                        <a:rPr lang="ru-RU" sz="1600">
                          <a:effectLst/>
                        </a:rPr>
                        <a:t>% условно утвержденных расходов</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407473"/>
                  </a:ext>
                </a:extLst>
              </a:tr>
              <a:tr h="600241">
                <a:tc>
                  <a:txBody>
                    <a:bodyPr/>
                    <a:lstStyle/>
                    <a:p>
                      <a:pPr>
                        <a:lnSpc>
                          <a:spcPct val="115000"/>
                        </a:lnSpc>
                        <a:spcAft>
                          <a:spcPts val="0"/>
                        </a:spcAft>
                      </a:pPr>
                      <a:r>
                        <a:rPr lang="ru-RU" sz="1600">
                          <a:effectLst/>
                        </a:rPr>
                        <a:t>расходы без учета условно утвержденных</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66 523,55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65 535,35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59 947,71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088679"/>
                  </a:ext>
                </a:extLst>
              </a:tr>
              <a:tr h="420170">
                <a:tc>
                  <a:txBody>
                    <a:bodyPr/>
                    <a:lstStyle/>
                    <a:p>
                      <a:pPr>
                        <a:lnSpc>
                          <a:spcPct val="115000"/>
                        </a:lnSpc>
                        <a:spcAft>
                          <a:spcPts val="0"/>
                        </a:spcAft>
                      </a:pPr>
                      <a:r>
                        <a:rPr lang="ru-RU" sz="1600">
                          <a:effectLst/>
                        </a:rPr>
                        <a:t>3. Дефицит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-3 976,63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-3 861,33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-3 967,49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469096"/>
                  </a:ext>
                </a:extLst>
              </a:tr>
            </a:tbl>
          </a:graphicData>
        </a:graphic>
      </p:graphicFrame>
    </p:spTree>
    <p:extLst>
      <p:ext uri="{BB962C8B-B14F-4D97-AF65-F5344CB8AC3E}">
        <p14:creationId xmlns:p14="http://schemas.microsoft.com/office/powerpoint/2010/main" val="287102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a:t>
            </a:r>
          </a:p>
        </p:txBody>
      </p:sp>
      <p:graphicFrame>
        <p:nvGraphicFramePr>
          <p:cNvPr id="4" name="Таблица 3"/>
          <p:cNvGraphicFramePr>
            <a:graphicFrameLocks noGrp="1"/>
          </p:cNvGraphicFramePr>
          <p:nvPr>
            <p:extLst>
              <p:ext uri="{D42A27DB-BD31-4B8C-83A1-F6EECF244321}">
                <p14:modId xmlns:p14="http://schemas.microsoft.com/office/powerpoint/2010/main" val="2373587072"/>
              </p:ext>
            </p:extLst>
          </p:nvPr>
        </p:nvGraphicFramePr>
        <p:xfrm>
          <a:off x="256032" y="1399031"/>
          <a:ext cx="11786615" cy="5289078"/>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val="546590706"/>
                    </a:ext>
                  </a:extLst>
                </a:gridCol>
                <a:gridCol w="1104157">
                  <a:extLst>
                    <a:ext uri="{9D8B030D-6E8A-4147-A177-3AD203B41FA5}">
                      <a16:colId xmlns:a16="http://schemas.microsoft.com/office/drawing/2014/main" val="3816377015"/>
                    </a:ext>
                  </a:extLst>
                </a:gridCol>
                <a:gridCol w="965704">
                  <a:extLst>
                    <a:ext uri="{9D8B030D-6E8A-4147-A177-3AD203B41FA5}">
                      <a16:colId xmlns:a16="http://schemas.microsoft.com/office/drawing/2014/main" val="3047166152"/>
                    </a:ext>
                  </a:extLst>
                </a:gridCol>
                <a:gridCol w="929360">
                  <a:extLst>
                    <a:ext uri="{9D8B030D-6E8A-4147-A177-3AD203B41FA5}">
                      <a16:colId xmlns:a16="http://schemas.microsoft.com/office/drawing/2014/main" val="3439647601"/>
                    </a:ext>
                  </a:extLst>
                </a:gridCol>
                <a:gridCol w="965704">
                  <a:extLst>
                    <a:ext uri="{9D8B030D-6E8A-4147-A177-3AD203B41FA5}">
                      <a16:colId xmlns:a16="http://schemas.microsoft.com/office/drawing/2014/main" val="2693681774"/>
                    </a:ext>
                  </a:extLst>
                </a:gridCol>
                <a:gridCol w="962244">
                  <a:extLst>
                    <a:ext uri="{9D8B030D-6E8A-4147-A177-3AD203B41FA5}">
                      <a16:colId xmlns:a16="http://schemas.microsoft.com/office/drawing/2014/main" val="2445342214"/>
                    </a:ext>
                  </a:extLst>
                </a:gridCol>
                <a:gridCol w="965704">
                  <a:extLst>
                    <a:ext uri="{9D8B030D-6E8A-4147-A177-3AD203B41FA5}">
                      <a16:colId xmlns:a16="http://schemas.microsoft.com/office/drawing/2014/main" val="2013188441"/>
                    </a:ext>
                  </a:extLst>
                </a:gridCol>
                <a:gridCol w="962244">
                  <a:extLst>
                    <a:ext uri="{9D8B030D-6E8A-4147-A177-3AD203B41FA5}">
                      <a16:colId xmlns:a16="http://schemas.microsoft.com/office/drawing/2014/main" val="3991079113"/>
                    </a:ext>
                  </a:extLst>
                </a:gridCol>
                <a:gridCol w="965704">
                  <a:extLst>
                    <a:ext uri="{9D8B030D-6E8A-4147-A177-3AD203B41FA5}">
                      <a16:colId xmlns:a16="http://schemas.microsoft.com/office/drawing/2014/main" val="1039804844"/>
                    </a:ext>
                  </a:extLst>
                </a:gridCol>
                <a:gridCol w="918978">
                  <a:extLst>
                    <a:ext uri="{9D8B030D-6E8A-4147-A177-3AD203B41FA5}">
                      <a16:colId xmlns:a16="http://schemas.microsoft.com/office/drawing/2014/main" val="4008566247"/>
                    </a:ext>
                  </a:extLst>
                </a:gridCol>
                <a:gridCol w="965704">
                  <a:extLst>
                    <a:ext uri="{9D8B030D-6E8A-4147-A177-3AD203B41FA5}">
                      <a16:colId xmlns:a16="http://schemas.microsoft.com/office/drawing/2014/main" val="2488905842"/>
                    </a:ext>
                  </a:extLst>
                </a:gridCol>
              </a:tblGrid>
              <a:tr h="1027583">
                <a:tc>
                  <a:txBody>
                    <a:bodyPr/>
                    <a:lstStyle/>
                    <a:p>
                      <a:pPr algn="ctr">
                        <a:lnSpc>
                          <a:spcPct val="115000"/>
                        </a:lnSpc>
                        <a:spcAft>
                          <a:spcPts val="0"/>
                        </a:spcAft>
                      </a:pPr>
                      <a:r>
                        <a:rPr lang="ru-RU" sz="1200" dirty="0">
                          <a:effectLst/>
                        </a:rPr>
                        <a:t>Показатели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Отчетный 2021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2021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Плановые значения в текущем 2022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2022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2023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2023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2024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2024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2025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2025 </a:t>
                      </a:r>
                      <a:r>
                        <a:rPr lang="ru-RU" sz="1200" dirty="0">
                          <a:effectLst/>
                        </a:rPr>
                        <a:t>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506459021"/>
                  </a:ext>
                </a:extLst>
              </a:tr>
              <a:tr h="205517">
                <a:tc>
                  <a:txBody>
                    <a:bodyPr/>
                    <a:lstStyle/>
                    <a:p>
                      <a:pPr algn="ctr">
                        <a:lnSpc>
                          <a:spcPct val="115000"/>
                        </a:lnSpc>
                        <a:spcAft>
                          <a:spcPts val="0"/>
                        </a:spcAft>
                      </a:pPr>
                      <a:r>
                        <a:rPr lang="ru-RU" sz="1100" dirty="0">
                          <a:effectLst/>
                        </a:rPr>
                        <a:t> Доходы, в том числе: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fontAlgn="ctr"/>
                      <a:r>
                        <a:rPr lang="ru-RU" sz="1200" b="0" i="0" u="none" strike="noStrike">
                          <a:solidFill>
                            <a:srgbClr val="000000"/>
                          </a:solidFill>
                          <a:effectLst/>
                          <a:latin typeface="Times New Roman" panose="02020603050405020304" pitchFamily="18" charset="0"/>
                        </a:rPr>
                        <a:t>76 834,37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106 491,81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62 546,92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63 124,02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58 930,22</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100,00</a:t>
                      </a:r>
                    </a:p>
                  </a:txBody>
                  <a:tcPr marL="9525" marR="9525" marT="9525" marB="0" anchor="ctr"/>
                </a:tc>
                <a:extLst>
                  <a:ext uri="{0D108BD9-81ED-4DB2-BD59-A6C34878D82A}">
                    <a16:rowId xmlns:a16="http://schemas.microsoft.com/office/drawing/2014/main" val="3120762998"/>
                  </a:ext>
                </a:extLst>
              </a:tr>
              <a:tr h="205517">
                <a:tc>
                  <a:txBody>
                    <a:bodyPr/>
                    <a:lstStyle/>
                    <a:p>
                      <a:pPr algn="ctr">
                        <a:lnSpc>
                          <a:spcPct val="115000"/>
                        </a:lnSpc>
                        <a:spcAft>
                          <a:spcPts val="0"/>
                        </a:spcAft>
                      </a:pPr>
                      <a:r>
                        <a:rPr lang="ru-RU" sz="1100">
                          <a:effectLst/>
                        </a:rPr>
                        <a:t>Налоговые и неналоговые</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fontAlgn="ctr"/>
                      <a:r>
                        <a:rPr lang="ru-RU" sz="1200" b="0" i="0" u="none" strike="noStrike">
                          <a:solidFill>
                            <a:srgbClr val="000000"/>
                          </a:solidFill>
                          <a:effectLst/>
                          <a:latin typeface="Times New Roman" panose="02020603050405020304" pitchFamily="18" charset="0"/>
                        </a:rPr>
                        <a:t>35 113,16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45,70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36 215,00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34,01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40 036,00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64,01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38 805,00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61,47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40 394,00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68,55</a:t>
                      </a:r>
                    </a:p>
                  </a:txBody>
                  <a:tcPr marL="9525" marR="9525" marT="9525" marB="0" anchor="ctr"/>
                </a:tc>
                <a:extLst>
                  <a:ext uri="{0D108BD9-81ED-4DB2-BD59-A6C34878D82A}">
                    <a16:rowId xmlns:a16="http://schemas.microsoft.com/office/drawing/2014/main" val="1373106000"/>
                  </a:ext>
                </a:extLst>
              </a:tr>
              <a:tr h="205517">
                <a:tc>
                  <a:txBody>
                    <a:bodyPr/>
                    <a:lstStyle/>
                    <a:p>
                      <a:pPr algn="ctr">
                        <a:lnSpc>
                          <a:spcPct val="115000"/>
                        </a:lnSpc>
                        <a:spcAft>
                          <a:spcPts val="0"/>
                        </a:spcAft>
                      </a:pPr>
                      <a:r>
                        <a:rPr lang="ru-RU" sz="1100">
                          <a:effectLst/>
                        </a:rPr>
                        <a:t>налоговые доходы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16 607,58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47,30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16 746,00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46,24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19 046,00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47,57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17 315,00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44,62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17 504,00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43,33</a:t>
                      </a:r>
                    </a:p>
                  </a:txBody>
                  <a:tcPr marL="9525" marR="9525" marT="9525" marB="0" anchor="ctr"/>
                </a:tc>
                <a:extLst>
                  <a:ext uri="{0D108BD9-81ED-4DB2-BD59-A6C34878D82A}">
                    <a16:rowId xmlns:a16="http://schemas.microsoft.com/office/drawing/2014/main" val="2307868664"/>
                  </a:ext>
                </a:extLst>
              </a:tr>
              <a:tr h="376781">
                <a:tc>
                  <a:txBody>
                    <a:bodyPr/>
                    <a:lstStyle/>
                    <a:p>
                      <a:pPr algn="ctr">
                        <a:lnSpc>
                          <a:spcPct val="115000"/>
                        </a:lnSpc>
                        <a:spcAft>
                          <a:spcPts val="0"/>
                        </a:spcAft>
                      </a:pPr>
                      <a:r>
                        <a:rPr lang="ru-RU" sz="1100">
                          <a:effectLst/>
                        </a:rPr>
                        <a:t>Налог на доходы физических лиц</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2 842,76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17,12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3 182,00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19,00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3 246,00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17,04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3 311,00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19,12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3 500,00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20,00</a:t>
                      </a:r>
                    </a:p>
                  </a:txBody>
                  <a:tcPr marL="9525" marR="9525" marT="9525" marB="0" anchor="ctr"/>
                </a:tc>
                <a:extLst>
                  <a:ext uri="{0D108BD9-81ED-4DB2-BD59-A6C34878D82A}">
                    <a16:rowId xmlns:a16="http://schemas.microsoft.com/office/drawing/2014/main" val="922530247"/>
                  </a:ext>
                </a:extLst>
              </a:tr>
              <a:tr h="753561">
                <a:tc>
                  <a:txBody>
                    <a:bodyPr/>
                    <a:lstStyle/>
                    <a:p>
                      <a:pPr algn="ctr">
                        <a:lnSpc>
                          <a:spcPct val="115000"/>
                        </a:lnSpc>
                        <a:spcAft>
                          <a:spcPts val="0"/>
                        </a:spcAft>
                      </a:pPr>
                      <a:r>
                        <a:rPr lang="ru-RU" sz="1100">
                          <a:effectLst/>
                        </a:rPr>
                        <a:t>Акцизы по подакцизным товарам (продукции), производимым на территории Российской Федерации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1 670,51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10,06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1 500,00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8,96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1 900,00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9,98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1 900,00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10,97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1 900,00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10,85</a:t>
                      </a:r>
                    </a:p>
                  </a:txBody>
                  <a:tcPr marL="9525" marR="9525" marT="9525" marB="0" anchor="ctr"/>
                </a:tc>
                <a:extLst>
                  <a:ext uri="{0D108BD9-81ED-4DB2-BD59-A6C34878D82A}">
                    <a16:rowId xmlns:a16="http://schemas.microsoft.com/office/drawing/2014/main" val="1631075288"/>
                  </a:ext>
                </a:extLst>
              </a:tr>
              <a:tr h="376781">
                <a:tc>
                  <a:txBody>
                    <a:bodyPr/>
                    <a:lstStyle/>
                    <a:p>
                      <a:pPr algn="ctr">
                        <a:lnSpc>
                          <a:spcPct val="115000"/>
                        </a:lnSpc>
                        <a:spcAft>
                          <a:spcPts val="0"/>
                        </a:spcAft>
                      </a:pPr>
                      <a:r>
                        <a:rPr lang="ru-RU" sz="1100">
                          <a:effectLst/>
                        </a:rPr>
                        <a:t>Налог на имущество физических лиц</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1 027,13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6,18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960,00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5,73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1 000,00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5,25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1 000,00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5,78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1 000,00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5,71</a:t>
                      </a:r>
                    </a:p>
                  </a:txBody>
                  <a:tcPr marL="9525" marR="9525" marT="9525" marB="0" anchor="ctr"/>
                </a:tc>
                <a:extLst>
                  <a:ext uri="{0D108BD9-81ED-4DB2-BD59-A6C34878D82A}">
                    <a16:rowId xmlns:a16="http://schemas.microsoft.com/office/drawing/2014/main" val="1931253085"/>
                  </a:ext>
                </a:extLst>
              </a:tr>
              <a:tr h="205517">
                <a:tc>
                  <a:txBody>
                    <a:bodyPr/>
                    <a:lstStyle/>
                    <a:p>
                      <a:pPr algn="ctr">
                        <a:lnSpc>
                          <a:spcPct val="115000"/>
                        </a:lnSpc>
                        <a:spcAft>
                          <a:spcPts val="0"/>
                        </a:spcAft>
                      </a:pPr>
                      <a:r>
                        <a:rPr lang="ru-RU" sz="1100">
                          <a:effectLst/>
                        </a:rPr>
                        <a:t>Земельный налог</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11 067,18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66,64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11 104,00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66,31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12 900,00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67,73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11 104,00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64,13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11 104,00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63,44</a:t>
                      </a:r>
                    </a:p>
                  </a:txBody>
                  <a:tcPr marL="9525" marR="9525" marT="9525" marB="0" anchor="ctr"/>
                </a:tc>
                <a:extLst>
                  <a:ext uri="{0D108BD9-81ED-4DB2-BD59-A6C34878D82A}">
                    <a16:rowId xmlns:a16="http://schemas.microsoft.com/office/drawing/2014/main" val="1324715708"/>
                  </a:ext>
                </a:extLst>
              </a:tr>
              <a:tr h="205517">
                <a:tc>
                  <a:txBody>
                    <a:bodyPr/>
                    <a:lstStyle/>
                    <a:p>
                      <a:pPr algn="ctr">
                        <a:lnSpc>
                          <a:spcPct val="115000"/>
                        </a:lnSpc>
                        <a:spcAft>
                          <a:spcPts val="0"/>
                        </a:spcAft>
                      </a:pPr>
                      <a:r>
                        <a:rPr lang="ru-RU" sz="1100">
                          <a:effectLst/>
                        </a:rPr>
                        <a:t>неналоговые доходы</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18 491,01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52,66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19 469,00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53,76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20 990,00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52,43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21 490,00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55,38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22 890,00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56,67</a:t>
                      </a:r>
                    </a:p>
                  </a:txBody>
                  <a:tcPr marL="9525" marR="9525" marT="9525" marB="0" anchor="ctr"/>
                </a:tc>
                <a:extLst>
                  <a:ext uri="{0D108BD9-81ED-4DB2-BD59-A6C34878D82A}">
                    <a16:rowId xmlns:a16="http://schemas.microsoft.com/office/drawing/2014/main" val="3813946172"/>
                  </a:ext>
                </a:extLst>
              </a:tr>
              <a:tr h="941951">
                <a:tc>
                  <a:txBody>
                    <a:bodyPr/>
                    <a:lstStyle/>
                    <a:p>
                      <a:pPr algn="ctr">
                        <a:lnSpc>
                          <a:spcPct val="115000"/>
                        </a:lnSpc>
                        <a:spcAft>
                          <a:spcPts val="0"/>
                        </a:spcAft>
                      </a:pPr>
                      <a:r>
                        <a:rPr lang="ru-RU" sz="1100">
                          <a:effectLst/>
                        </a:rPr>
                        <a:t>ДОХОДЫ ОТ ИСПОЛЬЗОВАНИЯ ИМУЩЕСТВА, НАХОДЯЩЕГОСЯ В ГОСУДАРСТВЕННОЙ И МУНИЦИПАЛЬНОЙ СОБСТВЕННОСТИ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2 977,43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16,10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4 625,00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23,76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4 840,00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23,06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4 840,00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22,52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4 840,00</a:t>
                      </a:r>
                    </a:p>
                  </a:txBody>
                  <a:tcPr marL="9525" marR="9525" marT="9525" marB="0" anchor="ctr"/>
                </a:tc>
                <a:tc>
                  <a:txBody>
                    <a:bodyPr/>
                    <a:lstStyle/>
                    <a:p>
                      <a:pPr algn="ctr" fontAlgn="ctr"/>
                      <a:r>
                        <a:rPr lang="ru-RU" sz="1200" b="0" i="0" u="none" strike="noStrike">
                          <a:solidFill>
                            <a:srgbClr val="000000"/>
                          </a:solidFill>
                          <a:effectLst/>
                          <a:latin typeface="Calibri" panose="020F0502020204030204" pitchFamily="34" charset="0"/>
                        </a:rPr>
                        <a:t>21,14</a:t>
                      </a:r>
                    </a:p>
                  </a:txBody>
                  <a:tcPr marL="9525" marR="9525" marT="9525" marB="0" anchor="ctr"/>
                </a:tc>
                <a:extLst>
                  <a:ext uri="{0D108BD9-81ED-4DB2-BD59-A6C34878D82A}">
                    <a16:rowId xmlns:a16="http://schemas.microsoft.com/office/drawing/2014/main" val="1954604016"/>
                  </a:ext>
                </a:extLst>
              </a:tr>
              <a:tr h="753561">
                <a:tc>
                  <a:txBody>
                    <a:bodyPr/>
                    <a:lstStyle/>
                    <a:p>
                      <a:pPr algn="ctr">
                        <a:lnSpc>
                          <a:spcPct val="115000"/>
                        </a:lnSpc>
                        <a:spcAft>
                          <a:spcPts val="0"/>
                        </a:spcAft>
                      </a:pPr>
                      <a:r>
                        <a:rPr lang="ru-RU" sz="1100">
                          <a:effectLst/>
                        </a:rPr>
                        <a:t>ДОХОДЫ ОТ ОКАЗАНИЯ ПЛАТНЫХ УСЛУГ (РАБОТ) И КОМПЕНСАЦИИ ЗАТРАТ ГОСУДАРСТВА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r>
                        <a:rPr lang="ru-RU" sz="1200" b="0" i="0" u="none" strike="noStrike">
                          <a:solidFill>
                            <a:srgbClr val="000000"/>
                          </a:solidFill>
                          <a:effectLst/>
                          <a:latin typeface="Times New Roman" panose="02020603050405020304" pitchFamily="18" charset="0"/>
                        </a:rPr>
                        <a:t>7 554,14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40,85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1 400,00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7,19</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1 450,00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6,91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1 450,00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6,75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1 450,00</a:t>
                      </a:r>
                    </a:p>
                  </a:txBody>
                  <a:tcPr marL="9525" marR="9525" marT="9525" marB="0" anchor="ctr"/>
                </a:tc>
                <a:tc>
                  <a:txBody>
                    <a:bodyPr/>
                    <a:lstStyle/>
                    <a:p>
                      <a:pPr algn="ctr" fontAlgn="ctr"/>
                      <a:r>
                        <a:rPr lang="ru-RU" sz="1200" b="0" i="0" u="none" strike="noStrike" dirty="0">
                          <a:solidFill>
                            <a:srgbClr val="000000"/>
                          </a:solidFill>
                          <a:effectLst/>
                          <a:latin typeface="Calibri" panose="020F0502020204030204" pitchFamily="34" charset="0"/>
                        </a:rPr>
                        <a:t>6,33</a:t>
                      </a:r>
                    </a:p>
                  </a:txBody>
                  <a:tcPr marL="9525" marR="9525" marT="9525" marB="0" anchor="ctr"/>
                </a:tc>
                <a:extLst>
                  <a:ext uri="{0D108BD9-81ED-4DB2-BD59-A6C34878D82A}">
                    <a16:rowId xmlns:a16="http://schemas.microsoft.com/office/drawing/2014/main" val="3062706736"/>
                  </a:ext>
                </a:extLst>
              </a:tr>
            </a:tbl>
          </a:graphicData>
        </a:graphic>
      </p:graphicFrame>
    </p:spTree>
    <p:extLst>
      <p:ext uri="{BB962C8B-B14F-4D97-AF65-F5344CB8AC3E}">
        <p14:creationId xmlns:p14="http://schemas.microsoft.com/office/powerpoint/2010/main" val="16809157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1247</TotalTime>
  <Words>5966</Words>
  <Application>Microsoft Office PowerPoint</Application>
  <PresentationFormat>Широкоэкранный</PresentationFormat>
  <Paragraphs>1059</Paragraphs>
  <Slides>50</Slides>
  <Notes>50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Arial</vt:lpstr>
      <vt:lpstr>Arial Narrow</vt:lpstr>
      <vt:lpstr>Calibri</vt:lpstr>
      <vt:lpstr>Calibri Light</vt:lpstr>
      <vt:lpstr>Times New Roman</vt:lpstr>
      <vt:lpstr>Тема Office</vt:lpstr>
      <vt:lpstr>Презентация PowerPoint</vt:lpstr>
      <vt:lpstr>Дружногорское городское поселение Гатчинского муниципального района Ленинградской области  Административно-территориальное устройство   Поселение граничит на севере – с Сиверским городским поселением, на востоке – с Вырицким городским поселением, на западе – с Рождественским сельским поселением, на юге – с Лужским муниципальным районом Ленобласти. В состав Дружногорского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гп. Дружная Горка. В состав Дружногорского городского поселения входят следующие населенные пункты: городской поселок Дружная Горка, деревня Заозерье, деревня Зайцево, деревня Изора, деревня Кургино, деревня Лампово, деревня Лязево, село Орлино, деревня Остров, деревня Протасовка, деревня Симанково, п. ж/д. ст. Строганово. </vt:lpstr>
      <vt:lpstr>Презентация PowerPoint</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Численность населения на 01.01.2022г. - 5635 человек</vt:lpstr>
      <vt:lpstr>  Основные характеристики бюджета Дружногорского  городского поселения на 2023-2025 годы:</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БЮДЖЕТ ДЛЯ ГРАЖДАН </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vt:lpstr>
      <vt:lpstr>Доходная часть бюджета Дружногорского ГП на 2023 год</vt:lpstr>
      <vt:lpstr>Собственные доходы бюджета Дружногорского ГП  на 2023 год</vt:lpstr>
      <vt:lpstr>Структура собственных доходов в 2023 году</vt:lpstr>
      <vt:lpstr>Структура неналоговых доходов в 2023 году</vt:lpstr>
      <vt:lpstr>Структура доходов от использования имущества 2023 год</vt:lpstr>
      <vt:lpstr>Доходная часть бюджета Дружногорского ГП на 2023 год</vt:lpstr>
      <vt:lpstr>Структура безвозмездных поступлений от других бюджетов в 2023 году</vt:lpstr>
      <vt:lpstr>БЮДЖЕТ ДЛЯ ГРАЖДАН </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 ДЛЯ ГРАЖДАН</vt:lpstr>
      <vt:lpstr>Расходы бюджета Дружногорского городского поселения на  2023 год</vt:lpstr>
      <vt:lpstr>Расходы бюджета Дружногорского городского поселения на  2023 год</vt:lpstr>
      <vt:lpstr>Расходы бюджета Дружногорского городского поселения на  2023 год</vt:lpstr>
      <vt:lpstr>Структура расходной части бюджета по основным направлениям деятельности  Дружногорского городского поселения за 2023 год. </vt:lpstr>
      <vt:lpstr>Структура раздела жилищно-коммунального хозяйства на 2023 год</vt:lpstr>
      <vt:lpstr>Структура социального раздела расходной части бюджета  Дружногорского городского поселения на 2023 год</vt:lpstr>
      <vt:lpstr>БЮДЖЕТ ДЛЯ ГРАЖДАН </vt:lpstr>
      <vt:lpstr>Расходы бюджета Дружногорского городского поселения на  2024-2025 гг.</vt:lpstr>
      <vt:lpstr>Расходы бюджета Дружногорского городского поселения на  2024-2025 гг.</vt:lpstr>
      <vt:lpstr>Расходы бюджета Дружногорского городского поселения на  2024-2025 гг.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Информация о расходной части бюджета в разрезе муниципальных программ 2023,2024,2025 г</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БЮДЖЕТ Уважаемые жители Дружногорского городского поселения! Представленная информация предназначена для широкого круга пользователей и затрагивает интересы каждого жителя.</dc:title>
  <dc:creator>Xeka3</dc:creator>
  <cp:lastModifiedBy>Екатерина Олеговна Павлова</cp:lastModifiedBy>
  <cp:revision>153</cp:revision>
  <dcterms:created xsi:type="dcterms:W3CDTF">2021-02-27T13:53:16Z</dcterms:created>
  <dcterms:modified xsi:type="dcterms:W3CDTF">2022-12-11T20:08:16Z</dcterms:modified>
</cp:coreProperties>
</file>